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3.xml" ContentType="application/vnd.openxmlformats-officedocument.presentationml.notesSlide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notesSlides/notesSlide13.xml" ContentType="application/vnd.openxmlformats-officedocument.presentationml.notesSlide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24.xml" ContentType="application/vnd.openxmlformats-officedocument.presentationml.tags+xml"/>
  <Default Extension="gif" ContentType="image/gif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notesSlides/notesSlide20.xml" ContentType="application/vnd.openxmlformats-officedocument.presentationml.notesSlide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notesSlides/notesSlide9.xml" ContentType="application/vnd.openxmlformats-officedocument.presentationml.notesSlide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notesSlides/notesSlide21.xml" ContentType="application/vnd.openxmlformats-officedocument.presentationml.notesSlide+xml"/>
  <Override PartName="/ppt/tags/tag129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notesSlides/notesSlide19.xml" ContentType="application/vnd.openxmlformats-officedocument.presentationml.notesSlide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Default Extension="tiff" ContentType="image/tiff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sldIdLst>
    <p:sldId id="256" r:id="rId2"/>
    <p:sldId id="299" r:id="rId3"/>
    <p:sldId id="298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300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94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6" r:id="rId36"/>
    <p:sldId id="297" r:id="rId37"/>
  </p:sldIdLst>
  <p:sldSz cx="12188825" cy="674846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685846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1371691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2057537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2743383" algn="ctr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3429229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4115074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4800920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5486766" algn="l" defTabSz="1371691" rtl="0" eaLnBrk="1" latinLnBrk="0" hangingPunct="1">
      <a:defRPr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EF78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77" autoAdjust="0"/>
  </p:normalViewPr>
  <p:slideViewPr>
    <p:cSldViewPr>
      <p:cViewPr varScale="1">
        <p:scale>
          <a:sx n="57" d="100"/>
          <a:sy n="57" d="100"/>
        </p:scale>
        <p:origin x="-432" y="-96"/>
      </p:cViewPr>
      <p:guideLst>
        <p:guide orient="horz" pos="2126"/>
        <p:guide pos="5135"/>
        <p:guide pos="25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73B27-DC18-4257-AED2-850BDF7804F0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375" y="685800"/>
            <a:ext cx="6191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4C4F7-3D4A-4C29-B125-2B1DF5DB3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4F7-3D4A-4C29-B125-2B1DF5DB322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L14 – Text box</a:t>
            </a:r>
          </a:p>
          <a:p>
            <a:r>
              <a:rPr lang="en-US" dirty="0" smtClean="0"/>
              <a:t>	Col 1: [Soil Sample 3: (snapshot this page when complete),</a:t>
            </a:r>
            <a:r>
              <a:rPr lang="en-US" baseline="0" dirty="0" smtClean="0"/>
              <a:t> Location:, Date/Time Collected:, Appearance/Composition:, Description of Nearby Plants:]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4F7-3D4A-4C29-B125-2B1DF5DB322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[It is important to set the sensitivity of the conductivity sensor because…]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4F7-3D4A-4C29-B125-2B1DF5DB322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L3 – a digits display with Conductivity</a:t>
            </a:r>
          </a:p>
          <a:p>
            <a:r>
              <a:rPr lang="en-US" dirty="0" smtClean="0"/>
              <a:t>L6 – Text box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[</a:t>
            </a:r>
            <a:r>
              <a:rPr lang="en-US" dirty="0" err="1" smtClean="0"/>
              <a:t>Muestra</a:t>
            </a:r>
            <a:r>
              <a:rPr lang="en-US" dirty="0" smtClean="0"/>
              <a:t> 1 =]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[</a:t>
            </a:r>
            <a:r>
              <a:rPr lang="en-US" dirty="0" err="1" smtClean="0"/>
              <a:t>Muestra</a:t>
            </a:r>
            <a:r>
              <a:rPr lang="en-US" dirty="0" smtClean="0"/>
              <a:t> 2 =]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[</a:t>
            </a:r>
            <a:r>
              <a:rPr lang="en-US" dirty="0" err="1" smtClean="0"/>
              <a:t>Muestra</a:t>
            </a:r>
            <a:r>
              <a:rPr lang="en-US" dirty="0" smtClean="0"/>
              <a:t> 3 =]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4F7-3D4A-4C29-B125-2B1DF5DB322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L3 –</a:t>
            </a:r>
            <a:r>
              <a:rPr lang="en-US" baseline="0" dirty="0" smtClean="0"/>
              <a:t> Digits, Conductivity</a:t>
            </a:r>
            <a:endParaRPr lang="en-US" dirty="0" smtClean="0"/>
          </a:p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</a:t>
            </a:r>
          </a:p>
          <a:p>
            <a:pPr rtl="0"/>
            <a:r>
              <a:rPr lang="en-US" dirty="0" smtClean="0"/>
              <a:t>[Distilled</a:t>
            </a:r>
            <a:r>
              <a:rPr lang="en-US" baseline="0" dirty="0" smtClean="0"/>
              <a:t> Water Conductivity =] </a:t>
            </a:r>
            <a:r>
              <a:rPr lang="es-E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conductividad del agua destilada</a:t>
            </a:r>
            <a:endParaRPr lang="es-E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4F7-3D4A-4C29-B125-2B1DF5DB322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</a:t>
            </a:r>
            <a:r>
              <a:rPr lang="en-US" baseline="0" dirty="0" smtClean="0"/>
              <a:t> – Text box</a:t>
            </a:r>
          </a:p>
          <a:p>
            <a:r>
              <a:rPr lang="en-US" baseline="0" dirty="0" smtClean="0"/>
              <a:t>	[The variables I attempted to control were…]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</a:t>
            </a:r>
            <a:r>
              <a:rPr lang="es-E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variables que he tratado de control se 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4F7-3D4A-4C29-B125-2B1DF5DB322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[2. </a:t>
            </a:r>
            <a:r>
              <a:rPr lang="en-US" smtClean="0"/>
              <a:t>The</a:t>
            </a:r>
            <a:r>
              <a:rPr lang="en-US" baseline="0" smtClean="0"/>
              <a:t> </a:t>
            </a:r>
            <a:r>
              <a:rPr lang="en-US" baseline="0" dirty="0" smtClean="0"/>
              <a:t>independent variable was…]</a:t>
            </a:r>
          </a:p>
          <a:p>
            <a:r>
              <a:rPr lang="en-US" baseline="0" dirty="0" smtClean="0"/>
              <a:t>	[3. The dependent variable was…]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4F7-3D4A-4C29-B125-2B1DF5DB322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[I</a:t>
            </a:r>
            <a:r>
              <a:rPr lang="en-US" baseline="0" dirty="0" smtClean="0"/>
              <a:t> added water to the soil samples in order to…]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4F7-3D4A-4C29-B125-2B1DF5DB322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</a:t>
            </a:r>
            <a:r>
              <a:rPr lang="en-US" baseline="0" dirty="0" smtClean="0"/>
              <a:t> box</a:t>
            </a:r>
          </a:p>
          <a:p>
            <a:r>
              <a:rPr lang="en-US" baseline="0" dirty="0" smtClean="0"/>
              <a:t>	[The soil that had the highest conductivity was…]</a:t>
            </a:r>
          </a:p>
          <a:p>
            <a:r>
              <a:rPr lang="en-US" baseline="0" dirty="0" smtClean="0"/>
              <a:t>	[because…]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4F7-3D4A-4C29-B125-2B1DF5DB322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[The soil</a:t>
            </a:r>
            <a:r>
              <a:rPr lang="en-US" baseline="0" dirty="0" smtClean="0"/>
              <a:t> that had the lowest conductivity was…]</a:t>
            </a:r>
          </a:p>
          <a:p>
            <a:r>
              <a:rPr lang="en-US" baseline="0" dirty="0" smtClean="0"/>
              <a:t>	[because…]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4F7-3D4A-4C29-B125-2B1DF5DB322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[Distilled</a:t>
            </a:r>
            <a:r>
              <a:rPr lang="en-US" baseline="0" dirty="0" smtClean="0"/>
              <a:t> water was tested because…]</a:t>
            </a:r>
          </a:p>
          <a:p>
            <a:r>
              <a:rPr lang="en-US" baseline="0" dirty="0" smtClean="0"/>
              <a:t>	[This is important because…]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4F7-3D4A-4C29-B125-2B1DF5DB322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4F7-3D4A-4C29-B125-2B1DF5DB322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[The following factors</a:t>
            </a:r>
            <a:r>
              <a:rPr lang="en-US" baseline="0" dirty="0" smtClean="0"/>
              <a:t> may have interfered with the conductivity results…]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4F7-3D4A-4C29-B125-2B1DF5DB322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[If the soils sat overnight, the conductivity would…]</a:t>
            </a:r>
          </a:p>
          <a:p>
            <a:r>
              <a:rPr lang="en-US" dirty="0" smtClean="0"/>
              <a:t>	[because…]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4F7-3D4A-4C29-B125-2B1DF5DB322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[The best choice is…]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4F7-3D4A-4C29-B125-2B1DF5DB322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[The best choice is…]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4F7-3D4A-4C29-B125-2B1DF5DB322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[The best choice is…]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4F7-3D4A-4C29-B125-2B1DF5DB322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Color scheme (RGB values)</a:t>
            </a:r>
          </a:p>
          <a:p>
            <a:r>
              <a:rPr lang="en-US" dirty="0" smtClean="0"/>
              <a:t>biology 121, 173, 54</a:t>
            </a:r>
          </a:p>
          <a:p>
            <a:r>
              <a:rPr lang="en-US" dirty="0" smtClean="0"/>
              <a:t>chemistry 0 176, 216</a:t>
            </a:r>
          </a:p>
          <a:p>
            <a:r>
              <a:rPr lang="en-US" dirty="0" smtClean="0"/>
              <a:t>physics 0, 102, 204</a:t>
            </a:r>
          </a:p>
          <a:p>
            <a:r>
              <a:rPr lang="en-US" dirty="0" smtClean="0"/>
              <a:t>earth 204, 102, 0</a:t>
            </a:r>
          </a:p>
          <a:p>
            <a:r>
              <a:rPr lang="en-US" dirty="0" smtClean="0"/>
              <a:t>middle 153, 102, 153</a:t>
            </a:r>
          </a:p>
          <a:p>
            <a:r>
              <a:rPr lang="en-US" dirty="0" smtClean="0"/>
              <a:t>elementary 255, 51, 0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4D8B0-958D-4CDB-AC6E-2B3EDCF623F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85800"/>
            <a:ext cx="61944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00535-F472-4103-8D86-C11BDF2F29B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[The</a:t>
            </a:r>
            <a:r>
              <a:rPr lang="en-US" baseline="0" dirty="0" smtClean="0"/>
              <a:t> best choice is…]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4F7-3D4A-4C29-B125-2B1DF5DB322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</a:t>
            </a:r>
            <a:r>
              <a:rPr lang="en-US" baseline="0" dirty="0" smtClean="0"/>
              <a:t> – Text box</a:t>
            </a:r>
          </a:p>
          <a:p>
            <a:r>
              <a:rPr lang="en-US" baseline="0" dirty="0" smtClean="0"/>
              <a:t>	[Minerals, dust and precipitation and ocean water all release…]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4F7-3D4A-4C29-B125-2B1DF5DB322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L456 – Text box</a:t>
            </a:r>
          </a:p>
          <a:p>
            <a:r>
              <a:rPr lang="en-US" dirty="0" smtClean="0"/>
              <a:t>	[Fertilizers contain…]</a:t>
            </a:r>
          </a:p>
          <a:p>
            <a:r>
              <a:rPr lang="en-US" dirty="0" smtClean="0"/>
              <a:t>	[which affect soil salinity.]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4F7-3D4A-4C29-B125-2B1DF5DB322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L6 – Text box</a:t>
            </a:r>
          </a:p>
          <a:p>
            <a:r>
              <a:rPr lang="en-US" dirty="0" smtClean="0"/>
              <a:t>	[The correct</a:t>
            </a:r>
            <a:r>
              <a:rPr lang="en-US" baseline="0" dirty="0" smtClean="0"/>
              <a:t> sequence of steps is…]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4F7-3D4A-4C29-B125-2B1DF5DB322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L14 – Text box</a:t>
            </a:r>
          </a:p>
          <a:p>
            <a:r>
              <a:rPr lang="en-US" dirty="0" smtClean="0"/>
              <a:t>	Col 1: [Soil Sample 1: (snapshot this page when complete),</a:t>
            </a:r>
            <a:r>
              <a:rPr lang="en-US" baseline="0" dirty="0" smtClean="0"/>
              <a:t> Location:, Date/Time Collected:, Appearance/Composition:, Description of Nearby Plants:]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4F7-3D4A-4C29-B125-2B1DF5DB322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L14 – Text box</a:t>
            </a:r>
          </a:p>
          <a:p>
            <a:r>
              <a:rPr lang="en-US" dirty="0" smtClean="0"/>
              <a:t>	Col 1: [Soil Sample 2: (snapshot this page when complete),</a:t>
            </a:r>
            <a:r>
              <a:rPr lang="en-US" baseline="0" dirty="0" smtClean="0"/>
              <a:t> Location:, Date/Time Collected:, Appearance/Composition:, Description of Nearby Plants:]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4C4F7-3D4A-4C29-B125-2B1DF5DB322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9272"/>
            <a:ext cx="10969943" cy="1124744"/>
          </a:xfrm>
          <a:prstGeom prst="rect">
            <a:avLst/>
          </a:prstGeom>
        </p:spPr>
        <p:txBody>
          <a:bodyPr lIns="137169" tIns="68585" rIns="137169" bIns="68585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575119"/>
            <a:ext cx="10969943" cy="4453699"/>
          </a:xfrm>
          <a:prstGeom prst="rect">
            <a:avLst/>
          </a:prstGeom>
        </p:spPr>
        <p:txBody>
          <a:bodyPr lIns="137169" tIns="68585" rIns="137169" bIns="6858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0"/>
            <a:ext cx="12188824" cy="146684"/>
          </a:xfrm>
          <a:prstGeom prst="rect">
            <a:avLst/>
          </a:prstGeom>
          <a:solidFill>
            <a:schemeClr val="accent1"/>
          </a:solidFill>
        </p:spPr>
        <p:txBody>
          <a:bodyPr lIns="182921" tIns="91460" rIns="182921" bIns="91460"/>
          <a:lstStyle>
            <a:lvl1pPr algn="l">
              <a:defRPr sz="20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er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6601779"/>
            <a:ext cx="12188572" cy="146684"/>
          </a:xfrm>
          <a:prstGeom prst="rect">
            <a:avLst/>
          </a:prstGeom>
          <a:solidFill>
            <a:schemeClr val="accent1"/>
          </a:solidFill>
        </p:spPr>
        <p:txBody>
          <a:bodyPr lIns="182921" tIns="91460" rIns="182921" bIns="91460"/>
          <a:lstStyle>
            <a:lvl1pPr>
              <a:defRPr/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eader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6" r:id="rId3"/>
    <p:sldLayoutId id="2147483657" r:id="rId4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685846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1371691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2057537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2743383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685846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371691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057537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743383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46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91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537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383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229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5074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920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766" algn="l" defTabSz="1371691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17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6.gif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2" Type="http://schemas.openxmlformats.org/officeDocument/2006/relationships/tags" Target="../tags/tag51.xml"/><Relationship Id="rId16" Type="http://schemas.openxmlformats.org/officeDocument/2006/relationships/image" Target="../media/image19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image" Target="../media/image6.png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6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22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6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86.xml"/><Relationship Id="rId7" Type="http://schemas.openxmlformats.org/officeDocument/2006/relationships/image" Target="../media/image6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7.xml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90.xml"/><Relationship Id="rId7" Type="http://schemas.openxmlformats.org/officeDocument/2006/relationships/image" Target="../media/image6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9.png"/><Relationship Id="rId4" Type="http://schemas.openxmlformats.org/officeDocument/2006/relationships/tags" Target="../tags/tag91.xml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6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6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6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6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image" Target="../media/image6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6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6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7" Type="http://schemas.openxmlformats.org/officeDocument/2006/relationships/image" Target="../media/image6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6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6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image" Target="../media/image6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38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4.tiff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6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444"/>
            <a:ext cx="12188825" cy="587154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132012" y="2688432"/>
            <a:ext cx="3124200" cy="9144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912812" y="2637999"/>
            <a:ext cx="5181600" cy="7386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marL="495333" indent="-495333">
              <a:spcBef>
                <a:spcPts val="600"/>
              </a:spcBef>
              <a:tabLst>
                <a:tab pos="19051" algn="l"/>
                <a:tab pos="495333" algn="l"/>
              </a:tabLst>
            </a:pPr>
            <a:r>
              <a:rPr lang="en-US" sz="4800" b="1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Salt Deposits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5995690"/>
            <a:ext cx="12188572" cy="770089"/>
          </a:xfrm>
          <a:prstGeom prst="rect">
            <a:avLst/>
          </a:prstGeom>
          <a:solidFill>
            <a:schemeClr val="accent1"/>
          </a:solidFill>
        </p:spPr>
        <p:txBody>
          <a:bodyPr wrap="square" lIns="182921" tIns="0" rIns="0" bIns="0" rtlCol="0" anchor="ctr" anchorCtr="0">
            <a:noAutofit/>
          </a:bodyPr>
          <a:lstStyle/>
          <a:p>
            <a:pPr algn="l"/>
            <a:r>
              <a:rPr lang="en-US" sz="4100" b="1" dirty="0" smtClean="0">
                <a:solidFill>
                  <a:schemeClr val="bg1"/>
                </a:solidFill>
                <a:latin typeface="Calibri" pitchFamily="34" charset="0"/>
              </a:rPr>
              <a:t>Soil Salinity</a:t>
            </a:r>
            <a:endParaRPr lang="en-US" sz="4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41280" y="6309360"/>
            <a:ext cx="176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012-10991 r1.04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252806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...Background</a:t>
            </a:r>
          </a:p>
        </p:txBody>
      </p:sp>
      <p:sp>
        <p:nvSpPr>
          <p:cNvPr id="13315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896111"/>
            <a:ext cx="5999187" cy="438581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Most of the salts present in irrigation water contain magnesium, potassium, sulfates, and chlorides, in addition to sodium salts.</a:t>
            </a:r>
          </a:p>
          <a:p>
            <a:pPr marL="548393" marR="0" lvl="0" indent="-274197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Additionally, fertilizers contain many different kinds of salts, including nitrogen and calcium salts. Over-fertilizing and improper irrigation techniques aggravate pre-existing soil salinity conditions.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8233" y="876919"/>
            <a:ext cx="6037277" cy="552840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28600" y="1097280"/>
            <a:ext cx="9205020" cy="784830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AutoNum type="arabicPeriod" startAt="3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51" algn="l"/>
                <a:tab pos="49533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Explain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how the contents of fertilizers can affect soil salinity.</a:t>
            </a:r>
            <a:b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</a:br>
            <a:endParaRPr lang="en-US" sz="2400" b="1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1" name="Picture 10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2941320"/>
            <a:ext cx="1216699" cy="296732"/>
          </a:xfrm>
          <a:prstGeom prst="rect">
            <a:avLst/>
          </a:prstGeom>
        </p:spPr>
      </p:pic>
      <p:sp>
        <p:nvSpPr>
          <p:cNvPr id="14338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82880" y="457200"/>
            <a:ext cx="250680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Self-check</a:t>
            </a:r>
            <a:endParaRPr lang="en-US" sz="3200" b="1" dirty="0">
              <a:solidFill>
                <a:srgbClr val="EB572D"/>
              </a:solidFill>
              <a:latin typeface="Calibri"/>
              <a:ea typeface="Gill Sans" charset="0"/>
              <a:cs typeface="Gill Sans" charset="0"/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056956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Safety</a:t>
            </a:r>
          </a:p>
        </p:txBody>
      </p:sp>
      <p:sp>
        <p:nvSpPr>
          <p:cNvPr id="1843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8379817" cy="235449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Follow all standard laboratory safety procedures.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Wear safety glasses.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Keep water away from sensitive electronic equipment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  <a:tab pos="4266985" algn="l"/>
                <a:tab pos="4800359" algn="l"/>
                <a:tab pos="5333733" algn="l"/>
                <a:tab pos="5867105" algn="l"/>
                <a:tab pos="6400478" algn="l"/>
                <a:tab pos="209564" algn="l"/>
                <a:tab pos="685846" algn="l"/>
                <a:tab pos="1066871" algn="l"/>
                <a:tab pos="1600307" algn="l"/>
                <a:tab pos="2133742" algn="l"/>
                <a:tab pos="2667178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Wash your hands after handling soils.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Radiation Energy Transfer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0" name="Picture 9" descr="image1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80612" y="1393031"/>
            <a:ext cx="1480457" cy="1295400"/>
          </a:xfrm>
          <a:prstGeom prst="rect">
            <a:avLst/>
          </a:prstGeom>
        </p:spPr>
      </p:pic>
      <p:pic>
        <p:nvPicPr>
          <p:cNvPr id="11" name="Picture 10" descr="goggl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4212" y="935831"/>
            <a:ext cx="1176337" cy="98497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575636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Materials and </a:t>
            </a: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Equipment</a:t>
            </a:r>
            <a:endParaRPr lang="en-US" sz="3200" b="1" dirty="0">
              <a:solidFill>
                <a:srgbClr val="EB572D"/>
              </a:solidFill>
              <a:latin typeface="Calibri"/>
              <a:ea typeface="Gill Sans" charset="0"/>
              <a:cs typeface="Gill Sans" charset="0"/>
            </a:endParaRPr>
          </a:p>
        </p:txBody>
      </p:sp>
      <p:sp>
        <p:nvSpPr>
          <p:cNvPr id="15363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05840"/>
            <a:ext cx="3715375" cy="738664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200"/>
              </a:spcAft>
              <a:buClrTx/>
              <a:buSzTx/>
              <a:buNone/>
              <a:tabLst>
                <a:tab pos="533399" algn="l"/>
                <a:tab pos="106680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Collect all of these materials for your group.</a:t>
            </a:r>
          </a:p>
        </p:txBody>
      </p:sp>
      <p:sp>
        <p:nvSpPr>
          <p:cNvPr id="1536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494212" y="1005840"/>
            <a:ext cx="3276600" cy="738664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274430" marR="0" lvl="0" indent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Materials shared across the 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class.</a:t>
            </a:r>
            <a:endParaRPr lang="en-US" sz="2400" b="1" dirty="0">
              <a:solidFill>
                <a:srgbClr val="0000FF"/>
              </a:solidFill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5365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28600" y="1870092"/>
            <a:ext cx="4337213" cy="32624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Conductivity sensor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Digging tool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Stirring rod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Beaker, 100-mL (4)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Plastic zip lock bag (3)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Graduated cylinder, 100-mL</a:t>
            </a:r>
          </a:p>
        </p:txBody>
      </p:sp>
      <p:sp>
        <p:nvSpPr>
          <p:cNvPr id="15366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780999" y="1906763"/>
            <a:ext cx="3980413" cy="295465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393700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Wash bottle containing </a:t>
            </a:r>
            <a:r>
              <a:rPr lang="en-US" sz="2700" dirty="0" err="1">
                <a:latin typeface="Calibri"/>
                <a:ea typeface="Verdana" charset="0"/>
                <a:cs typeface="Verdana" charset="0"/>
                <a:sym typeface="Verdana" charset="0"/>
              </a:rPr>
              <a:t>deionized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 or distilled water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393700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Waste container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393700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Permanent marker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393700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Paper towels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65493" y="1486949"/>
            <a:ext cx="3561422" cy="249731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NAPSHOT 0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18" name="Rectangle 1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8302753" y="548640"/>
            <a:ext cx="3659060" cy="258532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74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The steps to the left are part of the procedure for this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lab activity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. They are not in the right order. Determine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the correct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sequence of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the steps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, then take a </a:t>
            </a:r>
            <a:r>
              <a:rPr lang="en-US" sz="24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snapshot of </a:t>
            </a:r>
            <a:r>
              <a:rPr lang="en-US" sz="2400" dirty="0">
                <a:latin typeface="Calibri"/>
                <a:ea typeface="Verdana" charset="0"/>
                <a:cs typeface="Verdana" charset="0"/>
                <a:sym typeface="Verdana" charset="0"/>
              </a:rPr>
              <a:t>this page.</a:t>
            </a:r>
          </a:p>
        </p:txBody>
      </p:sp>
      <p:sp>
        <p:nvSpPr>
          <p:cNvPr id="16385" name="Rectangl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82880" y="457200"/>
            <a:ext cx="370973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Sequencing Challenge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0811" y="1067284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37012" y="1063752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5447" y="3657600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41647" y="3658083"/>
            <a:ext cx="3713783" cy="2687947"/>
          </a:xfrm>
          <a:prstGeom prst="rect">
            <a:avLst/>
          </a:prstGeom>
          <a:solidFill>
            <a:scrgbClr r="0" g="0" b="0">
              <a:alpha val="0"/>
            </a:scrgbClr>
          </a:solidFill>
          <a:ln w="12700" cap="flat">
            <a:noFill/>
            <a:miter lim="800000"/>
            <a:headEnd/>
            <a:tailEnd/>
          </a:ln>
        </p:spPr>
      </p:pic>
      <p:sp>
        <p:nvSpPr>
          <p:cNvPr id="16391" name="Rectangle 7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08012" y="1316830"/>
            <a:ext cx="2743200" cy="132343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8" tIns="45718" rIns="91438" bIns="45718" anchor="t" anchorCtr="0">
            <a:spAutoFit/>
          </a:bodyPr>
          <a:lstStyle/>
          <a:p>
            <a:pPr marL="91440" indent="-91440"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A.</a:t>
            </a:r>
            <a:r>
              <a:rPr lang="en-US" sz="2300" b="1" dirty="0">
                <a:latin typeface="Calibri"/>
                <a:ea typeface="Verdana" charset="0"/>
                <a:cs typeface="Verdana" charset="0"/>
                <a:sym typeface="Verdana" charset="0"/>
              </a:rPr>
              <a:t>  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Use the sensor to measure the conductivity of the soil sample.</a:t>
            </a:r>
          </a:p>
        </p:txBody>
      </p:sp>
      <p:sp>
        <p:nvSpPr>
          <p:cNvPr id="16392" name="Rectangle 8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570412" y="1319784"/>
            <a:ext cx="2743200" cy="196463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6" tIns="45718" rIns="91436" bIns="45718" anchor="t" anchorCtr="0">
            <a:spAutoFit/>
          </a:bodyPr>
          <a:lstStyle/>
          <a:p>
            <a:pPr marL="91440" indent="-91440"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B.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 Plug the conductivity sensor into your SPARK Science Learning System.</a:t>
            </a:r>
            <a:endParaRPr lang="en-US" sz="2300" dirty="0">
              <a:latin typeface="Calibri"/>
              <a:cs typeface="Arial" charset="0"/>
              <a:sym typeface="Arial" charset="0"/>
            </a:endParaRPr>
          </a:p>
          <a:p>
            <a:pPr>
              <a:lnSpc>
                <a:spcPts val="1650"/>
              </a:lnSpc>
              <a:spcBef>
                <a:spcPts val="900"/>
              </a:spcBef>
            </a:pP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6393" name="Rectangle 9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08012" y="3907631"/>
            <a:ext cx="2743200" cy="132433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6" tIns="45718" rIns="91436" bIns="45718" anchor="t" anchorCtr="0">
            <a:spAutoFit/>
          </a:bodyPr>
          <a:lstStyle/>
          <a:p>
            <a:pPr marL="91440" indent="-91440"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C.</a:t>
            </a:r>
            <a:r>
              <a:rPr lang="en-US" sz="2300" b="1" dirty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Identify the prevalent organisms and plant types at the collection site.</a:t>
            </a:r>
          </a:p>
        </p:txBody>
      </p:sp>
      <p:sp>
        <p:nvSpPr>
          <p:cNvPr id="16394" name="Rectangle 10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570412" y="3907631"/>
            <a:ext cx="2743200" cy="132433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91436" tIns="45718" rIns="91436" bIns="45718" anchor="t" anchorCtr="0">
            <a:spAutoFit/>
          </a:bodyPr>
          <a:lstStyle/>
          <a:p>
            <a:pPr marL="91440" indent="-91440" algn="l">
              <a:lnSpc>
                <a:spcPts val="2400"/>
              </a:lnSpc>
              <a:spcBef>
                <a:spcPts val="0"/>
              </a:spcBef>
            </a:pPr>
            <a:r>
              <a:rPr lang="en-US" sz="2300" b="1" dirty="0">
                <a:latin typeface="Calibri"/>
                <a:ea typeface="Verdana Bold" charset="0"/>
                <a:cs typeface="Verdana Bold" charset="0"/>
                <a:sym typeface="Verdana Bold" charset="0"/>
              </a:rPr>
              <a:t>D.</a:t>
            </a:r>
            <a:r>
              <a:rPr lang="en-US" sz="2300" dirty="0">
                <a:latin typeface="Calibri"/>
                <a:ea typeface="Verdana" charset="0"/>
                <a:cs typeface="Verdana" charset="0"/>
                <a:sym typeface="Verdana" charset="0"/>
              </a:rPr>
              <a:t> Crush a dry soil sample into a fine dust and mix with water.</a:t>
            </a:r>
          </a:p>
        </p:txBody>
      </p:sp>
      <p:sp>
        <p:nvSpPr>
          <p:cNvPr id="13" name="Rectangle 12"/>
          <p:cNvSpPr/>
          <p:nvPr>
            <p:custDataLst>
              <p:tags r:id="rId1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12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8075612" y="250031"/>
            <a:ext cx="4113213" cy="64984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410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0" y="396973"/>
            <a:ext cx="1615827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182953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Setup</a:t>
            </a:r>
            <a:r>
              <a:rPr lang="en-US" sz="3200" b="1" dirty="0">
                <a:solidFill>
                  <a:srgbClr val="EB572D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	</a:t>
            </a:r>
          </a:p>
        </p:txBody>
      </p:sp>
      <p:sp>
        <p:nvSpPr>
          <p:cNvPr id="17411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542212" cy="4270400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Using the digging tool, gather 3 soil samples from different locations. If possible, find soils that differ in appearance, composition, and in the type of plants growing nearby.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Use the next three pages to record field notes about each of your soil samples.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</a:tabLst>
              <a:defRPr/>
            </a:pPr>
            <a:r>
              <a:rPr lang="en-US" sz="2700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		</a:t>
            </a:r>
            <a:r>
              <a:rPr lang="en-US" sz="2400" b="1" dirty="0" smtClean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Note</a:t>
            </a:r>
            <a:r>
              <a:rPr lang="en-US" sz="2400" b="1" dirty="0">
                <a:solidFill>
                  <a:srgbClr val="0000FF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:</a:t>
            </a: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Give each sample a label, describe its appearance, and describe what kinds of plants are growing nearby.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Take a snapshot of each page of your field notes.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4212" y="783431"/>
            <a:ext cx="3580467" cy="392707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1612" y="6217920"/>
            <a:ext cx="1216699" cy="2967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Picture 6" descr="SNAPSHOT 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42612" y="6217920"/>
            <a:ext cx="1216699" cy="2967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Picture 6" descr="SNAPSHOT 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42612" y="6217920"/>
            <a:ext cx="1216699" cy="2967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Picture 6" descr="SNAPSHOT 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42612" y="6217920"/>
            <a:ext cx="1216699" cy="2967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8075612" y="250031"/>
            <a:ext cx="4113213" cy="64984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1505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979820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Setup</a:t>
            </a:r>
          </a:p>
        </p:txBody>
      </p:sp>
      <p:sp>
        <p:nvSpPr>
          <p:cNvPr id="21506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1" y="1097280"/>
            <a:ext cx="7466012" cy="417037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463550" indent="-463550" algn="l">
              <a:spcBef>
                <a:spcPts val="1499"/>
              </a:spcBef>
              <a:spcAft>
                <a:spcPts val="1800"/>
              </a:spcAft>
              <a:buFontTx/>
              <a:buAutoNum type="arabicPeriod" startAt="4"/>
              <a:tabLst>
                <a:tab pos="19051" algn="l"/>
                <a:tab pos="495333" algn="l"/>
                <a:tab pos="19051" algn="l"/>
                <a:tab pos="495333" algn="l"/>
                <a:tab pos="19051" algn="l"/>
                <a:tab pos="495333" algn="l"/>
              </a:tabLst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Crush each of the soil samples into as fine a dust as possible.  Remove any rocks, sticks, etc.</a:t>
            </a:r>
          </a:p>
          <a:p>
            <a:pPr marL="463550" indent="-463550" algn="l">
              <a:spcBef>
                <a:spcPts val="1499"/>
              </a:spcBef>
              <a:spcAft>
                <a:spcPts val="1800"/>
              </a:spcAft>
              <a:buFontTx/>
              <a:buAutoNum type="arabicPeriod" startAt="4"/>
              <a:tabLst>
                <a:tab pos="19051" algn="l"/>
                <a:tab pos="495333" algn="l"/>
                <a:tab pos="19051" algn="l"/>
                <a:tab pos="495333" algn="l"/>
                <a:tab pos="19051" algn="l"/>
                <a:tab pos="495333" algn="l"/>
              </a:tabLst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Plug the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conductivity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sensor into your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data collection system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. The values from this sensor indicate the concentration of salts in a soil sample.</a:t>
            </a:r>
          </a:p>
          <a:p>
            <a:pPr marL="463550" indent="-463550" algn="l">
              <a:spcBef>
                <a:spcPts val="1499"/>
              </a:spcBef>
              <a:spcAft>
                <a:spcPts val="1800"/>
              </a:spcAft>
              <a:buFontTx/>
              <a:buAutoNum type="arabicPeriod" startAt="4"/>
              <a:tabLst>
                <a:tab pos="19051" algn="l"/>
                <a:tab pos="495333" algn="l"/>
                <a:tab pos="19051" algn="l"/>
                <a:tab pos="495333" algn="l"/>
                <a:tab pos="19051" algn="l"/>
                <a:tab pos="495333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You may need to set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the conductivity sensor to the appropriate sensitivity.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7457" y="678987"/>
            <a:ext cx="3828053" cy="301202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22682" y="3602993"/>
            <a:ext cx="3656648" cy="293577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444"/>
            <a:ext cx="12188825" cy="587154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132012" y="2688432"/>
            <a:ext cx="3124200" cy="9144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912812" y="2637999"/>
            <a:ext cx="5181600" cy="7386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marL="495333" indent="-495333">
              <a:spcBef>
                <a:spcPts val="600"/>
              </a:spcBef>
              <a:tabLst>
                <a:tab pos="19051" algn="l"/>
                <a:tab pos="495333" algn="l"/>
              </a:tabLst>
            </a:pPr>
            <a:r>
              <a:rPr lang="en-US" sz="4800" b="1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Salt Deposits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" y="5995690"/>
            <a:ext cx="12188572" cy="770089"/>
          </a:xfrm>
          <a:prstGeom prst="rect">
            <a:avLst/>
          </a:prstGeom>
          <a:solidFill>
            <a:schemeClr val="accent1"/>
          </a:solidFill>
        </p:spPr>
        <p:txBody>
          <a:bodyPr wrap="square" lIns="182921" tIns="0" rIns="0" bIns="0" rtlCol="0" anchor="ctr" anchorCtr="0">
            <a:noAutofit/>
          </a:bodyPr>
          <a:lstStyle/>
          <a:p>
            <a:pPr algn="l"/>
            <a:r>
              <a:rPr lang="en-US" sz="4100" b="1" dirty="0" smtClean="0">
                <a:solidFill>
                  <a:schemeClr val="bg1"/>
                </a:solidFill>
                <a:latin typeface="Calibri" pitchFamily="34" charset="0"/>
              </a:rPr>
              <a:t>Soil Salinity</a:t>
            </a:r>
            <a:endParaRPr lang="en-US" sz="4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41280" y="6309360"/>
            <a:ext cx="176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012-10756 r1.04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2500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Picture 9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2941320"/>
            <a:ext cx="1216699" cy="296732"/>
          </a:xfrm>
          <a:prstGeom prst="rect">
            <a:avLst/>
          </a:prstGeom>
        </p:spPr>
      </p:pic>
      <p:sp>
        <p:nvSpPr>
          <p:cNvPr id="23554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769715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Self-Check</a:t>
            </a:r>
            <a:endParaRPr lang="en-US" sz="3200" b="1" dirty="0">
              <a:solidFill>
                <a:srgbClr val="EB572D"/>
              </a:solidFill>
              <a:latin typeface="Calibri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23555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11388933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51" algn="l"/>
                <a:tab pos="743000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700" b="1" dirty="0" smtClean="0">
                <a:latin typeface="Calibri"/>
                <a:ea typeface="Verdana Bold" charset="0"/>
                <a:cs typeface="Verdana Bold" charset="0"/>
                <a:sym typeface="Verdana Bold" charset="0"/>
              </a:rPr>
              <a:t>Q1: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Why is it important to set the sensitivity of the conductivity sensor to suit the sample you are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testing?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979820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Setup</a:t>
            </a:r>
          </a:p>
        </p:txBody>
      </p:sp>
      <p:sp>
        <p:nvSpPr>
          <p:cNvPr id="24579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11769834" cy="4601260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800"/>
              </a:spcAft>
              <a:buClrTx/>
              <a:buSzTx/>
              <a:buFontTx/>
              <a:buAutoNum type="arabicPeriod" startAt="7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Label 3 of the beakers as "Sample 1," "Sample 2," and "Sample 3."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800"/>
              </a:spcAft>
              <a:buClrTx/>
              <a:buSzTx/>
              <a:buFontTx/>
              <a:buAutoNum type="arabicPeriod" startAt="7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Add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about 4 tablespoons of each of your soil samples into the corresponding labeled beaker.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800"/>
              </a:spcAft>
              <a:buClrTx/>
              <a:buSzTx/>
              <a:buFontTx/>
              <a:buAutoNum type="arabicPeriod" startAt="7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Add about 4 tablespoons of distilled water into each beaker.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800"/>
              </a:spcAft>
              <a:buClrTx/>
              <a:buSzTx/>
              <a:buFont typeface="+mj-lt"/>
              <a:buAutoNum type="arabicPeriod" startAt="10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Mix the soil and water thoroughly in each beaker. Clean your stirring rod between each beaker to avoid cross-contamination.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800"/>
              </a:spcAft>
              <a:buClrTx/>
              <a:buSzTx/>
              <a:buFont typeface="+mj-lt"/>
              <a:buAutoNum type="arabicPeriod" startAt="11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Allow the muddy mixtures to sit for approximately 5 minutes.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8075612" y="250031"/>
            <a:ext cx="4113213" cy="64984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5602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74567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Procedure</a:t>
            </a:r>
          </a:p>
        </p:txBody>
      </p:sp>
      <p:sp>
        <p:nvSpPr>
          <p:cNvPr id="25603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598971" cy="440120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463550" indent="-463550" algn="l">
              <a:spcBef>
                <a:spcPts val="1499"/>
              </a:spcBef>
              <a:spcAft>
                <a:spcPts val="600"/>
              </a:spcAft>
              <a:buFont typeface="+mj-lt"/>
              <a:buAutoNum type="arabicPeriod"/>
              <a:tabLst>
                <a:tab pos="112713" algn="l"/>
                <a:tab pos="209550" algn="l"/>
                <a:tab pos="280988" algn="l"/>
                <a:tab pos="338138" algn="l"/>
                <a:tab pos="393700" algn="l"/>
                <a:tab pos="463550" algn="l"/>
                <a:tab pos="209550" algn="l"/>
                <a:tab pos="209550" algn="l"/>
                <a:tab pos="209550" algn="l"/>
                <a:tab pos="209550" algn="l"/>
                <a:tab pos="209550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Rinse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the conductivity sensor with distilled water, then slowly swirl it in the Soil 1 solution.</a:t>
            </a:r>
          </a:p>
          <a:p>
            <a:pPr marL="463550" indent="-463550" algn="l">
              <a:spcBef>
                <a:spcPts val="1499"/>
              </a:spcBef>
              <a:spcAft>
                <a:spcPts val="600"/>
              </a:spcAft>
              <a:buFont typeface="+mj-lt"/>
              <a:buAutoNum type="arabicPeriod"/>
              <a:tabLst>
                <a:tab pos="112713" algn="l"/>
                <a:tab pos="209550" algn="l"/>
                <a:tab pos="280988" algn="l"/>
                <a:tab pos="338138" algn="l"/>
                <a:tab pos="393700" algn="l"/>
                <a:tab pos="463550" algn="l"/>
                <a:tab pos="209550" algn="l"/>
                <a:tab pos="209550" algn="l"/>
                <a:tab pos="209550" algn="l"/>
                <a:tab pos="209550" algn="l"/>
                <a:tab pos="209550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Tap 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 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to activate the sensor display.</a:t>
            </a:r>
          </a:p>
          <a:p>
            <a:pPr marL="463550" indent="-463550" algn="l">
              <a:spcBef>
                <a:spcPts val="1499"/>
              </a:spcBef>
              <a:spcAft>
                <a:spcPts val="600"/>
              </a:spcAft>
              <a:buFont typeface="+mj-lt"/>
              <a:buAutoNum type="arabicPeriod"/>
              <a:tabLst>
                <a:tab pos="112713" algn="l"/>
                <a:tab pos="209550" algn="l"/>
                <a:tab pos="280988" algn="l"/>
                <a:tab pos="338138" algn="l"/>
                <a:tab pos="393700" algn="l"/>
                <a:tab pos="463550" algn="l"/>
                <a:tab pos="209550" algn="l"/>
                <a:tab pos="209550" algn="l"/>
                <a:tab pos="209550" algn="l"/>
                <a:tab pos="209550" algn="l"/>
                <a:tab pos="209550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Once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the conductivity value stabilizes, tap </a:t>
            </a:r>
            <a:r>
              <a:rPr lang="en-US" sz="2700" dirty="0">
                <a:latin typeface="Calibri"/>
                <a:cs typeface="Helvetica" charset="0"/>
                <a:sym typeface="Helvetica" charset="0"/>
              </a:rPr>
              <a:t>     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.   </a:t>
            </a:r>
            <a:r>
              <a:rPr lang="en-US" sz="2700" dirty="0">
                <a:latin typeface="Calibri"/>
                <a:cs typeface="Helvetica" charset="0"/>
                <a:sym typeface="Helvetica" charset="0"/>
              </a:rPr>
              <a:t/>
            </a:r>
            <a:br>
              <a:rPr lang="en-US" sz="2700" dirty="0">
                <a:latin typeface="Calibri"/>
                <a:cs typeface="Helvetica" charset="0"/>
                <a:sym typeface="Helvetica" charset="0"/>
              </a:rPr>
            </a:b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If necessary, adjust the sensitivity of the sensor.</a:t>
            </a:r>
            <a:endParaRPr lang="en-US" sz="2700" dirty="0">
              <a:latin typeface="Calibri"/>
              <a:cs typeface="Helvetica" charset="0"/>
              <a:sym typeface="Helvetica" charset="0"/>
            </a:endParaRPr>
          </a:p>
          <a:p>
            <a:pPr marL="463550" indent="-463550" algn="l">
              <a:spcBef>
                <a:spcPts val="1499"/>
              </a:spcBef>
              <a:spcAft>
                <a:spcPts val="600"/>
              </a:spcAft>
              <a:buFont typeface="+mj-lt"/>
              <a:buAutoNum type="arabicPeriod"/>
              <a:tabLst>
                <a:tab pos="112713" algn="l"/>
                <a:tab pos="209550" algn="l"/>
                <a:tab pos="280988" algn="l"/>
                <a:tab pos="338138" algn="l"/>
                <a:tab pos="393700" algn="l"/>
                <a:tab pos="463550" algn="l"/>
                <a:tab pos="209550" algn="l"/>
                <a:tab pos="209550" algn="l"/>
                <a:tab pos="209550" algn="l"/>
                <a:tab pos="209550" algn="l"/>
                <a:tab pos="209550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Record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conductivity value in the box to the right.</a:t>
            </a:r>
          </a:p>
          <a:p>
            <a:pPr marL="463550" indent="-463550" algn="l">
              <a:spcBef>
                <a:spcPts val="1499"/>
              </a:spcBef>
              <a:spcAft>
                <a:spcPts val="600"/>
              </a:spcAft>
              <a:buFont typeface="+mj-lt"/>
              <a:buAutoNum type="arabicPeriod"/>
              <a:tabLst>
                <a:tab pos="112713" algn="l"/>
                <a:tab pos="209550" algn="l"/>
                <a:tab pos="280988" algn="l"/>
                <a:tab pos="338138" algn="l"/>
                <a:tab pos="393700" algn="l"/>
                <a:tab pos="463550" algn="l"/>
                <a:tab pos="209550" algn="l"/>
                <a:tab pos="209550" algn="l"/>
                <a:tab pos="209550" algn="l"/>
                <a:tab pos="209550" algn="l"/>
                <a:tab pos="209550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Repeat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steps 1-4 using Soil Samples 2 and 3. Always rinse the sensor between each trial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0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1612" y="6217920"/>
            <a:ext cx="1216699" cy="296732"/>
          </a:xfrm>
          <a:prstGeom prst="rect">
            <a:avLst/>
          </a:prstGeom>
        </p:spPr>
      </p:pic>
      <p:pic>
        <p:nvPicPr>
          <p:cNvPr id="12" name="Picture 11" descr="Star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7612" y="2199275"/>
            <a:ext cx="390145" cy="390145"/>
          </a:xfrm>
          <a:prstGeom prst="rect">
            <a:avLst/>
          </a:prstGeom>
        </p:spPr>
      </p:pic>
      <p:pic>
        <p:nvPicPr>
          <p:cNvPr id="13" name="Picture 12" descr="RtArrow_Of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51612" y="2894903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8075612" y="250031"/>
            <a:ext cx="4113213" cy="64984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2" name="Picture 11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1612" y="6217920"/>
            <a:ext cx="1216699" cy="296732"/>
          </a:xfrm>
          <a:prstGeom prst="rect">
            <a:avLst/>
          </a:prstGeom>
        </p:spPr>
      </p:pic>
      <p:sp>
        <p:nvSpPr>
          <p:cNvPr id="25602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74567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Procedure</a:t>
            </a:r>
          </a:p>
        </p:txBody>
      </p:sp>
      <p:sp>
        <p:nvSpPr>
          <p:cNvPr id="25603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598971" cy="530914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463550" marR="0" lvl="0" indent="-463550" algn="l" defTabSz="914400" eaLnBrk="1" fontAlgn="auto" latinLnBrk="0" hangingPunct="1">
              <a:spcBef>
                <a:spcPts val="1499"/>
              </a:spcBef>
              <a:spcAft>
                <a:spcPts val="0"/>
              </a:spcAft>
              <a:buClrTx/>
              <a:buSzTx/>
              <a:tabLst>
                <a:tab pos="393700" algn="l"/>
                <a:tab pos="463550" algn="l"/>
                <a:tab pos="520700" algn="l"/>
                <a:tab pos="533400" algn="l"/>
                <a:tab pos="1066800" algn="l"/>
                <a:tab pos="209550" algn="l"/>
                <a:tab pos="209550" algn="l"/>
                <a:tab pos="209550" algn="l"/>
                <a:tab pos="209550" algn="l"/>
                <a:tab pos="209550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6.   Rinse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the conductivity sensor with distilled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water. 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  <a:p>
            <a:pPr marL="463550" marR="0" lvl="0" indent="-463550" algn="l" defTabSz="914400" eaLnBrk="1" fontAlgn="auto" latinLnBrk="0" hangingPunct="1">
              <a:spcBef>
                <a:spcPts val="1499"/>
              </a:spcBef>
              <a:spcAft>
                <a:spcPts val="0"/>
              </a:spcAft>
              <a:buClrTx/>
              <a:buSzTx/>
              <a:tabLst>
                <a:tab pos="393700" algn="l"/>
                <a:tab pos="463550" algn="l"/>
                <a:tab pos="520700" algn="l"/>
                <a:tab pos="533400" algn="l"/>
                <a:tab pos="1066800" algn="l"/>
                <a:tab pos="209550" algn="l"/>
                <a:tab pos="209550" algn="l"/>
                <a:tab pos="209550" algn="l"/>
                <a:tab pos="209550" algn="l"/>
                <a:tab pos="209550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7.   Pour 50 </a:t>
            </a:r>
            <a:r>
              <a:rPr lang="en-US" sz="2700" dirty="0" err="1" smtClean="0">
                <a:latin typeface="Calibri"/>
                <a:ea typeface="Verdana" charset="0"/>
                <a:cs typeface="Verdana" charset="0"/>
                <a:sym typeface="Verdana" charset="0"/>
              </a:rPr>
              <a:t>mL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of distilled water into the fourth beaker. Then place the sensor into the water.</a:t>
            </a:r>
          </a:p>
          <a:p>
            <a:pPr marL="463550" marR="0" lvl="0" indent="-463550" algn="l" defTabSz="914400" eaLnBrk="1" fontAlgn="auto" latinLnBrk="0" hangingPunct="1">
              <a:spcBef>
                <a:spcPts val="1499"/>
              </a:spcBef>
              <a:spcAft>
                <a:spcPts val="0"/>
              </a:spcAft>
              <a:buClrTx/>
              <a:buSzTx/>
              <a:tabLst>
                <a:tab pos="393700" algn="l"/>
                <a:tab pos="463550" algn="l"/>
                <a:tab pos="520700" algn="l"/>
                <a:tab pos="533400" algn="l"/>
                <a:tab pos="1066800" algn="l"/>
                <a:tab pos="209550" algn="l"/>
                <a:tab pos="209550" algn="l"/>
                <a:tab pos="209550" algn="l"/>
                <a:tab pos="209550" algn="l"/>
                <a:tab pos="209550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8.   Tap 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     to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activate the sensor display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463550" marR="0" lvl="0" indent="-463550" algn="l" defTabSz="914400" eaLnBrk="1" fontAlgn="auto" latinLnBrk="0" hangingPunct="1">
              <a:spcBef>
                <a:spcPts val="1499"/>
              </a:spcBef>
              <a:spcAft>
                <a:spcPts val="0"/>
              </a:spcAft>
              <a:buClrTx/>
              <a:buSzTx/>
              <a:tabLst>
                <a:tab pos="393700" algn="l"/>
                <a:tab pos="463550" algn="l"/>
                <a:tab pos="520700" algn="l"/>
                <a:tab pos="533400" algn="l"/>
                <a:tab pos="1066800" algn="l"/>
                <a:tab pos="209550" algn="l"/>
                <a:tab pos="209550" algn="l"/>
                <a:tab pos="209550" algn="l"/>
                <a:tab pos="209550" algn="l"/>
                <a:tab pos="209550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9.   Once the conductivity value stabilizes, tap </a:t>
            </a:r>
            <a:r>
              <a:rPr lang="en-US" sz="2700" dirty="0" smtClean="0">
                <a:latin typeface="Calibri"/>
                <a:cs typeface="Helvetica" charset="0"/>
                <a:sym typeface="Helvetica" charset="0"/>
              </a:rPr>
              <a:t>     .   </a:t>
            </a:r>
          </a:p>
          <a:p>
            <a:pPr marL="463550" marR="0" lvl="0" indent="-463550" algn="l" defTabSz="914400" eaLnBrk="1" fontAlgn="auto" latinLnBrk="0" hangingPunct="1">
              <a:spcBef>
                <a:spcPts val="1499"/>
              </a:spcBef>
              <a:spcAft>
                <a:spcPts val="0"/>
              </a:spcAft>
              <a:buClrTx/>
              <a:buSzTx/>
              <a:tabLst>
                <a:tab pos="393700" algn="l"/>
                <a:tab pos="463550" algn="l"/>
                <a:tab pos="520700" algn="l"/>
                <a:tab pos="533400" algn="l"/>
                <a:tab pos="1066800" algn="l"/>
                <a:tab pos="209550" algn="l"/>
                <a:tab pos="209550" algn="l"/>
                <a:tab pos="209550" algn="l"/>
                <a:tab pos="209550" algn="l"/>
                <a:tab pos="209550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10. Record the conductivity value for the distilled water in the box to the right.</a:t>
            </a:r>
          </a:p>
          <a:p>
            <a:pPr marL="463550" marR="0" lvl="0" indent="-463550" algn="l" defTabSz="914400" eaLnBrk="1" fontAlgn="auto" latinLnBrk="0" hangingPunct="1">
              <a:spcBef>
                <a:spcPts val="1499"/>
              </a:spcBef>
              <a:spcAft>
                <a:spcPts val="0"/>
              </a:spcAft>
              <a:buClrTx/>
              <a:buSzTx/>
              <a:tabLst>
                <a:tab pos="393700" algn="l"/>
                <a:tab pos="463550" algn="l"/>
                <a:tab pos="520700" algn="l"/>
                <a:tab pos="533400" algn="l"/>
                <a:tab pos="1066800" algn="l"/>
                <a:tab pos="209550" algn="l"/>
                <a:tab pos="209550" algn="l"/>
                <a:tab pos="209550" algn="l"/>
                <a:tab pos="209550" algn="l"/>
                <a:tab pos="209550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11. Take a snapshot of this page.</a:t>
            </a:r>
          </a:p>
          <a:p>
            <a:pPr marL="463550" marR="0" lvl="0" indent="-463550" algn="l" defTabSz="914400" eaLnBrk="1" fontAlgn="auto" latinLnBrk="0" hangingPunct="1">
              <a:spcBef>
                <a:spcPts val="1499"/>
              </a:spcBef>
              <a:spcAft>
                <a:spcPts val="0"/>
              </a:spcAft>
              <a:buClrTx/>
              <a:buSzTx/>
              <a:tabLst>
                <a:tab pos="393700" algn="l"/>
                <a:tab pos="463550" algn="l"/>
                <a:tab pos="520700" algn="l"/>
                <a:tab pos="533400" algn="l"/>
                <a:tab pos="1066800" algn="l"/>
                <a:tab pos="209550" algn="l"/>
                <a:tab pos="209550" algn="l"/>
                <a:tab pos="209550" algn="l"/>
                <a:tab pos="209550" algn="l"/>
                <a:tab pos="209550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12. Save your work       then follow your teacher’s instructions for cleaning up.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3" name="Picture 12" descr="Star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46640" y="2764631"/>
            <a:ext cx="390145" cy="390145"/>
          </a:xfrm>
          <a:prstGeom prst="rect">
            <a:avLst/>
          </a:prstGeom>
        </p:spPr>
      </p:pic>
      <p:pic>
        <p:nvPicPr>
          <p:cNvPr id="14" name="Picture 13" descr="RtArrow_Of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09668" y="3298031"/>
            <a:ext cx="390145" cy="390145"/>
          </a:xfrm>
          <a:prstGeom prst="rect">
            <a:avLst/>
          </a:prstGeom>
        </p:spPr>
      </p:pic>
      <p:pic>
        <p:nvPicPr>
          <p:cNvPr id="15" name="Picture 14" descr="Share_O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70212" y="5507831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8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27650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04020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Analysis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27651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11617474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1.	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What factors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(variables) did you attempt to control (keep the same) across all 3 trials?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8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28674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04020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Analysis</a:t>
            </a:r>
            <a:endParaRPr lang="en-US" sz="3200" b="1" dirty="0">
              <a:solidFill>
                <a:srgbClr val="EB572D"/>
              </a:solidFill>
              <a:latin typeface="Calibri"/>
              <a:ea typeface="Gill Sans" charset="0"/>
              <a:cs typeface="Gill Sans" charset="0"/>
            </a:endParaRPr>
          </a:p>
        </p:txBody>
      </p:sp>
      <p:sp>
        <p:nvSpPr>
          <p:cNvPr id="28675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1" y="1097280"/>
            <a:ext cx="10818812" cy="2046714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514350" marR="0" lvl="0" indent="-5143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AutoNum type="arabicPeriod" startAt="2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What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was the independent variable (the variable you chose to change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)?</a:t>
            </a:r>
          </a:p>
          <a:p>
            <a:pPr marL="514350" indent="-514350" algn="l" fontAlgn="auto">
              <a:spcBef>
                <a:spcPts val="1500"/>
              </a:spcBef>
              <a:spcAft>
                <a:spcPts val="0"/>
              </a:spcAft>
              <a:buFontTx/>
              <a:buAutoNum type="arabicPeriod" startAt="2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What was the dependent variable (the variable that changed under the different experimental conditions in the 3 trials)?</a:t>
            </a:r>
          </a:p>
          <a:p>
            <a:pPr marL="514350" marR="0" lvl="0" indent="-5143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AutoNum type="arabicPeriod" startAt="2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8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30721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04020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Analysis</a:t>
            </a:r>
            <a:endParaRPr lang="en-US" sz="3200" b="1" dirty="0">
              <a:solidFill>
                <a:srgbClr val="EB572D"/>
              </a:solidFill>
              <a:latin typeface="Calibri"/>
              <a:ea typeface="Gill Sans" charset="0"/>
              <a:cs typeface="Gill Sans" charset="0"/>
            </a:endParaRPr>
          </a:p>
        </p:txBody>
      </p:sp>
      <p:sp>
        <p:nvSpPr>
          <p:cNvPr id="30722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9442650" cy="41549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17463" algn="l"/>
                <a:tab pos="3381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7625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4.	Why did you add water to the soil samples before testing them?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8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31746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04020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Analysis</a:t>
            </a:r>
            <a:endParaRPr lang="en-US" sz="3200" b="1" dirty="0">
              <a:solidFill>
                <a:srgbClr val="EB572D"/>
              </a:solidFill>
              <a:latin typeface="Calibri"/>
              <a:ea typeface="Gill Sans" charset="0"/>
              <a:cs typeface="Gill Sans" charset="0"/>
            </a:endParaRPr>
          </a:p>
        </p:txBody>
      </p:sp>
      <p:sp>
        <p:nvSpPr>
          <p:cNvPr id="31747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11865059" cy="12464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5.	Which of the three soil solutions had the highest conductivity? Explain why it might be higher than the other two samples. Recall information describing the location of the sample.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8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32770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04020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Analysis</a:t>
            </a:r>
            <a:endParaRPr lang="en-US" sz="3200" b="1" dirty="0">
              <a:solidFill>
                <a:srgbClr val="EB572D"/>
              </a:solidFill>
              <a:latin typeface="Calibri"/>
              <a:ea typeface="Gill Sans" charset="0"/>
              <a:cs typeface="Gill Sans" charset="0"/>
            </a:endParaRPr>
          </a:p>
        </p:txBody>
      </p:sp>
      <p:sp>
        <p:nvSpPr>
          <p:cNvPr id="32771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11312753" cy="12464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6.	Which of the three soil solutions had the lowest conductivity?  Explain why it might be lower than the other two samples. Recall information describing the location of the sample.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8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33794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59498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Synthesis</a:t>
            </a:r>
          </a:p>
        </p:txBody>
      </p:sp>
      <p:sp>
        <p:nvSpPr>
          <p:cNvPr id="33795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11427023" cy="41549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Why was distilled water tested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 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Why is this important in scientific research?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8075612" y="402431"/>
            <a:ext cx="4113213" cy="634603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70701" y="5566531"/>
            <a:ext cx="2094954" cy="78160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/>
          </p:cNvSpPr>
          <p:nvPr/>
        </p:nvSpPr>
        <p:spPr bwMode="auto">
          <a:xfrm>
            <a:off x="1009388" y="1545004"/>
            <a:ext cx="6037279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0"/>
              </a:spcBef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700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The Snapshot button is used to capture the 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screen. </a:t>
            </a:r>
            <a:endParaRPr lang="en-US" sz="27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51" name="Rectangle 7"/>
          <p:cNvSpPr>
            <a:spLocks/>
          </p:cNvSpPr>
          <p:nvPr/>
        </p:nvSpPr>
        <p:spPr bwMode="auto">
          <a:xfrm>
            <a:off x="1295067" y="2612556"/>
            <a:ext cx="6322953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0"/>
              </a:spcBef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700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The Journal is where snapshots are stored and 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viewed.</a:t>
            </a:r>
            <a:endParaRPr lang="en-US" sz="2700" dirty="0">
              <a:solidFill>
                <a:schemeClr val="tx1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152" name="Rectangle 8"/>
          <p:cNvSpPr>
            <a:spLocks/>
          </p:cNvSpPr>
          <p:nvPr/>
        </p:nvSpPr>
        <p:spPr bwMode="auto">
          <a:xfrm>
            <a:off x="1790239" y="3907094"/>
            <a:ext cx="5142159" cy="76253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>
              <a:spcBef>
                <a:spcPts val="1500"/>
              </a:spcBef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700" dirty="0">
                <a:solidFill>
                  <a:schemeClr val="tx1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The Share button is used to export or print your journal to turn in your work.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677" y="5013689"/>
            <a:ext cx="1790234" cy="154414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09224" y="4727738"/>
            <a:ext cx="3161478" cy="123912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124812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Introduction</a:t>
            </a:r>
          </a:p>
        </p:txBody>
      </p:sp>
      <p:sp>
        <p:nvSpPr>
          <p:cNvPr id="23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05840"/>
            <a:ext cx="2992935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Journals and Snapshots</a:t>
            </a:r>
          </a:p>
        </p:txBody>
      </p:sp>
      <p:sp>
        <p:nvSpPr>
          <p:cNvPr id="29" name="Rectangle 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229600" y="4593431"/>
            <a:ext cx="3669787" cy="147732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Note: </a:t>
            </a: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You may want to take a</a:t>
            </a:r>
          </a:p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snapshot of the first page of</a:t>
            </a:r>
          </a:p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this lab as a cover page for </a:t>
            </a:r>
          </a:p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dirty="0" smtClean="0">
                <a:solidFill>
                  <a:srgbClr val="0000FF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your journal.</a:t>
            </a:r>
          </a:p>
        </p:txBody>
      </p:sp>
      <p:sp>
        <p:nvSpPr>
          <p:cNvPr id="30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8217355" y="578437"/>
            <a:ext cx="3782557" cy="332398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b="1" dirty="0" smtClean="0">
                <a:solidFill>
                  <a:srgbClr val="EF7857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Each page of this lab that contains the symbol </a:t>
            </a:r>
          </a:p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endParaRPr lang="en-US" sz="2400" b="1" dirty="0" smtClean="0">
              <a:solidFill>
                <a:srgbClr val="EF7857"/>
              </a:solidFill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  <a:p>
            <a:pPr marL="3175" algn="l">
              <a:tabLst>
                <a:tab pos="533368" algn="l"/>
                <a:tab pos="1066739" algn="l"/>
                <a:tab pos="1600107" algn="l"/>
                <a:tab pos="2133475" algn="l"/>
                <a:tab pos="2666845" algn="l"/>
                <a:tab pos="3200213" algn="l"/>
                <a:tab pos="3733581" algn="l"/>
                <a:tab pos="4266952" algn="l"/>
                <a:tab pos="4800320" algn="l"/>
                <a:tab pos="5333688" algn="l"/>
                <a:tab pos="5867058" algn="l"/>
                <a:tab pos="6400426" algn="l"/>
              </a:tabLst>
            </a:pPr>
            <a:r>
              <a:rPr lang="en-US" sz="2400" b="1" dirty="0" smtClean="0">
                <a:solidFill>
                  <a:srgbClr val="EF7857"/>
                </a:solidFill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should be inserted into your journal.  After completing a lab page with the snapshot symbol, tap        (in the upper right hand corner) to insert the page into your journal.</a:t>
            </a:r>
          </a:p>
        </p:txBody>
      </p:sp>
      <p:pic>
        <p:nvPicPr>
          <p:cNvPr id="31" name="Picture 30" descr="SNAPSHOT 0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409112" y="1360373"/>
            <a:ext cx="1216699" cy="296732"/>
          </a:xfrm>
          <a:prstGeom prst="rect">
            <a:avLst/>
          </a:prstGeom>
        </p:spPr>
      </p:pic>
      <p:sp>
        <p:nvSpPr>
          <p:cNvPr id="24" name="Rectangle 23"/>
          <p:cNvSpPr/>
          <p:nvPr>
            <p:custDataLst>
              <p:tags r:id="rId5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6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2" name="Picture 21" descr="Snapshot_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713912" y="2775515"/>
            <a:ext cx="390145" cy="390145"/>
          </a:xfrm>
          <a:prstGeom prst="rect">
            <a:avLst/>
          </a:prstGeom>
        </p:spPr>
      </p:pic>
      <p:pic>
        <p:nvPicPr>
          <p:cNvPr id="26" name="Picture 25" descr="Snapshot_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5612" y="1545431"/>
            <a:ext cx="390145" cy="390145"/>
          </a:xfrm>
          <a:prstGeom prst="rect">
            <a:avLst/>
          </a:prstGeom>
        </p:spPr>
      </p:pic>
      <p:pic>
        <p:nvPicPr>
          <p:cNvPr id="27" name="Picture 26" descr="Journal_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0412" y="2612231"/>
            <a:ext cx="390145" cy="390145"/>
          </a:xfrm>
          <a:prstGeom prst="rect">
            <a:avLst/>
          </a:prstGeom>
        </p:spPr>
      </p:pic>
      <p:pic>
        <p:nvPicPr>
          <p:cNvPr id="28" name="Picture 27" descr="Share_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93812" y="3679031"/>
            <a:ext cx="390145" cy="3901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8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34818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59498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Synthesis</a:t>
            </a:r>
          </a:p>
        </p:txBody>
      </p:sp>
      <p:sp>
        <p:nvSpPr>
          <p:cNvPr id="34819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9541565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17463" algn="l"/>
                <a:tab pos="338138" algn="l"/>
                <a:tab pos="1065213" algn="l"/>
                <a:tab pos="1598613" algn="l"/>
                <a:tab pos="2132013" algn="l"/>
                <a:tab pos="2665413" algn="l"/>
                <a:tab pos="3198813" algn="l"/>
                <a:tab pos="3732213" algn="l"/>
                <a:tab pos="4265613" algn="l"/>
                <a:tab pos="4799013" algn="l"/>
                <a:tab pos="5332413" algn="l"/>
                <a:tab pos="5865813" algn="l"/>
                <a:tab pos="6397625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What factors may have interfered with the accuracy of your conductivity measurements?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3262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8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35842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59498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0" lvl="2" algn="l" fontAlgn="auto">
              <a:spcBef>
                <a:spcPts val="0"/>
              </a:spcBef>
              <a:spcAft>
                <a:spcPts val="0"/>
              </a:spcAft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Synthesis</a:t>
            </a:r>
          </a:p>
        </p:txBody>
      </p:sp>
      <p:sp>
        <p:nvSpPr>
          <p:cNvPr id="35843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10741402" cy="12464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How would the results of the experiment change if the water and soil mixtures were allowed to sit overnight prior to testing?  Would the conductivity increase or decrease?  Why?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3" name="Picture 12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36866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68182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Multiple Choice</a:t>
            </a: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228600" y="1097280"/>
            <a:ext cx="7598971" cy="5309146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/>
          <a:p>
            <a:pPr marL="463550" indent="-463550" algn="l">
              <a:spcBef>
                <a:spcPts val="1499"/>
              </a:spcBef>
              <a:spcAft>
                <a:spcPts val="0"/>
              </a:spcAft>
              <a:buFont typeface="+mj-lt"/>
              <a:buAutoNum type="arabicPeriod"/>
              <a:tabLst>
                <a:tab pos="19051" algn="l"/>
                <a:tab pos="495333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A salt is __________.</a:t>
            </a:r>
          </a:p>
          <a:p>
            <a:pPr marL="914400" lvl="1" indent="-45085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685846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685846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685846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a solid that does not dissolve in water</a:t>
            </a:r>
          </a:p>
          <a:p>
            <a:pPr marL="914400" lvl="1" indent="-45085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685846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685846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685846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a solid that dissolves in water, with the molecules remaining intact</a:t>
            </a:r>
          </a:p>
          <a:p>
            <a:pPr marL="914400" lvl="1" indent="-45085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685846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685846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685846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a solid that dissolves in water, dissociating into positive and negative ions</a:t>
            </a:r>
          </a:p>
          <a:p>
            <a:pPr marL="914400" lvl="1" indent="-45085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685846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685846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685846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a chemical that is highly toxic at very small concentrations</a:t>
            </a:r>
          </a:p>
          <a:p>
            <a:pPr marL="914400" lvl="1" indent="-45085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685846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685846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685846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both C and D</a:t>
            </a:r>
          </a:p>
          <a:p>
            <a:pPr marL="914400" lvl="1" indent="-450850" algn="l">
              <a:spcBef>
                <a:spcPts val="1499"/>
              </a:spcBef>
              <a:spcAft>
                <a:spcPts val="0"/>
              </a:spcAft>
              <a:buFont typeface="+mj-lt"/>
              <a:buAutoNum type="alphaLcParenR"/>
              <a:tabLst>
                <a:tab pos="209564" algn="l"/>
                <a:tab pos="685846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685846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209564" algn="l"/>
                <a:tab pos="685846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None of the above.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Picture 9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37889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68182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Multiple Choice</a:t>
            </a:r>
          </a:p>
        </p:txBody>
      </p:sp>
      <p:sp>
        <p:nvSpPr>
          <p:cNvPr id="37890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770812" cy="455355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463550" indent="-463550" algn="l">
              <a:spcBef>
                <a:spcPts val="1499"/>
              </a:spcBef>
              <a:spcAft>
                <a:spcPts val="0"/>
              </a:spcAft>
              <a:buFontTx/>
              <a:buAutoNum type="arabicPeriod" startAt="2"/>
              <a:tabLst>
                <a:tab pos="19051" algn="l"/>
                <a:tab pos="495333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An ion is </a:t>
            </a:r>
            <a:r>
              <a:rPr lang="en-US" sz="2700" dirty="0" smtClean="0"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__________.</a:t>
            </a:r>
          </a:p>
          <a:p>
            <a:pPr marL="914400" lvl="1" indent="-450850" algn="l">
              <a:lnSpc>
                <a:spcPct val="140000"/>
              </a:lnSpc>
              <a:spcBef>
                <a:spcPts val="900"/>
              </a:spcBef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the smallest unit of matter</a:t>
            </a:r>
          </a:p>
          <a:p>
            <a:pPr marL="914400" lvl="1" indent="-450850" algn="l">
              <a:lnSpc>
                <a:spcPct val="140000"/>
              </a:lnSpc>
              <a:spcBef>
                <a:spcPts val="900"/>
              </a:spcBef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an element with a unique atomic number</a:t>
            </a:r>
          </a:p>
          <a:p>
            <a:pPr marL="914400" lvl="1" indent="-450850" algn="l">
              <a:lnSpc>
                <a:spcPct val="140000"/>
              </a:lnSpc>
              <a:spcBef>
                <a:spcPts val="900"/>
              </a:spcBef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an atom with a net electrical charge</a:t>
            </a:r>
          </a:p>
          <a:p>
            <a:pPr marL="914400" lvl="1" indent="-450850" algn="l">
              <a:spcBef>
                <a:spcPts val="1499"/>
              </a:spcBef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an element having the same atomic number but a different mass number</a:t>
            </a:r>
          </a:p>
          <a:p>
            <a:pPr marL="914400" lvl="1" indent="-450850" algn="l">
              <a:spcBef>
                <a:spcPts val="1499"/>
              </a:spcBef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another name for a positively charged subatomic particle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8075612" y="326231"/>
            <a:ext cx="4113213" cy="64222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" name="Picture 9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38913" name="Rectangle 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68182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Multiple Choice</a:t>
            </a:r>
          </a:p>
        </p:txBody>
      </p:sp>
      <p:sp>
        <p:nvSpPr>
          <p:cNvPr id="3891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085012" cy="442890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ctr" anchorCtr="0">
            <a:spAutoFit/>
          </a:bodyPr>
          <a:lstStyle/>
          <a:p>
            <a:pPr marL="463550" indent="-463550" algn="l">
              <a:spcBef>
                <a:spcPts val="1499"/>
              </a:spcBef>
              <a:spcAft>
                <a:spcPts val="0"/>
              </a:spcAft>
              <a:buAutoNum type="arabicPeriod" startAt="3"/>
              <a:tabLst>
                <a:tab pos="19051" algn="l"/>
                <a:tab pos="495333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err="1" smtClean="0"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Salinization</a:t>
            </a:r>
            <a:r>
              <a:rPr lang="en-US" sz="2700" dirty="0" smtClean="0"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2700" dirty="0"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refers to </a:t>
            </a:r>
            <a:r>
              <a:rPr lang="en-US" sz="2700" dirty="0" smtClean="0"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__________.</a:t>
            </a:r>
          </a:p>
          <a:p>
            <a:pPr marL="914400" lvl="1" indent="-450850" algn="l">
              <a:spcBef>
                <a:spcPts val="1499"/>
              </a:spcBef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release of toxic metals such as Al, Fe, </a:t>
            </a:r>
            <a:r>
              <a:rPr lang="en-US" sz="2700" dirty="0" err="1" smtClean="0"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Mn</a:t>
            </a:r>
            <a:r>
              <a:rPr lang="en-US" sz="2700" dirty="0" smtClean="0"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, and Ni</a:t>
            </a:r>
          </a:p>
          <a:p>
            <a:pPr marL="914400" lvl="1" indent="-450850" algn="l">
              <a:spcBef>
                <a:spcPts val="1499"/>
              </a:spcBef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deficiencies of micronutrients such as B, Fe, and </a:t>
            </a:r>
            <a:r>
              <a:rPr lang="en-US" sz="2700" dirty="0" err="1" smtClean="0"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Mn</a:t>
            </a:r>
            <a:endParaRPr lang="en-US" sz="2700" dirty="0" smtClean="0">
              <a:latin typeface="Calibri" pitchFamily="34" charset="0"/>
              <a:ea typeface="Verdana" charset="0"/>
              <a:cs typeface="Verdana" charset="0"/>
              <a:sym typeface="Verdana" charset="0"/>
            </a:endParaRPr>
          </a:p>
          <a:p>
            <a:pPr marL="914400" lvl="1" indent="-450850" algn="l">
              <a:lnSpc>
                <a:spcPct val="130000"/>
              </a:lnSpc>
              <a:spcBef>
                <a:spcPts val="900"/>
              </a:spcBef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release of calcium carbonate</a:t>
            </a:r>
          </a:p>
          <a:p>
            <a:pPr marL="914400" lvl="1" indent="-450850" algn="l">
              <a:lnSpc>
                <a:spcPct val="130000"/>
              </a:lnSpc>
              <a:spcBef>
                <a:spcPts val="900"/>
              </a:spcBef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increase in salts</a:t>
            </a:r>
          </a:p>
          <a:p>
            <a:pPr marL="914400" lvl="1" indent="-450850" algn="l">
              <a:lnSpc>
                <a:spcPct val="130000"/>
              </a:lnSpc>
              <a:spcBef>
                <a:spcPts val="900"/>
              </a:spcBef>
              <a:buFont typeface="+mj-lt"/>
              <a:buAutoNum type="alphaLcParenR"/>
              <a:tabLst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19051" algn="l"/>
                <a:tab pos="590589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</a:pPr>
            <a:r>
              <a:rPr lang="en-US" sz="2700" dirty="0" smtClean="0">
                <a:latin typeface="Calibri" pitchFamily="34" charset="0"/>
                <a:ea typeface="Verdana" charset="0"/>
                <a:cs typeface="Verdana" charset="0"/>
                <a:sym typeface="Verdana" charset="0"/>
              </a:rPr>
              <a:t>None of the above.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arth Fina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06873" y="2764631"/>
            <a:ext cx="12473486" cy="3733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0" y="326231"/>
            <a:ext cx="12188825" cy="2362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4819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1005840"/>
            <a:ext cx="3615413" cy="369332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</a:tabLst>
              <a:defRPr/>
            </a:pPr>
            <a:r>
              <a:rPr lang="en-US" sz="2400" b="1" dirty="0">
                <a:solidFill>
                  <a:srgbClr val="0000FF"/>
                </a:solidFill>
                <a:latin typeface="Calibri"/>
                <a:ea typeface="Verdana" charset="0"/>
                <a:cs typeface="Verdana" charset="0"/>
                <a:sym typeface="Verdana" charset="0"/>
              </a:rPr>
              <a:t>You have completed the lab.</a:t>
            </a:r>
          </a:p>
        </p:txBody>
      </p:sp>
      <p:sp>
        <p:nvSpPr>
          <p:cNvPr id="34818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82880" y="457200"/>
            <a:ext cx="2833533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L="3175"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Congratulations!</a:t>
            </a:r>
          </a:p>
        </p:txBody>
      </p:sp>
      <p:sp>
        <p:nvSpPr>
          <p:cNvPr id="34820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28600" y="1463040"/>
            <a:ext cx="11961812" cy="830997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>
                <a:tab pos="685800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Please remember to follow your teacher's instructions for cleaning-up and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submitting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your 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lab.</a:t>
            </a:r>
            <a:endParaRPr lang="en-US" sz="2700" dirty="0">
              <a:latin typeface="Calibri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0" y="2612231"/>
            <a:ext cx="12188825" cy="152400"/>
          </a:xfrm>
          <a:prstGeom prst="rect">
            <a:avLst/>
          </a:prstGeom>
          <a:solidFill>
            <a:srgbClr val="CC66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28600" y="1097280"/>
            <a:ext cx="11885610" cy="3462486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All images were taken from PASCO documentation, public domain clip art, or Wikimedia Foundation Commons:</a:t>
            </a:r>
          </a:p>
          <a:p>
            <a:pPr marR="0" lvl="0" algn="l" defTabSz="914400" eaLnBrk="1" fontAlgn="auto" latinLnBrk="0" hangingPunct="1">
              <a:spcBef>
                <a:spcPts val="0"/>
              </a:spcBef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endParaRPr lang="en-US" sz="2000" dirty="0" smtClean="0">
              <a:latin typeface="Calibri"/>
              <a:cs typeface="Helvetica" charset="0"/>
              <a:sym typeface="Helvetica" charset="0"/>
            </a:endParaRPr>
          </a:p>
          <a:p>
            <a:pPr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http://commons.wikimedia.org/wiki/File:Salinity.jpg</a:t>
            </a:r>
          </a:p>
          <a:p>
            <a:pPr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http://commons.wikimedia.org/wiki/File:Helianthus_annuus_exposed_2004-05-22.jpg</a:t>
            </a:r>
          </a:p>
          <a:p>
            <a:pPr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http://commons.wikimedia.org/wiki/File:Field,_corn,_Liechtenstein,_Mountains,_Alps,_Vaduz,_sky,_clouds,_landscape.jpg</a:t>
            </a:r>
          </a:p>
          <a:p>
            <a:pPr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http://commons.wikimedia.org/wiki/File:Forest_fertilizer.JPG http://commons.wikimedia.org/wiki/File:Soil_survey_1923.jpg</a:t>
            </a:r>
          </a:p>
          <a:p>
            <a:pPr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http://commons.wikimedia.org/wiki/File:Washbottles.JPG</a:t>
            </a:r>
          </a:p>
          <a:p>
            <a:pPr marR="0" lvl="0" algn="l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  <a:tab pos="533436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</a:tabLst>
              <a:defRPr/>
            </a:pPr>
            <a:r>
              <a:rPr lang="en-US" sz="2000" dirty="0" smtClean="0">
                <a:latin typeface="Calibri"/>
                <a:cs typeface="Helvetica" charset="0"/>
                <a:sym typeface="Helvetica" charset="0"/>
              </a:rPr>
              <a:t>http://www.freeclipartnow.com/office/paper-shredder.jpg.html</a:t>
            </a:r>
            <a:endParaRPr lang="en-US" sz="2000" dirty="0">
              <a:latin typeface="Calibri"/>
              <a:cs typeface="Helvetica" charset="0"/>
              <a:sym typeface="Helvetica" charset="0"/>
            </a:endParaRPr>
          </a:p>
        </p:txBody>
      </p:sp>
      <p:sp>
        <p:nvSpPr>
          <p:cNvPr id="33793" name="Rectangl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82880" y="457200"/>
            <a:ext cx="186743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References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351991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Lab Challenge</a:t>
            </a:r>
          </a:p>
        </p:txBody>
      </p:sp>
      <p:sp>
        <p:nvSpPr>
          <p:cNvPr id="7171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757188" cy="2354491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How healthy is your soil?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What is soil salinity?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How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does soil salinity impact the plants it supports?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  <a:tab pos="3200239" algn="l"/>
                <a:tab pos="3733613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What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causes changes in soil salinity?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60772" y="1124744"/>
            <a:ext cx="3618557" cy="400332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9612" y="3145631"/>
            <a:ext cx="2818666" cy="327891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016386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Background</a:t>
            </a:r>
          </a:p>
        </p:txBody>
      </p:sp>
      <p:sp>
        <p:nvSpPr>
          <p:cNvPr id="8195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1" y="1097280"/>
            <a:ext cx="5408612" cy="461664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393700" algn="l"/>
                <a:tab pos="1065213" algn="l"/>
                <a:tab pos="1598613" algn="l"/>
                <a:tab pos="2132013" algn="l"/>
                <a:tab pos="2665413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Soil salinity is a measurement of the water-soluble salts present in soil.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393700" algn="l"/>
                <a:tab pos="1065213" algn="l"/>
                <a:tab pos="1598613" algn="l"/>
                <a:tab pos="2132013" algn="l"/>
                <a:tab pos="2665413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Salts are a widespread and natural component of all soils. 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393700" algn="l"/>
                <a:tab pos="1065213" algn="l"/>
                <a:tab pos="1598613" algn="l"/>
                <a:tab pos="2132013" algn="l"/>
                <a:tab pos="2665413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However, an increase in salt concentration will adversely affect the growth of agricultural crops, decrease productivity, and threaten the balance of the earth's soil layer.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5812" y="783431"/>
            <a:ext cx="6056322" cy="556652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8075612" y="250031"/>
            <a:ext cx="4113213" cy="64984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5" name="Picture 14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3017520"/>
            <a:ext cx="1216699" cy="296732"/>
          </a:xfrm>
          <a:prstGeom prst="rect">
            <a:avLst/>
          </a:prstGeom>
        </p:spPr>
      </p:pic>
      <p:sp>
        <p:nvSpPr>
          <p:cNvPr id="9218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1723229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2946" algn="l"/>
                <a:tab pos="1065894" algn="l"/>
                <a:tab pos="1598840" algn="l"/>
                <a:tab pos="2131786" algn="l"/>
                <a:tab pos="2664734" algn="l"/>
                <a:tab pos="3197680" algn="l"/>
                <a:tab pos="3730626" algn="l"/>
                <a:tab pos="4263575" algn="l"/>
                <a:tab pos="4796521" algn="l"/>
                <a:tab pos="5329467" algn="l"/>
                <a:tab pos="5862415" algn="l"/>
                <a:tab pos="6395360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Self-check</a:t>
            </a:r>
          </a:p>
        </p:txBody>
      </p:sp>
      <p:sp>
        <p:nvSpPr>
          <p:cNvPr id="9220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7598971" cy="191744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L="463550" indent="-463550" algn="l">
              <a:spcBef>
                <a:spcPts val="1499"/>
              </a:spcBef>
              <a:spcAft>
                <a:spcPts val="0"/>
              </a:spcAft>
              <a:buAutoNum type="arabicPeriod"/>
              <a:tabLst>
                <a:tab pos="19051" algn="l"/>
                <a:tab pos="64774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Soil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containing any type of salt cannot support plant growth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  <a:p>
            <a:pPr marL="914400" lvl="1" indent="-450850" algn="l">
              <a:lnSpc>
                <a:spcPct val="110000"/>
              </a:lnSpc>
              <a:spcBef>
                <a:spcPts val="1200"/>
              </a:spcBef>
              <a:buFont typeface="+mj-lt"/>
              <a:buAutoNum type="alphaLcParenR"/>
              <a:tabLst>
                <a:tab pos="209550" algn="l"/>
                <a:tab pos="895350" algn="l"/>
                <a:tab pos="969963" algn="l"/>
                <a:tab pos="10668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209550" algn="l"/>
                <a:tab pos="895350" algn="l"/>
                <a:tab pos="10668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</a:tabLst>
            </a:pPr>
            <a:r>
              <a:rPr lang="en-US" sz="23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true</a:t>
            </a:r>
          </a:p>
          <a:p>
            <a:pPr marL="914400" lvl="1" indent="-450850" algn="l">
              <a:lnSpc>
                <a:spcPct val="110000"/>
              </a:lnSpc>
              <a:spcBef>
                <a:spcPts val="1200"/>
              </a:spcBef>
              <a:buFont typeface="+mj-lt"/>
              <a:buAutoNum type="alphaLcParenR"/>
              <a:tabLst>
                <a:tab pos="209550" algn="l"/>
                <a:tab pos="895350" algn="l"/>
                <a:tab pos="969963" algn="l"/>
                <a:tab pos="10668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  <a:tab pos="209550" algn="l"/>
                <a:tab pos="895350" algn="l"/>
                <a:tab pos="1066800" algn="l"/>
                <a:tab pos="2133600" algn="l"/>
                <a:tab pos="2667000" algn="l"/>
                <a:tab pos="3200400" algn="l"/>
                <a:tab pos="3733800" algn="l"/>
                <a:tab pos="4267200" algn="l"/>
                <a:tab pos="4800600" algn="l"/>
                <a:tab pos="5334000" algn="l"/>
                <a:tab pos="5867400" algn="l"/>
                <a:tab pos="6400800" algn="l"/>
              </a:tabLst>
            </a:pPr>
            <a:r>
              <a:rPr lang="en-US" sz="2300" dirty="0" smtClean="0">
                <a:latin typeface="Verdana" charset="0"/>
                <a:ea typeface="Verdana" charset="0"/>
                <a:cs typeface="Verdana" charset="0"/>
                <a:sym typeface="Verdana" charset="0"/>
              </a:rPr>
              <a:t>false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3012" y="2383631"/>
            <a:ext cx="6989529" cy="413677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34339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...Background</a:t>
            </a:r>
          </a:p>
        </p:txBody>
      </p:sp>
      <p:sp>
        <p:nvSpPr>
          <p:cNvPr id="10244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11046123" cy="124649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7463" algn="l"/>
                <a:tab pos="280988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The degree of crop damage and corrective action depends on the concentration and type of salt accumulated. Soil that is high in soluble salts is referred to as </a:t>
            </a:r>
            <a:r>
              <a:rPr lang="en-US" sz="2700" dirty="0">
                <a:latin typeface="Calibri"/>
                <a:ea typeface="Verdana Italic" charset="0"/>
                <a:cs typeface="Verdana Italic" charset="0"/>
                <a:sym typeface="Verdana Italic" charset="0"/>
              </a:rPr>
              <a:t>saline soil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343398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none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...Background</a:t>
            </a:r>
          </a:p>
        </p:txBody>
      </p:sp>
      <p:sp>
        <p:nvSpPr>
          <p:cNvPr id="11267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1" y="1097280"/>
            <a:ext cx="11276012" cy="2954655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As minerals in soils weather, they release salts. These salts are leached out of the soil by ground or surface water in areas with sufficient precipitation.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Salts are also deposited via dust and precipitation. In dry regions salts may accumulate, leading to naturally saline soils. </a:t>
            </a:r>
          </a:p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ct val="100000"/>
              <a:buFont typeface="Verdana"/>
              <a:buChar char="•"/>
              <a:tabLst>
                <a:tab pos="19049" algn="l"/>
                <a:tab pos="476226" algn="l"/>
                <a:tab pos="1066746" algn="l"/>
                <a:tab pos="1600120" algn="l"/>
                <a:tab pos="2133493" algn="l"/>
                <a:tab pos="2666865" algn="l"/>
              </a:tabLst>
              <a:defRPr/>
            </a:pP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The distribution of salt in soils is ultimately determined by the geology of the land. Ocean water can affect the salinity of soils in coastal regions.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" name="Picture 8" descr="31149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9412" y="4136231"/>
            <a:ext cx="11506200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250031"/>
            <a:ext cx="12188825" cy="31242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863600" dist="635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1" name="Picture 10" descr="SNAPSHOT 0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45113" y="2941320"/>
            <a:ext cx="1216699" cy="296732"/>
          </a:xfrm>
          <a:prstGeom prst="rect">
            <a:avLst/>
          </a:prstGeom>
        </p:spPr>
      </p:pic>
      <p:sp>
        <p:nvSpPr>
          <p:cNvPr id="12290" name="Rectangle 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82880" y="457200"/>
            <a:ext cx="2506804" cy="492443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lIns="0" tIns="0" rIns="0" bIns="0" anchor="ctr" anchorCtr="0">
            <a:spAutoFit/>
          </a:bodyPr>
          <a:lstStyle/>
          <a:p>
            <a:pPr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533399" algn="l"/>
                <a:tab pos="1066801" algn="l"/>
                <a:tab pos="1600200" algn="l"/>
                <a:tab pos="2133599" algn="l"/>
                <a:tab pos="2667000" algn="l"/>
                <a:tab pos="3200400" algn="l"/>
                <a:tab pos="3733799" algn="l"/>
                <a:tab pos="4267200" algn="l"/>
                <a:tab pos="4800599" algn="l"/>
                <a:tab pos="5333999" algn="l"/>
                <a:tab pos="5867400" algn="l"/>
                <a:tab pos="6400799" algn="l"/>
              </a:tabLst>
              <a:defRPr/>
            </a:pPr>
            <a:r>
              <a:rPr lang="en-US" sz="3200" b="1" dirty="0" smtClean="0">
                <a:solidFill>
                  <a:srgbClr val="EB572D"/>
                </a:solidFill>
                <a:latin typeface="Calibri"/>
                <a:ea typeface="Verdana Bold" charset="0"/>
                <a:cs typeface="Verdana Bold" charset="0"/>
                <a:sym typeface="Verdana Bold" charset="0"/>
              </a:rPr>
              <a:t>Self-check</a:t>
            </a:r>
            <a:endParaRPr lang="en-US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12291" name="Rectangle 3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28600" y="1097280"/>
            <a:ext cx="11733212" cy="415498"/>
          </a:xfrm>
          <a:prstGeom prst="rect">
            <a:avLst/>
          </a:prstGeom>
          <a:solidFill>
            <a:srgbClr val="000000">
              <a:alpha val="0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vert="horz" wrap="square" lIns="0" tIns="0" rIns="0" bIns="0" anchor="t" anchorCtr="0">
            <a:spAutoFit/>
          </a:bodyPr>
          <a:lstStyle/>
          <a:p>
            <a:pPr marL="463550" marR="0" lvl="0" indent="-463550" algn="l" defTabSz="91440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AutoNum type="arabicPeriod" startAt="2"/>
              <a:tabLst>
                <a:tab pos="19046" algn="l"/>
                <a:tab pos="476130" algn="l"/>
                <a:tab pos="1066532" algn="l"/>
                <a:tab pos="1599800" algn="l"/>
                <a:tab pos="2133065" algn="l"/>
                <a:tab pos="2666331" algn="l"/>
                <a:tab pos="3199597" algn="l"/>
                <a:tab pos="3732865" algn="l"/>
                <a:tab pos="4266130" algn="l"/>
                <a:tab pos="4799397" algn="l"/>
                <a:tab pos="5332664" algn="l"/>
                <a:tab pos="5865929" algn="l"/>
                <a:tab pos="6399197" algn="l"/>
                <a:tab pos="19051" algn="l"/>
                <a:tab pos="64774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  <a:defRPr/>
            </a:pP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How </a:t>
            </a:r>
            <a:r>
              <a:rPr lang="en-US" sz="2700" dirty="0">
                <a:latin typeface="Calibri"/>
                <a:ea typeface="Verdana" charset="0"/>
                <a:cs typeface="Verdana" charset="0"/>
                <a:sym typeface="Verdana" charset="0"/>
              </a:rPr>
              <a:t>do different types of geologic terrain affect the salinity of surrounding soils</a:t>
            </a:r>
            <a:r>
              <a:rPr lang="en-US" sz="2700" dirty="0" smtClean="0">
                <a:latin typeface="Calibri"/>
                <a:ea typeface="Verdana" charset="0"/>
                <a:cs typeface="Verdana" charset="0"/>
                <a:sym typeface="Verdana" charset="0"/>
              </a:rPr>
              <a:t>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 bwMode="auto">
          <a:xfrm>
            <a:off x="253" y="0"/>
            <a:ext cx="12188570" cy="384138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921" tIns="91460" rIns="182921" bIns="914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8291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53" y="0"/>
            <a:ext cx="12188570" cy="384047"/>
          </a:xfrm>
          <a:prstGeom prst="rect">
            <a:avLst/>
          </a:prstGeom>
          <a:solidFill>
            <a:scrgbClr r="0" g="0" b="0">
              <a:alpha val="0"/>
            </a:scrgbClr>
          </a:solidFill>
          <a:ln/>
        </p:spPr>
        <p:txBody>
          <a:bodyPr vert="horz" wrap="square" lIns="182953" tIns="0" rIns="182953" bIns="0" rtlCol="0" anchor="ctr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</a:rPr>
              <a:t>Soil Salinity</a:t>
            </a:r>
            <a:endParaRPr lang="en-US" sz="24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Rectangle 3"/>
          <p:cNvSpPr>
            <a:spLocks/>
          </p:cNvSpPr>
          <p:nvPr/>
        </p:nvSpPr>
        <p:spPr bwMode="auto">
          <a:xfrm>
            <a:off x="152361" y="1658521"/>
            <a:ext cx="24237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>
              <a:spcBef>
                <a:spcPts val="1500"/>
              </a:spcBef>
              <a:tabLst>
                <a:tab pos="19051" algn="l"/>
                <a:tab pos="495333" algn="l"/>
                <a:tab pos="1066871" algn="l"/>
                <a:tab pos="1600307" algn="l"/>
                <a:tab pos="2133742" algn="l"/>
                <a:tab pos="2667178" algn="l"/>
                <a:tab pos="3200613" algn="l"/>
                <a:tab pos="3734049" algn="l"/>
                <a:tab pos="4267484" algn="l"/>
                <a:tab pos="4800920" algn="l"/>
                <a:tab pos="5334356" algn="l"/>
                <a:tab pos="5867791" algn="l"/>
                <a:tab pos="6401227" algn="l"/>
              </a:tabLst>
            </a:pPr>
            <a:r>
              <a:rPr lang="en-US" sz="200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Regular With Hdr &amp; Hdg &amp; Subheadin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Image References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ubheading With Head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2 Ln Subh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2 Ln Subh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Top Right RegularAbove Camer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B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Bubble 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Chall Text 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Al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Al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Sequence A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FList With Header No Subh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Bulleted Left With Header No Subh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No Head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Left Numbered No Header No Sub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ing With Head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Left Numbered With Header No Subh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 Fil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Header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rst Page">
  <a:themeElements>
    <a:clrScheme name="Earth">
      <a:dk1>
        <a:srgbClr val="002060"/>
      </a:dk1>
      <a:lt1>
        <a:srgbClr val="FFFFFF"/>
      </a:lt1>
      <a:dk2>
        <a:srgbClr val="002060"/>
      </a:dk2>
      <a:lt2>
        <a:srgbClr val="808080"/>
      </a:lt2>
      <a:accent1>
        <a:srgbClr val="CC6600"/>
      </a:accent1>
      <a:accent2>
        <a:srgbClr val="333399"/>
      </a:accent2>
      <a:accent3>
        <a:srgbClr val="FFFFFF"/>
      </a:accent3>
      <a:accent4>
        <a:srgbClr val="CC6600"/>
      </a:accent4>
      <a:accent5>
        <a:srgbClr val="D8B9AC"/>
      </a:accent5>
      <a:accent6>
        <a:srgbClr val="2D2D8A"/>
      </a:accent6>
      <a:hlink>
        <a:srgbClr val="009999"/>
      </a:hlink>
      <a:folHlink>
        <a:srgbClr val="99CC00"/>
      </a:folHlink>
    </a:clrScheme>
    <a:fontScheme name="First Pag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irst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</TotalTime>
  <Pages>0</Pages>
  <Words>1495</Words>
  <Characters>0</Characters>
  <Application>Microsoft Office PowerPoint</Application>
  <PresentationFormat>Custom</PresentationFormat>
  <Lines>0</Lines>
  <Paragraphs>272</Paragraphs>
  <Slides>36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First Page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Patty MacEgan</cp:lastModifiedBy>
  <cp:revision>68</cp:revision>
  <dcterms:modified xsi:type="dcterms:W3CDTF">2011-02-02T01:34:47Z</dcterms:modified>
</cp:coreProperties>
</file>