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8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9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0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2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3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4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15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16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7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8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9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20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21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22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23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24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25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26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27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28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29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30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31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32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33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34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35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36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37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38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39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40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41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sldIdLst>
    <p:sldId id="256" r:id="rId2"/>
    <p:sldId id="29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1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9" r:id="rId42"/>
    <p:sldId id="300" r:id="rId43"/>
  </p:sldIdLst>
  <p:sldSz cx="12188825" cy="674846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685846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1371691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2057537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2743383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3429229" algn="l" defTabSz="1371691" rtl="0" eaLnBrk="1" latinLnBrk="0" hangingPunct="1"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4115074" algn="l" defTabSz="1371691" rtl="0" eaLnBrk="1" latinLnBrk="0" hangingPunct="1"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4800920" algn="l" defTabSz="1371691" rtl="0" eaLnBrk="1" latinLnBrk="0" hangingPunct="1"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5486766" algn="l" defTabSz="1371691" rtl="0" eaLnBrk="1" latinLnBrk="0" hangingPunct="1"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6D6DA"/>
    <a:srgbClr val="CEF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67" autoAdjust="0"/>
  </p:normalViewPr>
  <p:slideViewPr>
    <p:cSldViewPr>
      <p:cViewPr varScale="1">
        <p:scale>
          <a:sx n="62" d="100"/>
          <a:sy n="62" d="100"/>
        </p:scale>
        <p:origin x="546" y="-408"/>
      </p:cViewPr>
      <p:guideLst>
        <p:guide orient="horz" pos="2126"/>
        <p:guide pos="5135"/>
        <p:guide pos="2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D2ED2-31E7-44E3-A7C8-84CA894DC0AF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375" y="685800"/>
            <a:ext cx="6191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AD0D7-B448-48CB-BCC2-197031FA4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0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 – Text Box</a:t>
            </a:r>
          </a:p>
          <a:p>
            <a:r>
              <a:rPr lang="en-US" dirty="0" smtClean="0"/>
              <a:t>	[The correct sequence is…]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16F6-2302-4D2C-A8F0-71EDBD1D335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L456 – Text Box</a:t>
            </a:r>
          </a:p>
          <a:p>
            <a:r>
              <a:rPr lang="en-US" dirty="0" smtClean="0"/>
              <a:t>	[If yeast and hydrogen peroxide come in contact with</a:t>
            </a:r>
            <a:r>
              <a:rPr lang="en-US" baseline="0" dirty="0" smtClean="0"/>
              <a:t> each other I predict that…]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 – Text Box</a:t>
            </a:r>
          </a:p>
          <a:p>
            <a:r>
              <a:rPr lang="en-US" dirty="0" smtClean="0"/>
              <a:t>	[I see…]</a:t>
            </a:r>
          </a:p>
          <a:p>
            <a:r>
              <a:rPr lang="en-US" dirty="0" smtClean="0"/>
              <a:t>	[I think the bubbles are…]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L6 – Text Box</a:t>
            </a:r>
          </a:p>
          <a:p>
            <a:r>
              <a:rPr lang="en-US" dirty="0" smtClean="0"/>
              <a:t>	[The concentration</a:t>
            </a:r>
            <a:r>
              <a:rPr lang="en-US" baseline="0" dirty="0" smtClean="0"/>
              <a:t> of O2 is…]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1788" y="685800"/>
            <a:ext cx="61944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00535-F472-4103-8D86-C11BDF2F29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L6 – Text Box</a:t>
            </a:r>
          </a:p>
          <a:p>
            <a:r>
              <a:rPr lang="en-US" dirty="0" smtClean="0"/>
              <a:t>	[The concentration</a:t>
            </a:r>
            <a:r>
              <a:rPr lang="en-US" baseline="0" dirty="0" smtClean="0"/>
              <a:t> of O2 gas is _______________ compared to the previous sample.]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L6 – Text Box</a:t>
            </a:r>
          </a:p>
          <a:p>
            <a:r>
              <a:rPr lang="en-US" dirty="0" smtClean="0"/>
              <a:t>	[I think boiling the enzyme…]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L1245 – Table</a:t>
            </a:r>
          </a:p>
          <a:p>
            <a:r>
              <a:rPr lang="en-US" dirty="0" smtClean="0"/>
              <a:t>	Col 1: [Run: Room Temperature, Chilled, Boiled]</a:t>
            </a:r>
          </a:p>
          <a:p>
            <a:r>
              <a:rPr lang="en-US" dirty="0" smtClean="0"/>
              <a:t>	Col 2: [Initial O2 (%)]</a:t>
            </a:r>
          </a:p>
          <a:p>
            <a:r>
              <a:rPr lang="en-US" dirty="0" smtClean="0"/>
              <a:t>	Col 3: [Final O2 (%)]</a:t>
            </a:r>
          </a:p>
          <a:p>
            <a:r>
              <a:rPr lang="en-US" dirty="0" smtClean="0"/>
              <a:t>	Col</a:t>
            </a:r>
            <a:r>
              <a:rPr lang="en-US" baseline="0" dirty="0" smtClean="0"/>
              <a:t> 4: [Change in O2 (%)]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 – Text Box</a:t>
            </a:r>
          </a:p>
          <a:p>
            <a:r>
              <a:rPr lang="en-US" dirty="0" smtClean="0"/>
              <a:t>	[Chilling the </a:t>
            </a:r>
            <a:r>
              <a:rPr lang="en-US" dirty="0" err="1" smtClean="0"/>
              <a:t>catalase</a:t>
            </a:r>
            <a:r>
              <a:rPr lang="en-US" dirty="0" smtClean="0"/>
              <a:t>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L45 – Text Box</a:t>
            </a:r>
          </a:p>
          <a:p>
            <a:r>
              <a:rPr lang="en-US" dirty="0" smtClean="0"/>
              <a:t>	[The optimal temperature range for </a:t>
            </a:r>
            <a:r>
              <a:rPr lang="en-US" dirty="0" err="1" smtClean="0"/>
              <a:t>catalase</a:t>
            </a:r>
            <a:r>
              <a:rPr lang="en-US" dirty="0" smtClean="0"/>
              <a:t>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L4 – Text Box</a:t>
            </a:r>
          </a:p>
          <a:p>
            <a:r>
              <a:rPr lang="en-US" dirty="0" smtClean="0"/>
              <a:t>	[The boiled sample…]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L4 – Text Box</a:t>
            </a:r>
          </a:p>
          <a:p>
            <a:r>
              <a:rPr lang="en-US" dirty="0" smtClean="0"/>
              <a:t>	[In the chilled sample…]</a:t>
            </a:r>
          </a:p>
          <a:p>
            <a:r>
              <a:rPr lang="en-US" dirty="0" smtClean="0"/>
              <a:t>	[In the boiled sample…]</a:t>
            </a:r>
          </a:p>
          <a:p>
            <a:r>
              <a:rPr lang="en-US" dirty="0" smtClean="0"/>
              <a:t>	[These were different because…]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 – Text Box</a:t>
            </a:r>
          </a:p>
          <a:p>
            <a:r>
              <a:rPr lang="en-US" dirty="0" smtClean="0"/>
              <a:t>	[My predictions…]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L45 – Text Box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[Enzymes</a:t>
            </a:r>
            <a:r>
              <a:rPr lang="en-US" baseline="0" dirty="0" smtClean="0"/>
              <a:t> are important in biological systems because…]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L4 – Text Box</a:t>
            </a:r>
          </a:p>
          <a:p>
            <a:r>
              <a:rPr lang="en-US" dirty="0" smtClean="0"/>
              <a:t>	[If enzymes were not present in cells…]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L4 – Text Box</a:t>
            </a:r>
          </a:p>
          <a:p>
            <a:r>
              <a:rPr lang="en-US" dirty="0" smtClean="0"/>
              <a:t>	[Lactase…]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L45 – Text Box</a:t>
            </a:r>
          </a:p>
          <a:p>
            <a:r>
              <a:rPr lang="en-US" dirty="0" smtClean="0"/>
              <a:t>	[The optimal</a:t>
            </a:r>
            <a:r>
              <a:rPr lang="en-US" baseline="0" dirty="0" smtClean="0"/>
              <a:t> temperature and pH for cells in the human body must be…]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L4 – Text Box</a:t>
            </a:r>
          </a:p>
          <a:p>
            <a:r>
              <a:rPr lang="en-US" dirty="0" smtClean="0"/>
              <a:t>	[Fevers over 105F are so dangerous because…]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L45 – Text Box</a:t>
            </a:r>
          </a:p>
          <a:p>
            <a:r>
              <a:rPr lang="en-US" dirty="0" smtClean="0"/>
              <a:t>	[Hydrogen peroxide fizzes when it is places on a cut because…]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 – Text Box</a:t>
            </a:r>
          </a:p>
          <a:p>
            <a:r>
              <a:rPr lang="en-US" dirty="0" smtClean="0"/>
              <a:t>	[The correct choice is…]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 – Text Box</a:t>
            </a:r>
          </a:p>
          <a:p>
            <a:r>
              <a:rPr lang="en-US" dirty="0" smtClean="0"/>
              <a:t>	[The correct choice is…]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 – Text Box</a:t>
            </a:r>
          </a:p>
          <a:p>
            <a:r>
              <a:rPr lang="en-US" dirty="0" smtClean="0"/>
              <a:t>	[The correct choice is…]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Color scheme (RGB values)</a:t>
            </a:r>
          </a:p>
          <a:p>
            <a:r>
              <a:rPr lang="en-US" dirty="0" smtClean="0"/>
              <a:t>biology 121, 173, 54</a:t>
            </a:r>
          </a:p>
          <a:p>
            <a:r>
              <a:rPr lang="en-US" dirty="0" smtClean="0"/>
              <a:t>chemistry 0 176, 216</a:t>
            </a:r>
          </a:p>
          <a:p>
            <a:r>
              <a:rPr lang="en-US" dirty="0" smtClean="0"/>
              <a:t>physics 0, 102, 204</a:t>
            </a:r>
          </a:p>
          <a:p>
            <a:r>
              <a:rPr lang="en-US" dirty="0" smtClean="0"/>
              <a:t>earth 204, 102, 0</a:t>
            </a:r>
          </a:p>
          <a:p>
            <a:r>
              <a:rPr lang="en-US" dirty="0" smtClean="0"/>
              <a:t>middle 153, 102, 153</a:t>
            </a:r>
          </a:p>
          <a:p>
            <a:r>
              <a:rPr lang="en-US" dirty="0" smtClean="0"/>
              <a:t>elementary 255, 51, 0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D8B0-958D-4CDB-AC6E-2B3EDCF623F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 – Text Box</a:t>
            </a:r>
          </a:p>
          <a:p>
            <a:r>
              <a:rPr lang="en-US" dirty="0" smtClean="0"/>
              <a:t>	[The correct</a:t>
            </a:r>
            <a:r>
              <a:rPr lang="en-US" baseline="0" dirty="0" smtClean="0"/>
              <a:t> choice is…]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 – Text Box</a:t>
            </a:r>
          </a:p>
          <a:p>
            <a:r>
              <a:rPr lang="en-US" dirty="0" smtClean="0"/>
              <a:t>	[The correct</a:t>
            </a:r>
            <a:r>
              <a:rPr lang="en-US" baseline="0" dirty="0" smtClean="0"/>
              <a:t> choice is…]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 – Text Box</a:t>
            </a:r>
          </a:p>
          <a:p>
            <a:r>
              <a:rPr lang="en-US" dirty="0" smtClean="0"/>
              <a:t>	[The correct</a:t>
            </a:r>
            <a:r>
              <a:rPr lang="en-US" baseline="0" dirty="0" smtClean="0"/>
              <a:t> choice is…]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AD0D7-B448-48CB-BCC2-197031FA40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69272"/>
            <a:ext cx="10969943" cy="1124744"/>
          </a:xfrm>
          <a:prstGeom prst="rect">
            <a:avLst/>
          </a:prstGeom>
        </p:spPr>
        <p:txBody>
          <a:bodyPr lIns="137169" tIns="68585" rIns="137169" bIns="6858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575119"/>
            <a:ext cx="10969943" cy="4453699"/>
          </a:xfrm>
          <a:prstGeom prst="rect">
            <a:avLst/>
          </a:prstGeom>
        </p:spPr>
        <p:txBody>
          <a:bodyPr lIns="137169" tIns="68585" rIns="137169" bIns="6858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" y="0"/>
            <a:ext cx="12188824" cy="146684"/>
          </a:xfrm>
          <a:prstGeom prst="rect">
            <a:avLst/>
          </a:prstGeom>
          <a:solidFill>
            <a:schemeClr val="accent1"/>
          </a:solidFill>
        </p:spPr>
        <p:txBody>
          <a:bodyPr lIns="182909" tIns="91454" rIns="182909" bIns="91454"/>
          <a:lstStyle>
            <a:lvl1pPr algn="l">
              <a:defRPr sz="2000"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Header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6601779"/>
            <a:ext cx="12188572" cy="146684"/>
          </a:xfrm>
          <a:prstGeom prst="rect">
            <a:avLst/>
          </a:prstGeom>
          <a:solidFill>
            <a:schemeClr val="tx2"/>
          </a:solidFill>
        </p:spPr>
        <p:txBody>
          <a:bodyPr lIns="182909" tIns="91454" rIns="182909" bIns="91454"/>
          <a:lstStyle>
            <a:lvl1pPr>
              <a:defRPr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Header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5" r:id="rId2"/>
    <p:sldLayoutId id="2147483684" r:id="rId3"/>
    <p:sldLayoutId id="2147483687" r:id="rId4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685846"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1371691"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2057537"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2743383"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685846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1371691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057537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2743383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46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91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537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383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229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5074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920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766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image" Target="../media/image12.png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45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slideLayout" Target="../slideLayouts/slideLayout3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2" Type="http://schemas.openxmlformats.org/officeDocument/2006/relationships/tags" Target="../tags/tag50.xml"/><Relationship Id="rId16" Type="http://schemas.openxmlformats.org/officeDocument/2006/relationships/image" Target="../media/image13.png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image" Target="../media/image6.png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7" Type="http://schemas.openxmlformats.org/officeDocument/2006/relationships/notesSlide" Target="../notesSlides/notesSlide14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7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7" Type="http://schemas.openxmlformats.org/officeDocument/2006/relationships/image" Target="../media/image6.png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7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81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9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7" Type="http://schemas.openxmlformats.org/officeDocument/2006/relationships/image" Target="../media/image15.png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tags" Target="../tags/tag89.xml"/><Relationship Id="rId7" Type="http://schemas.openxmlformats.org/officeDocument/2006/relationships/image" Target="../media/image6.png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image" Target="../media/image16.png"/><Relationship Id="rId5" Type="http://schemas.openxmlformats.org/officeDocument/2006/relationships/notesSlide" Target="../notesSlides/notesSlide19.xml"/><Relationship Id="rId10" Type="http://schemas.openxmlformats.org/officeDocument/2006/relationships/image" Target="../media/image19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13" Type="http://schemas.openxmlformats.org/officeDocument/2006/relationships/image" Target="../media/image7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3.xml"/><Relationship Id="rId12" Type="http://schemas.openxmlformats.org/officeDocument/2006/relationships/image" Target="../media/image6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5.png"/><Relationship Id="rId5" Type="http://schemas.openxmlformats.org/officeDocument/2006/relationships/tags" Target="../tags/tag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7" Type="http://schemas.openxmlformats.org/officeDocument/2006/relationships/image" Target="../media/image14.png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9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7" Type="http://schemas.openxmlformats.org/officeDocument/2006/relationships/image" Target="../media/image15.png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tags" Target="../tags/tag99.xml"/><Relationship Id="rId7" Type="http://schemas.openxmlformats.org/officeDocument/2006/relationships/image" Target="../media/image16.png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22.xml"/><Relationship Id="rId10" Type="http://schemas.openxmlformats.org/officeDocument/2006/relationships/image" Target="../media/image19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7" Type="http://schemas.openxmlformats.org/officeDocument/2006/relationships/image" Target="../media/image14.png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notesSlide" Target="../notesSlides/notesSlide23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0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7" Type="http://schemas.openxmlformats.org/officeDocument/2006/relationships/image" Target="../media/image15.png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tags" Target="../tags/tag109.xml"/><Relationship Id="rId7" Type="http://schemas.openxmlformats.org/officeDocument/2006/relationships/image" Target="../media/image17.png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notesSlide" Target="../notesSlides/notesSlide25.xml"/><Relationship Id="rId11" Type="http://schemas.openxmlformats.org/officeDocument/2006/relationships/image" Target="../media/image22.png"/><Relationship Id="rId5" Type="http://schemas.openxmlformats.org/officeDocument/2006/relationships/slideLayout" Target="../slideLayouts/slideLayout3.xml"/><Relationship Id="rId10" Type="http://schemas.openxmlformats.org/officeDocument/2006/relationships/image" Target="../media/image16.png"/><Relationship Id="rId4" Type="http://schemas.openxmlformats.org/officeDocument/2006/relationships/tags" Target="../tags/tag110.xml"/><Relationship Id="rId9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tags" Target="../tags/tag113.xml"/><Relationship Id="rId7" Type="http://schemas.openxmlformats.org/officeDocument/2006/relationships/image" Target="../media/image6.png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notesSlide" Target="../notesSlides/notesSlide26.xml"/><Relationship Id="rId5" Type="http://schemas.openxmlformats.org/officeDocument/2006/relationships/slideLayout" Target="../slideLayouts/slideLayout3.xml"/><Relationship Id="rId10" Type="http://schemas.openxmlformats.org/officeDocument/2006/relationships/image" Target="../media/image20.png"/><Relationship Id="rId4" Type="http://schemas.openxmlformats.org/officeDocument/2006/relationships/tags" Target="../tags/tag114.xml"/><Relationship Id="rId9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7" Type="http://schemas.openxmlformats.org/officeDocument/2006/relationships/image" Target="../media/image6.png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notesSlide" Target="../notesSlides/notesSlide27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7" Type="http://schemas.openxmlformats.org/officeDocument/2006/relationships/image" Target="../media/image6.png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notesSlide" Target="../notesSlides/notesSlide28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7" Type="http://schemas.openxmlformats.org/officeDocument/2006/relationships/image" Target="../media/image6.png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notesSlide" Target="../notesSlides/notesSlide29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0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7" Type="http://schemas.openxmlformats.org/officeDocument/2006/relationships/image" Target="../media/image6.png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notesSlide" Target="../notesSlides/notesSlide30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7" Type="http://schemas.openxmlformats.org/officeDocument/2006/relationships/image" Target="../media/image6.png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notesSlide" Target="../notesSlides/notesSlide31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3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7" Type="http://schemas.openxmlformats.org/officeDocument/2006/relationships/image" Target="../media/image6.png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notesSlide" Target="../notesSlides/notesSlide32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3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7" Type="http://schemas.openxmlformats.org/officeDocument/2006/relationships/image" Target="../media/image6.png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notesSlide" Target="../notesSlides/notesSlide33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4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7" Type="http://schemas.openxmlformats.org/officeDocument/2006/relationships/image" Target="../media/image6.png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notesSlide" Target="../notesSlides/notesSlide34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4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7" Type="http://schemas.openxmlformats.org/officeDocument/2006/relationships/image" Target="../media/image6.png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notesSlide" Target="../notesSlides/notesSlide35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5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7" Type="http://schemas.openxmlformats.org/officeDocument/2006/relationships/image" Target="../media/image6.png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notesSlide" Target="../notesSlides/notesSlide36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5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7" Type="http://schemas.openxmlformats.org/officeDocument/2006/relationships/image" Target="../media/image6.png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notesSlide" Target="../notesSlides/notesSlide37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58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61.xml"/><Relationship Id="rId7" Type="http://schemas.openxmlformats.org/officeDocument/2006/relationships/image" Target="../media/image25.png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notesSlide" Target="../notesSlides/notesSlide38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6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65.xml"/><Relationship Id="rId7" Type="http://schemas.openxmlformats.org/officeDocument/2006/relationships/image" Target="../media/image26.png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notesSlide" Target="../notesSlides/notesSlide39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6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4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69.xml"/><Relationship Id="rId7" Type="http://schemas.openxmlformats.org/officeDocument/2006/relationships/image" Target="../media/image27.png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notesSlide" Target="../notesSlides/notesSlide40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70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tags" Target="../tags/tag173.xml"/><Relationship Id="rId7" Type="http://schemas.openxmlformats.org/officeDocument/2006/relationships/notesSlide" Target="../notesSlides/notesSlide41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75.xml"/><Relationship Id="rId4" Type="http://schemas.openxmlformats.org/officeDocument/2006/relationships/tags" Target="../tags/tag17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6" Type="http://schemas.openxmlformats.org/officeDocument/2006/relationships/notesSlide" Target="../notesSlides/notesSlide42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7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21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10" Type="http://schemas.openxmlformats.org/officeDocument/2006/relationships/image" Target="../media/image7.png"/><Relationship Id="rId4" Type="http://schemas.openxmlformats.org/officeDocument/2006/relationships/tags" Target="../tags/tag22.xm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27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36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12188825" cy="6041231"/>
          </a:xfrm>
          <a:prstGeom prst="rect">
            <a:avLst/>
          </a:prstGeom>
          <a:solidFill>
            <a:srgbClr val="26D6DA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1412" y="707231"/>
            <a:ext cx="5180251" cy="4803991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/>
          </p:cNvSpPr>
          <p:nvPr/>
        </p:nvSpPr>
        <p:spPr bwMode="auto">
          <a:xfrm>
            <a:off x="7161212" y="2459831"/>
            <a:ext cx="2661049" cy="78483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5100" b="1" i="1" dirty="0" smtClean="0">
                <a:solidFill>
                  <a:srgbClr val="002060"/>
                </a:solidFill>
                <a:latin typeface="Calibri" pitchFamily="34" charset="0"/>
                <a:ea typeface="Verdana Bold Italic" charset="0"/>
                <a:cs typeface="Verdana Bold Italic" charset="0"/>
                <a:sym typeface="Verdana Bold Italic" charset="0"/>
              </a:rPr>
              <a:t>CATALAS</a:t>
            </a:r>
            <a:r>
              <a:rPr lang="en-US" sz="5100" b="1" dirty="0" smtClean="0">
                <a:solidFill>
                  <a:srgbClr val="002060"/>
                </a:solidFill>
                <a:latin typeface="Calibri" pitchFamily="34" charset="0"/>
                <a:ea typeface="Verdana Bold Italic" charset="0"/>
                <a:cs typeface="Verdana Bold Italic" charset="0"/>
                <a:sym typeface="Verdana Bold Italic" charset="0"/>
              </a:rPr>
              <a:t>E</a:t>
            </a:r>
            <a:endParaRPr lang="en-US" sz="5100" b="1" dirty="0">
              <a:solidFill>
                <a:srgbClr val="002060"/>
              </a:solidFill>
              <a:latin typeface="Calibri" pitchFamily="34" charset="0"/>
              <a:ea typeface="Verdana Bold Italic" charset="0"/>
              <a:cs typeface="Verdana Bold Italic" charset="0"/>
              <a:sym typeface="Verdana Bold Italic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Elbow Connector 6"/>
          <p:cNvCxnSpPr/>
          <p:nvPr/>
        </p:nvCxnSpPr>
        <p:spPr bwMode="auto">
          <a:xfrm rot="10800000" flipV="1">
            <a:off x="6018212" y="2993231"/>
            <a:ext cx="990600" cy="381000"/>
          </a:xfrm>
          <a:prstGeom prst="straightConnector1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" y="5995690"/>
            <a:ext cx="12188572" cy="770089"/>
          </a:xfrm>
          <a:prstGeom prst="rect">
            <a:avLst/>
          </a:prstGeom>
          <a:solidFill>
            <a:schemeClr val="accent1"/>
          </a:solidFill>
        </p:spPr>
        <p:txBody>
          <a:bodyPr wrap="square" lIns="182909" tIns="0" rIns="0" bIns="0" rtlCol="0" anchor="ctr" anchorCtr="0">
            <a:noAutofit/>
          </a:bodyPr>
          <a:lstStyle/>
          <a:p>
            <a:pPr algn="l"/>
            <a:r>
              <a:rPr lang="en-US" sz="4100" b="1" dirty="0" smtClean="0">
                <a:solidFill>
                  <a:schemeClr val="bg1"/>
                </a:solidFill>
                <a:latin typeface="Calibri" pitchFamily="34" charset="0"/>
              </a:rPr>
              <a:t>Enzyme Action</a:t>
            </a:r>
            <a:endParaRPr lang="en-US" sz="41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41280" y="6309360"/>
            <a:ext cx="341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012-10969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r1.04</a:t>
            </a: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8075612" y="326231"/>
            <a:ext cx="4113213" cy="6422231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313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82880" y="457200"/>
            <a:ext cx="1056956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Safety</a:t>
            </a:r>
          </a:p>
        </p:txBody>
      </p:sp>
      <p:sp>
        <p:nvSpPr>
          <p:cNvPr id="13314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" y="1171634"/>
            <a:ext cx="7266092" cy="106182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Use all standard laboratory safety procedures.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Do not eat or taste the solutions used in this lab.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837612" y="667112"/>
            <a:ext cx="2666464" cy="255471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82880" y="457200"/>
            <a:ext cx="4410823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588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Materials and Equipment:</a:t>
            </a:r>
          </a:p>
        </p:txBody>
      </p:sp>
      <p:sp>
        <p:nvSpPr>
          <p:cNvPr id="14338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" y="1005840"/>
            <a:ext cx="6889002" cy="36933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588" marR="0" lvl="0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6401227" algn="l"/>
              </a:tabLst>
              <a:defRPr/>
            </a:pPr>
            <a:r>
              <a:rPr lang="en-US" sz="2400" b="1" dirty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Collect all of these materials before beginning the lab.</a:t>
            </a:r>
          </a:p>
        </p:txBody>
      </p:sp>
      <p:sp>
        <p:nvSpPr>
          <p:cNvPr id="14339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" y="1463040"/>
            <a:ext cx="5923007" cy="3708708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SPARK Science Learning System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PASPORT Oxygen (O</a:t>
            </a:r>
            <a:r>
              <a:rPr lang="en-US" sz="27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) Gas Sensor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Sampling bottle (included with gas sensor)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Solution A: Active yeast (</a:t>
            </a:r>
            <a:r>
              <a:rPr lang="en-US" sz="2700" dirty="0" err="1">
                <a:latin typeface="Calibri"/>
                <a:ea typeface="Verdana" charset="0"/>
                <a:cs typeface="Verdana" charset="0"/>
                <a:sym typeface="Verdana" charset="0"/>
              </a:rPr>
              <a:t>Catalase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 source)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3% Hydrogen Peroxide (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H</a:t>
            </a:r>
            <a:r>
              <a:rPr lang="en-US" sz="2700" baseline="-250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O</a:t>
            </a:r>
            <a:r>
              <a:rPr lang="en-US" sz="2700" baseline="-250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)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2 Test tubes</a:t>
            </a:r>
          </a:p>
        </p:txBody>
      </p:sp>
      <p:sp>
        <p:nvSpPr>
          <p:cNvPr id="14340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126480" y="1463040"/>
            <a:ext cx="4482727" cy="337015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7463" algn="l"/>
                <a:tab pos="461963" algn="l"/>
                <a:tab pos="1065213" algn="l"/>
                <a:tab pos="1598613" algn="l"/>
                <a:tab pos="2132013" algn="l"/>
                <a:tab pos="2665413" algn="l"/>
                <a:tab pos="3198813" algn="l"/>
                <a:tab pos="3732213" algn="l"/>
                <a:tab pos="4265613" algn="l"/>
                <a:tab pos="4799013" algn="l"/>
                <a:tab pos="5332413" algn="l"/>
                <a:tab pos="5865813" algn="l"/>
                <a:tab pos="6399213" algn="l"/>
                <a:tab pos="17463" algn="l"/>
                <a:tab pos="474663" algn="l"/>
                <a:tab pos="1065213" algn="l"/>
                <a:tab pos="1598613" algn="l"/>
                <a:tab pos="2132013" algn="l"/>
                <a:tab pos="2665413" algn="l"/>
                <a:tab pos="3198813" algn="l"/>
                <a:tab pos="3732213" algn="l"/>
                <a:tab pos="4265613" algn="l"/>
                <a:tab pos="4799013" algn="l"/>
                <a:tab pos="5332413" algn="l"/>
                <a:tab pos="5865813" algn="l"/>
                <a:tab pos="6399213" algn="l"/>
                <a:tab pos="209550" algn="l"/>
                <a:tab pos="685800" algn="l"/>
                <a:tab pos="1066800" algn="l"/>
                <a:tab pos="1600200" algn="l"/>
                <a:tab pos="2133600" algn="l"/>
                <a:tab pos="2667000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25mL Graduated cylinder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7463" algn="l"/>
                <a:tab pos="461963" algn="l"/>
                <a:tab pos="1065213" algn="l"/>
                <a:tab pos="1598613" algn="l"/>
                <a:tab pos="2132013" algn="l"/>
                <a:tab pos="2665413" algn="l"/>
                <a:tab pos="3198813" algn="l"/>
                <a:tab pos="3732213" algn="l"/>
                <a:tab pos="4265613" algn="l"/>
                <a:tab pos="4799013" algn="l"/>
                <a:tab pos="5332413" algn="l"/>
                <a:tab pos="5865813" algn="l"/>
                <a:tab pos="6399213" algn="l"/>
                <a:tab pos="17463" algn="l"/>
                <a:tab pos="474663" algn="l"/>
                <a:tab pos="1065213" algn="l"/>
                <a:tab pos="1598613" algn="l"/>
                <a:tab pos="2132013" algn="l"/>
                <a:tab pos="2665413" algn="l"/>
                <a:tab pos="3198813" algn="l"/>
                <a:tab pos="3732213" algn="l"/>
                <a:tab pos="4265613" algn="l"/>
                <a:tab pos="4799013" algn="l"/>
                <a:tab pos="5332413" algn="l"/>
                <a:tab pos="5865813" algn="l"/>
                <a:tab pos="6399213" algn="l"/>
                <a:tab pos="209550" algn="l"/>
                <a:tab pos="685800" algn="l"/>
                <a:tab pos="1066800" algn="l"/>
                <a:tab pos="1600200" algn="l"/>
                <a:tab pos="2133600" algn="l"/>
                <a:tab pos="2667000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2 Beakers (500mL)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7463" algn="l"/>
                <a:tab pos="461963" algn="l"/>
                <a:tab pos="1065213" algn="l"/>
                <a:tab pos="1598613" algn="l"/>
                <a:tab pos="2132013" algn="l"/>
                <a:tab pos="2665413" algn="l"/>
                <a:tab pos="3198813" algn="l"/>
                <a:tab pos="3732213" algn="l"/>
                <a:tab pos="4265613" algn="l"/>
                <a:tab pos="4799013" algn="l"/>
                <a:tab pos="5332413" algn="l"/>
                <a:tab pos="5865813" algn="l"/>
                <a:tab pos="6399213" algn="l"/>
                <a:tab pos="17463" algn="l"/>
                <a:tab pos="474663" algn="l"/>
                <a:tab pos="1065213" algn="l"/>
                <a:tab pos="1598613" algn="l"/>
                <a:tab pos="2132013" algn="l"/>
                <a:tab pos="2665413" algn="l"/>
                <a:tab pos="3198813" algn="l"/>
                <a:tab pos="3732213" algn="l"/>
                <a:tab pos="4265613" algn="l"/>
                <a:tab pos="4799013" algn="l"/>
                <a:tab pos="5332413" algn="l"/>
                <a:tab pos="5865813" algn="l"/>
                <a:tab pos="6399213" algn="l"/>
                <a:tab pos="209550" algn="l"/>
                <a:tab pos="685800" algn="l"/>
                <a:tab pos="1066800" algn="l"/>
                <a:tab pos="1600200" algn="l"/>
                <a:tab pos="2133600" algn="l"/>
                <a:tab pos="2667000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Electric hot plate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7463" algn="l"/>
                <a:tab pos="461963" algn="l"/>
                <a:tab pos="1065213" algn="l"/>
                <a:tab pos="1598613" algn="l"/>
                <a:tab pos="2132013" algn="l"/>
                <a:tab pos="2665413" algn="l"/>
                <a:tab pos="3198813" algn="l"/>
                <a:tab pos="3732213" algn="l"/>
                <a:tab pos="4265613" algn="l"/>
                <a:tab pos="4799013" algn="l"/>
                <a:tab pos="5332413" algn="l"/>
                <a:tab pos="5865813" algn="l"/>
                <a:tab pos="6399213" algn="l"/>
                <a:tab pos="17463" algn="l"/>
                <a:tab pos="474663" algn="l"/>
                <a:tab pos="1065213" algn="l"/>
                <a:tab pos="1598613" algn="l"/>
                <a:tab pos="2132013" algn="l"/>
                <a:tab pos="2665413" algn="l"/>
                <a:tab pos="3198813" algn="l"/>
                <a:tab pos="3732213" algn="l"/>
                <a:tab pos="4265613" algn="l"/>
                <a:tab pos="4799013" algn="l"/>
                <a:tab pos="5332413" algn="l"/>
                <a:tab pos="5865813" algn="l"/>
                <a:tab pos="6399213" algn="l"/>
                <a:tab pos="209550" algn="l"/>
                <a:tab pos="685800" algn="l"/>
                <a:tab pos="1066800" algn="l"/>
                <a:tab pos="1600200" algn="l"/>
                <a:tab pos="2133600" algn="l"/>
                <a:tab pos="2667000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Tongs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7463" algn="l"/>
                <a:tab pos="461963" algn="l"/>
                <a:tab pos="1065213" algn="l"/>
                <a:tab pos="1598613" algn="l"/>
                <a:tab pos="2132013" algn="l"/>
                <a:tab pos="2665413" algn="l"/>
                <a:tab pos="3198813" algn="l"/>
                <a:tab pos="3732213" algn="l"/>
                <a:tab pos="4265613" algn="l"/>
                <a:tab pos="4799013" algn="l"/>
                <a:tab pos="5332413" algn="l"/>
                <a:tab pos="5865813" algn="l"/>
                <a:tab pos="6399213" algn="l"/>
                <a:tab pos="17463" algn="l"/>
                <a:tab pos="474663" algn="l"/>
                <a:tab pos="1065213" algn="l"/>
                <a:tab pos="1598613" algn="l"/>
                <a:tab pos="2132013" algn="l"/>
                <a:tab pos="2665413" algn="l"/>
                <a:tab pos="3198813" algn="l"/>
                <a:tab pos="3732213" algn="l"/>
                <a:tab pos="4265613" algn="l"/>
                <a:tab pos="4799013" algn="l"/>
                <a:tab pos="5332413" algn="l"/>
                <a:tab pos="5865813" algn="l"/>
                <a:tab pos="6399213" algn="l"/>
                <a:tab pos="209550" algn="l"/>
                <a:tab pos="685800" algn="l"/>
                <a:tab pos="1066800" algn="l"/>
                <a:tab pos="1600200" algn="l"/>
                <a:tab pos="2133600" algn="l"/>
                <a:tab pos="2667000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Ice (cubes or crushed)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7463" algn="l"/>
                <a:tab pos="461963" algn="l"/>
                <a:tab pos="1065213" algn="l"/>
                <a:tab pos="1598613" algn="l"/>
                <a:tab pos="2132013" algn="l"/>
                <a:tab pos="2665413" algn="l"/>
                <a:tab pos="3198813" algn="l"/>
                <a:tab pos="3732213" algn="l"/>
                <a:tab pos="4265613" algn="l"/>
                <a:tab pos="4799013" algn="l"/>
                <a:tab pos="5332413" algn="l"/>
                <a:tab pos="5865813" algn="l"/>
                <a:tab pos="6399213" algn="l"/>
                <a:tab pos="17463" algn="l"/>
                <a:tab pos="474663" algn="l"/>
                <a:tab pos="1065213" algn="l"/>
                <a:tab pos="1598613" algn="l"/>
                <a:tab pos="2132013" algn="l"/>
                <a:tab pos="2665413" algn="l"/>
                <a:tab pos="3198813" algn="l"/>
                <a:tab pos="3732213" algn="l"/>
                <a:tab pos="4265613" algn="l"/>
                <a:tab pos="4799013" algn="l"/>
                <a:tab pos="5332413" algn="l"/>
                <a:tab pos="5865813" algn="l"/>
                <a:tab pos="6399213" algn="l"/>
                <a:tab pos="209550" algn="l"/>
                <a:tab pos="685800" algn="l"/>
                <a:tab pos="1066800" algn="l"/>
                <a:tab pos="1600200" algn="l"/>
                <a:tab pos="2133600" algn="l"/>
                <a:tab pos="2667000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Paper towels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7463" algn="l"/>
                <a:tab pos="461963" algn="l"/>
                <a:tab pos="1065213" algn="l"/>
                <a:tab pos="1598613" algn="l"/>
                <a:tab pos="2132013" algn="l"/>
                <a:tab pos="2665413" algn="l"/>
                <a:tab pos="3198813" algn="l"/>
                <a:tab pos="3732213" algn="l"/>
                <a:tab pos="4265613" algn="l"/>
                <a:tab pos="4799013" algn="l"/>
                <a:tab pos="5332413" algn="l"/>
                <a:tab pos="5865813" algn="l"/>
                <a:tab pos="6399213" algn="l"/>
                <a:tab pos="17463" algn="l"/>
                <a:tab pos="474663" algn="l"/>
                <a:tab pos="1065213" algn="l"/>
                <a:tab pos="1598613" algn="l"/>
                <a:tab pos="2132013" algn="l"/>
                <a:tab pos="2665413" algn="l"/>
                <a:tab pos="3198813" algn="l"/>
                <a:tab pos="3732213" algn="l"/>
                <a:tab pos="4265613" algn="l"/>
                <a:tab pos="4799013" algn="l"/>
                <a:tab pos="5332413" algn="l"/>
                <a:tab pos="5865813" algn="l"/>
                <a:tab pos="6399213" algn="l"/>
                <a:tab pos="209550" algn="l"/>
                <a:tab pos="685800" algn="l"/>
                <a:tab pos="1066800" algn="l"/>
                <a:tab pos="1600200" algn="l"/>
                <a:tab pos="2133600" algn="l"/>
                <a:tab pos="2667000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Distilled 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water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8075612" y="402431"/>
            <a:ext cx="4113213" cy="634603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17" name="Picture 16" descr="SNAPSHOT 04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14337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380413" y="707231"/>
            <a:ext cx="3657600" cy="258532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The steps to the left are part of the procedure for this lab activity. They are not in the right order. Determine the correct sequence of the steps, then take a snapshot of this page.</a:t>
            </a:r>
          </a:p>
        </p:txBody>
      </p:sp>
      <p:sp>
        <p:nvSpPr>
          <p:cNvPr id="14339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82880" y="457200"/>
            <a:ext cx="3714863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4763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Sequencing Challenge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0811" y="991084"/>
            <a:ext cx="3713783" cy="2687947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037012" y="987552"/>
            <a:ext cx="3713783" cy="2687947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5447" y="3755231"/>
            <a:ext cx="3713783" cy="2687947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pic>
        <p:nvPicPr>
          <p:cNvPr id="14343" name="Picture 7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041647" y="3755714"/>
            <a:ext cx="3713783" cy="2687947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14344" name="Rectangle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608012" y="1240630"/>
            <a:ext cx="2743200" cy="101565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91438" tIns="45718" rIns="91438" bIns="45718" anchor="t" anchorCtr="0">
            <a:spAutoFit/>
          </a:bodyPr>
          <a:lstStyle/>
          <a:p>
            <a:pPr marL="91440" indent="-91440" algn="l">
              <a:lnSpc>
                <a:spcPts val="2400"/>
              </a:lnSpc>
              <a:spcBef>
                <a:spcPts val="0"/>
              </a:spcBef>
            </a:pPr>
            <a:r>
              <a:rPr lang="en-US" sz="23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A</a:t>
            </a:r>
            <a:r>
              <a:rPr lang="en-US" sz="2300" b="1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. </a:t>
            </a:r>
            <a:r>
              <a:rPr lang="en-US" sz="23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Gather all materials needed to perform the activity. </a:t>
            </a:r>
            <a:endParaRPr lang="en-US" sz="23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4345" name="Rectangle 9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570412" y="1243584"/>
            <a:ext cx="2743200" cy="163121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91438" tIns="45718" rIns="91438" bIns="45718" anchor="t" anchorCtr="0">
            <a:spAutoFit/>
          </a:bodyPr>
          <a:lstStyle/>
          <a:p>
            <a:pPr marL="91440" indent="-91440" algn="l">
              <a:lnSpc>
                <a:spcPts val="2400"/>
              </a:lnSpc>
              <a:spcBef>
                <a:spcPts val="0"/>
              </a:spcBef>
            </a:pPr>
            <a:r>
              <a:rPr lang="en-US" sz="23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B</a:t>
            </a:r>
            <a:r>
              <a:rPr lang="en-US" sz="2300" b="1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. </a:t>
            </a:r>
            <a:r>
              <a:rPr lang="en-US" sz="23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Measure a baseline oxygen production when yeast is added to hydrogen peroxide.</a:t>
            </a:r>
            <a:endParaRPr lang="en-US" sz="23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4346" name="Rectangle 10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08012" y="4005262"/>
            <a:ext cx="2743200" cy="163210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91438" tIns="45718" rIns="91438" bIns="45718" anchor="t" anchorCtr="0">
            <a:spAutoFit/>
          </a:bodyPr>
          <a:lstStyle/>
          <a:p>
            <a:pPr marL="91440" indent="-91440" algn="l">
              <a:lnSpc>
                <a:spcPts val="2400"/>
              </a:lnSpc>
              <a:spcBef>
                <a:spcPts val="0"/>
              </a:spcBef>
            </a:pPr>
            <a:r>
              <a:rPr lang="en-US" sz="23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C</a:t>
            </a:r>
            <a:r>
              <a:rPr lang="en-US" sz="2300" b="1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. </a:t>
            </a:r>
            <a:r>
              <a:rPr lang="en-US" sz="23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Measure the production of oxygen using yeast that has been chilled/heated.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endParaRPr lang="en-US" sz="23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4347" name="Rectangle 11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4570412" y="4005262"/>
            <a:ext cx="2743200" cy="163121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91437" tIns="45718" rIns="91437" bIns="45718" anchor="t" anchorCtr="0">
            <a:spAutoFit/>
          </a:bodyPr>
          <a:lstStyle/>
          <a:p>
            <a:pPr marL="91440" indent="-91440" algn="l">
              <a:lnSpc>
                <a:spcPts val="2400"/>
              </a:lnSpc>
              <a:spcBef>
                <a:spcPts val="0"/>
              </a:spcBef>
            </a:pPr>
            <a:r>
              <a:rPr lang="en-US" sz="23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D</a:t>
            </a:r>
            <a:r>
              <a:rPr lang="en-US" sz="2300" b="1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. </a:t>
            </a:r>
            <a:r>
              <a:rPr lang="en-US" sz="23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Analyze  your data and determine the effect of temperature on the activity of </a:t>
            </a:r>
            <a:r>
              <a:rPr lang="en-US" sz="23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catalase</a:t>
            </a:r>
            <a:r>
              <a:rPr lang="en-US" sz="23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. 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endParaRPr lang="en-US" sz="23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21" tIns="91460" rIns="182921" bIns="914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1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253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82880" y="457200"/>
            <a:ext cx="4545219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588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Setup: </a:t>
            </a:r>
            <a:r>
              <a:rPr lang="en-US" sz="3200" dirty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Additional Solutions</a:t>
            </a:r>
          </a:p>
        </p:txBody>
      </p:sp>
      <p:sp>
        <p:nvSpPr>
          <p:cNvPr id="15362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" y="1177602"/>
            <a:ext cx="11809412" cy="257762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461963" indent="-461963" algn="l">
              <a:spcBef>
                <a:spcPts val="1500"/>
              </a:spcBef>
              <a:spcAft>
                <a:spcPts val="0"/>
              </a:spcAft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6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Solution A:  Room Temperature Yeast</a:t>
            </a:r>
            <a:r>
              <a:rPr lang="en-US" sz="2600" b="1" dirty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has already been prepared by 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your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teacher. </a:t>
            </a:r>
            <a:endParaRPr lang="en-US" sz="2600" dirty="0" smtClean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461963" indent="-461963" algn="l">
              <a:spcBef>
                <a:spcPts val="1500"/>
              </a:spcBef>
              <a:spcAft>
                <a:spcPts val="0"/>
              </a:spcAft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600" b="1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Solution B:  Chilled Yeast </a:t>
            </a:r>
          </a:p>
          <a:p>
            <a:pPr marL="461963" indent="-461963" algn="l">
              <a:spcBef>
                <a:spcPts val="1500"/>
              </a:spcBef>
              <a:spcAft>
                <a:spcPts val="0"/>
              </a:spcAft>
              <a:buFontTx/>
              <a:buAutoNum type="arabicPeriod"/>
              <a:tabLst>
                <a:tab pos="19051" algn="l"/>
                <a:tab pos="209564" algn="l"/>
                <a:tab pos="45723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209564" algn="l"/>
                <a:tab pos="45723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Place 10mL of Solution A (room temperature yeast) into a test tube. Put the test tube into a beaker and pack ice around the test tube.</a:t>
            </a:r>
          </a:p>
          <a:p>
            <a:pPr marL="461963" indent="-461963" algn="l">
              <a:spcBef>
                <a:spcPts val="1500"/>
              </a:spcBef>
              <a:spcAft>
                <a:spcPts val="0"/>
              </a:spcAft>
              <a:buFontTx/>
              <a:buAutoNum type="arabicPeriod"/>
              <a:tabLst>
                <a:tab pos="19051" algn="l"/>
                <a:tab pos="209564" algn="l"/>
                <a:tab pos="45723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209564" algn="l"/>
                <a:tab pos="45723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Chill the test tube for about 10-15 minutes.</a:t>
            </a:r>
            <a:endParaRPr lang="en-US" sz="2600" dirty="0" smtClean="0"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15365" name="Rectangle 5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" y="3831431"/>
            <a:ext cx="9369296" cy="36933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t" anchorCtr="0">
            <a:spAutoFit/>
          </a:bodyPr>
          <a:lstStyle/>
          <a:p>
            <a:pPr marL="1588" marR="0" lvl="0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400" b="1" dirty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Note:</a:t>
            </a:r>
            <a:r>
              <a:rPr lang="en-US" sz="2400" b="1" dirty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During this time you should also create Solution C (see next page).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82880" y="457200"/>
            <a:ext cx="487223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588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...Setup: </a:t>
            </a:r>
            <a:r>
              <a:rPr lang="en-US" sz="3200" dirty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Additional Solutions</a:t>
            </a:r>
          </a:p>
        </p:txBody>
      </p:sp>
      <p:sp>
        <p:nvSpPr>
          <p:cNvPr id="16386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" y="1164431"/>
            <a:ext cx="11352212" cy="3070071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461963" indent="-461963" algn="l">
              <a:spcBef>
                <a:spcPts val="1500"/>
              </a:spcBef>
              <a:spcAft>
                <a:spcPts val="0"/>
              </a:spcAft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Solution C: Boiled </a:t>
            </a:r>
            <a:r>
              <a:rPr lang="en-US" sz="2700" b="1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Yeast</a:t>
            </a:r>
          </a:p>
          <a:p>
            <a:pPr marL="461963" indent="-461963" algn="l">
              <a:spcBef>
                <a:spcPts val="1500"/>
              </a:spcBef>
              <a:spcAft>
                <a:spcPts val="0"/>
              </a:spcAft>
              <a:buFontTx/>
              <a:buAutoNum type="arabicPeriod"/>
              <a:tabLst>
                <a:tab pos="19051" algn="l"/>
                <a:tab pos="45723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5723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57230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Add 200mL of distilled water into a 500mL beaker and place the beaker on a hot plate. Heat the water to a boil.  </a:t>
            </a:r>
          </a:p>
          <a:p>
            <a:pPr marL="461963" indent="-461963" algn="l">
              <a:spcBef>
                <a:spcPts val="1500"/>
              </a:spcBef>
              <a:spcAft>
                <a:spcPts val="0"/>
              </a:spcAft>
              <a:buFontTx/>
              <a:buAutoNum type="arabicPeriod"/>
              <a:tabLst>
                <a:tab pos="19051" algn="l"/>
                <a:tab pos="45723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5723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57230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Place 10mL of Solution A (active yeast) into a test tube. Place the test tube in the boiling water.  </a:t>
            </a:r>
          </a:p>
          <a:p>
            <a:pPr marL="461963" indent="-461963" algn="l">
              <a:spcBef>
                <a:spcPts val="1500"/>
              </a:spcBef>
              <a:spcAft>
                <a:spcPts val="0"/>
              </a:spcAft>
              <a:buFontTx/>
              <a:buAutoNum type="arabicPeriod"/>
              <a:tabLst>
                <a:tab pos="19051" algn="l"/>
                <a:tab pos="45723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5723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57230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Continue boiling the water/test tube for about 10-15 minutes.</a:t>
            </a:r>
            <a:endParaRPr lang="en-US" sz="2700" dirty="0"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16388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" y="4235767"/>
            <a:ext cx="10246231" cy="738664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1588" marR="0" lvl="0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400" b="1" dirty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Note:</a:t>
            </a:r>
            <a:r>
              <a:rPr lang="en-US" sz="2400" b="1" dirty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While you're waiting for Solutions B and C to heat/cool, you should begin working on the rest of the lab.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82880" y="457200"/>
            <a:ext cx="448917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588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Setup:  </a:t>
            </a:r>
            <a:r>
              <a:rPr lang="en-US" sz="3200" dirty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Room Temperature</a:t>
            </a:r>
          </a:p>
        </p:txBody>
      </p:sp>
      <p:sp>
        <p:nvSpPr>
          <p:cNvPr id="17410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" y="1164431"/>
            <a:ext cx="10514012" cy="2977738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  <a:tab pos="19051" algn="l"/>
                <a:tab pos="209564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209564" algn="l"/>
                <a:tab pos="476282" algn="l"/>
                <a:tab pos="1066871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Plug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the Oxygen Gas Probe cable into the connector at the top of the 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PASPORT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Oxygen (O</a:t>
            </a:r>
            <a:r>
              <a:rPr lang="en-US" sz="26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) Gas Sensor.</a:t>
            </a:r>
          </a:p>
          <a:p>
            <a:pPr marL="461963" marR="0" lvl="0" indent="-46196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  <a:tab pos="19051" algn="l"/>
                <a:tab pos="209564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209564" algn="l"/>
                <a:tab pos="476282" algn="l"/>
                <a:tab pos="1066871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Connect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the sensor to your SPARK Science Learning System.</a:t>
            </a:r>
          </a:p>
          <a:p>
            <a:pPr marL="461963" marR="0" lvl="0" indent="-46196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  <a:tab pos="19051" algn="l"/>
                <a:tab pos="209564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209564" algn="l"/>
                <a:tab pos="476282" algn="l"/>
                <a:tab pos="1066871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Pour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10ml of 3% H</a:t>
            </a:r>
            <a:r>
              <a:rPr lang="en-US" sz="26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O</a:t>
            </a:r>
            <a:r>
              <a:rPr lang="en-US" sz="26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 in the sample bottle (use a graduated cylinder, 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     then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rinse the cylinder).</a:t>
            </a:r>
          </a:p>
          <a:p>
            <a:pPr marL="461963" marR="0" lvl="0" indent="-46196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  <a:tab pos="19051" algn="l"/>
                <a:tab pos="209564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209564" algn="l"/>
                <a:tab pos="476282" algn="l"/>
                <a:tab pos="1066871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Add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40ml of distilled water to the bottle.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326231"/>
            <a:ext cx="12188825" cy="31242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8433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82880" y="457200"/>
            <a:ext cx="1742657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Prediction</a:t>
            </a:r>
          </a:p>
        </p:txBody>
      </p:sp>
      <p:sp>
        <p:nvSpPr>
          <p:cNvPr id="18434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" y="1183302"/>
            <a:ext cx="10285412" cy="120032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600" b="1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Q1: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Based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on your background reading, what do you expect will 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happen if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some hydrogen peroxide (H</a:t>
            </a:r>
            <a:r>
              <a:rPr lang="en-US" sz="26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O</a:t>
            </a:r>
            <a:r>
              <a:rPr lang="en-US" sz="26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) and some active yeast (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containing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catalase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) are place together in a test tube? </a:t>
            </a:r>
            <a:endParaRPr lang="en-US" sz="2600" dirty="0">
              <a:latin typeface="Calibri"/>
              <a:ea typeface="Gill Sans" charset="0"/>
              <a:cs typeface="Gill Sans" charset="0"/>
            </a:endParaRP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9" name="Picture 8" descr="SNAPSHOT 0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075612" y="326231"/>
            <a:ext cx="4113213" cy="642223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9457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229601" y="548640"/>
            <a:ext cx="3808412" cy="1477328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152410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4800920" algn="l"/>
              </a:tabLst>
              <a:defRPr/>
            </a:pPr>
            <a:r>
              <a:rPr lang="en-US" sz="24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Q2:</a:t>
            </a: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	Describe what you see happening in the sample bottle. What do you think the bubbles are?</a:t>
            </a:r>
          </a:p>
        </p:txBody>
      </p:sp>
      <p:sp>
        <p:nvSpPr>
          <p:cNvPr id="19459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443388"/>
            <a:ext cx="5808963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Collect Data:  </a:t>
            </a:r>
            <a:r>
              <a:rPr lang="en-US" sz="3200" dirty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Room Temperature</a:t>
            </a:r>
          </a:p>
        </p:txBody>
      </p:sp>
      <p:sp>
        <p:nvSpPr>
          <p:cNvPr id="19460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" y="1156766"/>
            <a:ext cx="7598971" cy="473206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461963" marR="0" lvl="0" indent="-461963" algn="l" defTabSz="914400" eaLnBrk="1" fontAlgn="auto" latinLnBrk="0" hangingPunct="1">
              <a:spcBef>
                <a:spcPts val="1499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Add 10mL of room temperature </a:t>
            </a:r>
            <a:r>
              <a:rPr lang="en-US" sz="27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Solution A</a:t>
            </a:r>
            <a:r>
              <a:rPr lang="en-US" sz="2700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(room temperature yeast) into the bottle.</a:t>
            </a:r>
          </a:p>
          <a:p>
            <a:pPr marL="461963" marR="0" lvl="0" indent="-461963" algn="l" defTabSz="914400" eaLnBrk="1" fontAlgn="auto" latinLnBrk="0" hangingPunct="1">
              <a:spcBef>
                <a:spcPts val="1499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Calibrate the O</a:t>
            </a:r>
            <a:r>
              <a:rPr lang="en-US" sz="27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 Gas Sensor by pressing the green button on the sensor box.  Wait several seconds until the light inside the green button begins to blink again.  Then, insert the O</a:t>
            </a:r>
            <a:r>
              <a:rPr lang="en-US" sz="27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 Gas probe loosely into the bottle.</a:t>
            </a:r>
          </a:p>
          <a:p>
            <a:pPr marL="461963" marR="0" lvl="0" indent="-461963" algn="l" defTabSz="914400" eaLnBrk="1" fontAlgn="auto" latinLnBrk="0" hangingPunct="1">
              <a:spcBef>
                <a:spcPts val="1499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Tap      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to 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begin recording data.</a:t>
            </a:r>
          </a:p>
          <a:p>
            <a:pPr marL="461963" marR="0" lvl="0" indent="-461963" algn="l" defTabSz="914400" eaLnBrk="1" fontAlgn="auto" latinLnBrk="0" hangingPunct="1">
              <a:spcBef>
                <a:spcPts val="1499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Answer the question on this page and then continue to the next page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9" name="Picture 8" descr="SNAPSHOT 04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11" descr="Star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217612" y="4431886"/>
            <a:ext cx="390145" cy="39014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8075612" y="326231"/>
            <a:ext cx="4113213" cy="642223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Rectangle 5"/>
          <p:cNvSpPr/>
          <p:nvPr>
            <p:custDataLst>
              <p:tags r:id="rId1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2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8" name="Picture 7" descr="SNAPSHOT 0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1" name="Rectangle 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229601" y="548640"/>
            <a:ext cx="3808412" cy="3231654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>
                <a:tab pos="19050" algn="l"/>
                <a:tab pos="461963" algn="l"/>
                <a:tab pos="476250" algn="l"/>
                <a:tab pos="1066800" algn="l"/>
                <a:tab pos="1600200" algn="l"/>
                <a:tab pos="2133600" algn="l"/>
                <a:tab pos="2667000" algn="l"/>
                <a:tab pos="3200400" algn="l"/>
                <a:tab pos="3733800" algn="l"/>
                <a:tab pos="4267200" algn="l"/>
                <a:tab pos="4800600" algn="l"/>
                <a:tab pos="5334000" algn="l"/>
                <a:tab pos="5867400" algn="l"/>
                <a:tab pos="6400800" algn="l"/>
                <a:tab pos="685800" algn="l"/>
                <a:tab pos="1066800" algn="l"/>
                <a:tab pos="1600200" algn="l"/>
                <a:tab pos="2133600" algn="l"/>
                <a:tab pos="2667000" algn="l"/>
                <a:tab pos="3200400" algn="l"/>
                <a:tab pos="3733800" algn="l"/>
                <a:tab pos="4267200" algn="l"/>
                <a:tab pos="4800600" algn="l"/>
                <a:tab pos="5334000" algn="l"/>
                <a:tab pos="5867400" algn="l"/>
                <a:tab pos="6400800" algn="l"/>
              </a:tabLst>
              <a:defRPr/>
            </a:pP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After 300s, 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tap       to </a:t>
            </a: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stop data collection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5"/>
              <a:tabLst>
                <a:tab pos="19050" algn="l"/>
                <a:tab pos="461963" algn="l"/>
                <a:tab pos="476250" algn="l"/>
                <a:tab pos="1066800" algn="l"/>
                <a:tab pos="1600200" algn="l"/>
                <a:tab pos="2133600" algn="l"/>
                <a:tab pos="2667000" algn="l"/>
                <a:tab pos="3200400" algn="l"/>
                <a:tab pos="3733800" algn="l"/>
                <a:tab pos="4267200" algn="l"/>
                <a:tab pos="4800600" algn="l"/>
                <a:tab pos="5334000" algn="l"/>
                <a:tab pos="5867400" algn="l"/>
                <a:tab pos="6400800" algn="l"/>
                <a:tab pos="685800" algn="l"/>
                <a:tab pos="1066800" algn="l"/>
                <a:tab pos="1600200" algn="l"/>
                <a:tab pos="2133600" algn="l"/>
                <a:tab pos="2667000" algn="l"/>
                <a:tab pos="3200400" algn="l"/>
                <a:tab pos="3733800" algn="l"/>
                <a:tab pos="4267200" algn="l"/>
                <a:tab pos="4800600" algn="l"/>
                <a:tab pos="5334000" algn="l"/>
                <a:tab pos="5867400" algn="l"/>
                <a:tab pos="6400800" algn="l"/>
              </a:tabLst>
              <a:defRPr/>
            </a:pPr>
            <a:endParaRPr lang="en-US" sz="2400" dirty="0" smtClean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461963" indent="-461963" algn="l" fontAlgn="auto">
              <a:spcBef>
                <a:spcPts val="0"/>
              </a:spcBef>
              <a:spcAft>
                <a:spcPts val="0"/>
              </a:spcAft>
              <a:tabLst>
                <a:tab pos="19050" algn="l"/>
                <a:tab pos="461963" algn="l"/>
                <a:tab pos="476250" algn="l"/>
                <a:tab pos="1066800" algn="l"/>
                <a:tab pos="1600200" algn="l"/>
                <a:tab pos="2133600" algn="l"/>
                <a:tab pos="2667000" algn="l"/>
                <a:tab pos="3200400" algn="l"/>
                <a:tab pos="3733800" algn="l"/>
                <a:tab pos="4267200" algn="l"/>
                <a:tab pos="4800600" algn="l"/>
                <a:tab pos="5334000" algn="l"/>
                <a:tab pos="5867400" algn="l"/>
                <a:tab pos="6400800" algn="l"/>
                <a:tab pos="685800" algn="l"/>
                <a:tab pos="1066800" algn="l"/>
                <a:tab pos="1600200" algn="l"/>
                <a:tab pos="2133600" algn="l"/>
                <a:tab pos="2667000" algn="l"/>
                <a:tab pos="3200400" algn="l"/>
                <a:tab pos="3733800" algn="l"/>
                <a:tab pos="4267200" algn="l"/>
                <a:tab pos="4800600" algn="l"/>
                <a:tab pos="5334000" algn="l"/>
                <a:tab pos="5867400" algn="l"/>
                <a:tab pos="6400800" algn="l"/>
              </a:tabLst>
              <a:defRPr/>
            </a:pPr>
            <a:r>
              <a:rPr lang="en-US" sz="2400" b="1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Q3: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What is happening to the concentration of O</a:t>
            </a:r>
            <a:r>
              <a:rPr lang="en-US" sz="2400" baseline="-250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over time?</a:t>
            </a:r>
          </a:p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6"/>
              <a:tabLst>
                <a:tab pos="19050" algn="l"/>
                <a:tab pos="461963" algn="l"/>
                <a:tab pos="476250" algn="l"/>
                <a:tab pos="1066800" algn="l"/>
                <a:tab pos="1600200" algn="l"/>
                <a:tab pos="2133600" algn="l"/>
                <a:tab pos="2667000" algn="l"/>
                <a:tab pos="3200400" algn="l"/>
                <a:tab pos="3733800" algn="l"/>
                <a:tab pos="4267200" algn="l"/>
                <a:tab pos="4800600" algn="l"/>
                <a:tab pos="5334000" algn="l"/>
                <a:tab pos="5867400" algn="l"/>
                <a:tab pos="6400800" algn="l"/>
                <a:tab pos="685800" algn="l"/>
                <a:tab pos="1066800" algn="l"/>
                <a:tab pos="1600200" algn="l"/>
                <a:tab pos="2133600" algn="l"/>
                <a:tab pos="2667000" algn="l"/>
                <a:tab pos="3200400" algn="l"/>
                <a:tab pos="3733800" algn="l"/>
                <a:tab pos="4267200" algn="l"/>
                <a:tab pos="4800600" algn="l"/>
                <a:tab pos="5334000" algn="l"/>
                <a:tab pos="5867400" algn="l"/>
                <a:tab pos="6400800" algn="l"/>
              </a:tabLst>
              <a:defRPr/>
            </a:pPr>
            <a:endParaRPr lang="en-US" sz="2400" b="1" dirty="0">
              <a:latin typeface="Calibri"/>
              <a:cs typeface="Helvetica" charset="0"/>
              <a:sym typeface="Helvetica" charset="0"/>
            </a:endParaRP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9050" algn="l"/>
                <a:tab pos="461963" algn="l"/>
                <a:tab pos="476250" algn="l"/>
                <a:tab pos="1066800" algn="l"/>
                <a:tab pos="1600200" algn="l"/>
                <a:tab pos="2133600" algn="l"/>
                <a:tab pos="2667000" algn="l"/>
                <a:tab pos="3200400" algn="l"/>
                <a:tab pos="3733800" algn="l"/>
                <a:tab pos="4267200" algn="l"/>
                <a:tab pos="4800600" algn="l"/>
                <a:tab pos="5334000" algn="l"/>
                <a:tab pos="5867400" algn="l"/>
                <a:tab pos="6400800" algn="l"/>
                <a:tab pos="685800" algn="l"/>
                <a:tab pos="1066800" algn="l"/>
                <a:tab pos="1600200" algn="l"/>
                <a:tab pos="2133600" algn="l"/>
                <a:tab pos="2667000" algn="l"/>
                <a:tab pos="3200400" algn="l"/>
                <a:tab pos="3733800" algn="l"/>
                <a:tab pos="4267200" algn="l"/>
                <a:tab pos="4800600" algn="l"/>
                <a:tab pos="5334000" algn="l"/>
                <a:tab pos="5867400" algn="l"/>
                <a:tab pos="6400800" algn="l"/>
              </a:tabLst>
              <a:defRPr/>
            </a:pPr>
            <a:endParaRPr lang="en-US" sz="2400" b="1" dirty="0">
              <a:latin typeface="Calibri"/>
              <a:cs typeface="Helvetica" charset="0"/>
              <a:sym typeface="Helvetica" charset="0"/>
            </a:endParaRPr>
          </a:p>
          <a:p>
            <a:pPr marL="461963" marR="0" lvl="0" indent="-461963" defTabSz="914400" eaLnBrk="1" fontAlgn="auto" latinLnBrk="0" hangingPunct="1">
              <a:lnSpc>
                <a:spcPct val="100000"/>
              </a:lnSpc>
              <a:buClrTx/>
              <a:buSzTx/>
              <a:tabLst>
                <a:tab pos="19050" algn="l"/>
                <a:tab pos="461963" algn="l"/>
                <a:tab pos="476250" algn="l"/>
                <a:tab pos="1066800" algn="l"/>
                <a:tab pos="1600200" algn="l"/>
                <a:tab pos="2133600" algn="l"/>
                <a:tab pos="2667000" algn="l"/>
                <a:tab pos="3200400" algn="l"/>
                <a:tab pos="3733800" algn="l"/>
                <a:tab pos="4267200" algn="l"/>
                <a:tab pos="4800600" algn="l"/>
                <a:tab pos="5334000" algn="l"/>
                <a:tab pos="5867400" algn="l"/>
                <a:tab pos="6400800" algn="l"/>
                <a:tab pos="685800" algn="l"/>
                <a:tab pos="1066800" algn="l"/>
                <a:tab pos="1600200" algn="l"/>
                <a:tab pos="2133600" algn="l"/>
                <a:tab pos="2667000" algn="l"/>
                <a:tab pos="3200400" algn="l"/>
                <a:tab pos="3733800" algn="l"/>
                <a:tab pos="4267200" algn="l"/>
                <a:tab pos="4800600" algn="l"/>
                <a:tab pos="5334000" algn="l"/>
                <a:tab pos="5867400" algn="l"/>
                <a:tab pos="6400800" algn="l"/>
              </a:tabLst>
              <a:defRPr/>
            </a:pP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pic>
        <p:nvPicPr>
          <p:cNvPr id="13" name="Picture 12" descr="RtArrow_Off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514012" y="554831"/>
            <a:ext cx="390145" cy="39014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8075612" y="326231"/>
            <a:ext cx="4113213" cy="642223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1509" name="Rectangle 5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228012" y="548640"/>
            <a:ext cx="3832643" cy="627864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152410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4800920" algn="l"/>
                <a:tab pos="5334356" algn="l"/>
                <a:tab pos="5867791" algn="l"/>
                <a:tab pos="6401227" algn="l"/>
                <a:tab pos="89541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4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Q4:</a:t>
            </a:r>
            <a:r>
              <a:rPr lang="en-US" sz="2400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What 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will </a:t>
            </a: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happen to the rate of oxygen production with the chilled sample? </a:t>
            </a:r>
            <a:endParaRPr lang="en-US" sz="2400" dirty="0" smtClean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152410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4800920" algn="l"/>
                <a:tab pos="5334356" algn="l"/>
                <a:tab pos="5867791" algn="l"/>
                <a:tab pos="6401227" algn="l"/>
                <a:tab pos="89541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Draw </a:t>
            </a: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your prediction on 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the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152410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4800920" algn="l"/>
                <a:tab pos="5334356" algn="l"/>
                <a:tab pos="5867791" algn="l"/>
                <a:tab pos="6401227" algn="l"/>
                <a:tab pos="89541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graph provided.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*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152410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4800920" algn="l"/>
                <a:tab pos="5334356" algn="l"/>
                <a:tab pos="5867791" algn="l"/>
                <a:tab pos="6401227" algn="l"/>
                <a:tab pos="89541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endParaRPr lang="en-US" sz="2400" dirty="0" smtClean="0">
              <a:solidFill>
                <a:schemeClr val="tx1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*To Draw a Prediction: 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1.	Tap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     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to open the tool palette.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2.	Tap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     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then use your finger to draw your prediction.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3.	Tap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      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when finished.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4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If you make a mistake,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      tap        to clear your prediction.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152410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4800920" algn="l"/>
                <a:tab pos="5334356" algn="l"/>
                <a:tab pos="5867791" algn="l"/>
                <a:tab pos="6401227" algn="l"/>
                <a:tab pos="89541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endParaRPr lang="en-US" sz="2400" dirty="0">
              <a:solidFill>
                <a:schemeClr val="tx1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18711" y="49744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>
            <p:custDataLst>
              <p:tags r:id="rId2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3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3" name="Picture 12" descr="SNAPSHOT 0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42612" y="6217920"/>
            <a:ext cx="1216699" cy="296732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" name="Picture 17" descr="Graph_O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209467" y="3145631"/>
            <a:ext cx="390145" cy="390145"/>
          </a:xfrm>
          <a:prstGeom prst="rect">
            <a:avLst/>
          </a:prstGeom>
        </p:spPr>
      </p:pic>
      <p:pic>
        <p:nvPicPr>
          <p:cNvPr id="19" name="Picture 18" descr="Prediction_O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209467" y="3831431"/>
            <a:ext cx="390145" cy="390145"/>
          </a:xfrm>
          <a:prstGeom prst="rect">
            <a:avLst/>
          </a:prstGeom>
        </p:spPr>
      </p:pic>
      <p:pic>
        <p:nvPicPr>
          <p:cNvPr id="20" name="Picture 19" descr="Prediction_Off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209467" y="5660231"/>
            <a:ext cx="390145" cy="39014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8075612" y="402431"/>
            <a:ext cx="4113213" cy="6346031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70701" y="5566531"/>
            <a:ext cx="2094954" cy="781603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/>
          </p:cNvSpPr>
          <p:nvPr/>
        </p:nvSpPr>
        <p:spPr bwMode="auto">
          <a:xfrm>
            <a:off x="1009388" y="1545004"/>
            <a:ext cx="6037279" cy="76253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>
              <a:spcBef>
                <a:spcPts val="1500"/>
              </a:spcBef>
              <a:tabLst>
                <a:tab pos="533368" algn="l"/>
                <a:tab pos="1066739" algn="l"/>
                <a:tab pos="1600107" algn="l"/>
                <a:tab pos="2133475" algn="l"/>
                <a:tab pos="2666845" algn="l"/>
                <a:tab pos="3200213" algn="l"/>
                <a:tab pos="3733581" algn="l"/>
                <a:tab pos="4266952" algn="l"/>
                <a:tab pos="4800320" algn="l"/>
                <a:tab pos="5333688" algn="l"/>
                <a:tab pos="5867058" algn="l"/>
                <a:tab pos="6400426" algn="l"/>
              </a:tabLst>
            </a:pPr>
            <a:r>
              <a:rPr lang="en-US" sz="2700" dirty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The Snapshot button is used to capture the </a:t>
            </a:r>
            <a:r>
              <a:rPr lang="en-US" sz="27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screen. </a:t>
            </a:r>
            <a:endParaRPr lang="en-US" sz="2700" dirty="0">
              <a:solidFill>
                <a:schemeClr val="tx1"/>
              </a:solidFill>
              <a:latin typeface="Calibri" pitchFamily="34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151" name="Rectangle 7"/>
          <p:cNvSpPr>
            <a:spLocks/>
          </p:cNvSpPr>
          <p:nvPr/>
        </p:nvSpPr>
        <p:spPr bwMode="auto">
          <a:xfrm>
            <a:off x="1295067" y="2612556"/>
            <a:ext cx="6322953" cy="76253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>
              <a:spcBef>
                <a:spcPts val="1500"/>
              </a:spcBef>
              <a:tabLst>
                <a:tab pos="533368" algn="l"/>
                <a:tab pos="1066739" algn="l"/>
                <a:tab pos="1600107" algn="l"/>
                <a:tab pos="2133475" algn="l"/>
                <a:tab pos="2666845" algn="l"/>
                <a:tab pos="3200213" algn="l"/>
                <a:tab pos="3733581" algn="l"/>
                <a:tab pos="4266952" algn="l"/>
                <a:tab pos="4800320" algn="l"/>
                <a:tab pos="5333688" algn="l"/>
                <a:tab pos="5867058" algn="l"/>
                <a:tab pos="6400426" algn="l"/>
              </a:tabLst>
            </a:pPr>
            <a:r>
              <a:rPr lang="en-US" sz="2700" dirty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The Journal is where snapshots are stored and </a:t>
            </a:r>
            <a:r>
              <a:rPr lang="en-US" sz="27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viewed.</a:t>
            </a:r>
            <a:endParaRPr lang="en-US" sz="2700" dirty="0">
              <a:solidFill>
                <a:schemeClr val="tx1"/>
              </a:solidFill>
              <a:latin typeface="Calibri" pitchFamily="34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152" name="Rectangle 8"/>
          <p:cNvSpPr>
            <a:spLocks/>
          </p:cNvSpPr>
          <p:nvPr/>
        </p:nvSpPr>
        <p:spPr bwMode="auto">
          <a:xfrm>
            <a:off x="1790239" y="3907094"/>
            <a:ext cx="5142159" cy="76253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>
              <a:spcBef>
                <a:spcPts val="1500"/>
              </a:spcBef>
              <a:tabLst>
                <a:tab pos="533368" algn="l"/>
                <a:tab pos="1066739" algn="l"/>
                <a:tab pos="1600107" algn="l"/>
                <a:tab pos="2133475" algn="l"/>
                <a:tab pos="2666845" algn="l"/>
                <a:tab pos="3200213" algn="l"/>
                <a:tab pos="3733581" algn="l"/>
                <a:tab pos="4266952" algn="l"/>
                <a:tab pos="4800320" algn="l"/>
                <a:tab pos="5333688" algn="l"/>
                <a:tab pos="5867058" algn="l"/>
                <a:tab pos="6400426" algn="l"/>
              </a:tabLst>
            </a:pPr>
            <a:r>
              <a:rPr lang="en-US" sz="2700" dirty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The Share button is used to export or print your journal to turn in your work.</a:t>
            </a:r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677" y="5013689"/>
            <a:ext cx="1790234" cy="154414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09224" y="4727738"/>
            <a:ext cx="3161478" cy="123912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82880" y="457200"/>
            <a:ext cx="212481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Introduction</a:t>
            </a:r>
          </a:p>
        </p:txBody>
      </p:sp>
      <p:sp>
        <p:nvSpPr>
          <p:cNvPr id="23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" y="1005840"/>
            <a:ext cx="2992935" cy="36933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3175" algn="l">
              <a:tabLst>
                <a:tab pos="533368" algn="l"/>
                <a:tab pos="1066739" algn="l"/>
                <a:tab pos="1600107" algn="l"/>
                <a:tab pos="2133475" algn="l"/>
                <a:tab pos="2666845" algn="l"/>
                <a:tab pos="3200213" algn="l"/>
                <a:tab pos="3733581" algn="l"/>
                <a:tab pos="4266952" algn="l"/>
                <a:tab pos="4800320" algn="l"/>
                <a:tab pos="5333688" algn="l"/>
                <a:tab pos="5867058" algn="l"/>
                <a:tab pos="6400426" algn="l"/>
              </a:tabLst>
            </a:pPr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Journals and Snapshots</a:t>
            </a:r>
          </a:p>
        </p:txBody>
      </p:sp>
      <p:pic>
        <p:nvPicPr>
          <p:cNvPr id="31" name="Picture 30" descr="SNAPSHOT 04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9371012" y="1393031"/>
            <a:ext cx="1216699" cy="296732"/>
          </a:xfrm>
          <a:prstGeom prst="rect">
            <a:avLst/>
          </a:prstGeom>
        </p:spPr>
      </p:pic>
      <p:sp>
        <p:nvSpPr>
          <p:cNvPr id="34" name="Rectangle 33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5" name="TextBox 34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21" name="Picture 20" descr="Snapshot_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904412" y="2840831"/>
            <a:ext cx="390145" cy="390145"/>
          </a:xfrm>
          <a:prstGeom prst="rect">
            <a:avLst/>
          </a:prstGeom>
        </p:spPr>
      </p:pic>
      <p:pic>
        <p:nvPicPr>
          <p:cNvPr id="22" name="Picture 21" descr="Snapshot_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5612" y="1545431"/>
            <a:ext cx="390145" cy="390145"/>
          </a:xfrm>
          <a:prstGeom prst="rect">
            <a:avLst/>
          </a:prstGeom>
        </p:spPr>
      </p:pic>
      <p:pic>
        <p:nvPicPr>
          <p:cNvPr id="24" name="Picture 23" descr="Journal_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60412" y="2612231"/>
            <a:ext cx="390145" cy="390145"/>
          </a:xfrm>
          <a:prstGeom prst="rect">
            <a:avLst/>
          </a:prstGeom>
        </p:spPr>
      </p:pic>
      <p:pic>
        <p:nvPicPr>
          <p:cNvPr id="25" name="Picture 24" descr="Share_On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293812" y="3679031"/>
            <a:ext cx="390145" cy="390145"/>
          </a:xfrm>
          <a:prstGeom prst="rect">
            <a:avLst/>
          </a:prstGeom>
        </p:spPr>
      </p:pic>
      <p:sp>
        <p:nvSpPr>
          <p:cNvPr id="27" name="Rectangle 3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8380412" y="631031"/>
            <a:ext cx="3657600" cy="36933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3175" algn="l">
              <a:tabLst>
                <a:tab pos="533368" algn="l"/>
                <a:tab pos="1066739" algn="l"/>
                <a:tab pos="1600107" algn="l"/>
                <a:tab pos="2133475" algn="l"/>
                <a:tab pos="2666845" algn="l"/>
                <a:tab pos="3200213" algn="l"/>
                <a:tab pos="3733581" algn="l"/>
                <a:tab pos="4266952" algn="l"/>
                <a:tab pos="4800320" algn="l"/>
                <a:tab pos="5333688" algn="l"/>
                <a:tab pos="5867058" algn="l"/>
                <a:tab pos="6400426" algn="l"/>
              </a:tabLst>
            </a:pPr>
            <a:r>
              <a:rPr lang="en-US" sz="2400" b="1" dirty="0" smtClean="0">
                <a:solidFill>
                  <a:srgbClr val="EF7857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Each page of this lab that contains the symbol</a:t>
            </a:r>
          </a:p>
          <a:p>
            <a:pPr marL="3175" algn="l">
              <a:tabLst>
                <a:tab pos="533368" algn="l"/>
                <a:tab pos="1066739" algn="l"/>
                <a:tab pos="1600107" algn="l"/>
                <a:tab pos="2133475" algn="l"/>
                <a:tab pos="2666845" algn="l"/>
                <a:tab pos="3200213" algn="l"/>
                <a:tab pos="3733581" algn="l"/>
                <a:tab pos="4266952" algn="l"/>
                <a:tab pos="4800320" algn="l"/>
                <a:tab pos="5333688" algn="l"/>
                <a:tab pos="5867058" algn="l"/>
                <a:tab pos="6400426" algn="l"/>
              </a:tabLst>
            </a:pPr>
            <a:endParaRPr lang="en-US" sz="2400" b="1" dirty="0" smtClean="0">
              <a:solidFill>
                <a:srgbClr val="EF7857"/>
              </a:solidFill>
              <a:latin typeface="Calibri" pitchFamily="34" charset="0"/>
              <a:ea typeface="Verdana" charset="0"/>
              <a:cs typeface="Verdana" charset="0"/>
              <a:sym typeface="Verdana" charset="0"/>
            </a:endParaRPr>
          </a:p>
          <a:p>
            <a:pPr marL="3175" algn="l">
              <a:tabLst>
                <a:tab pos="533368" algn="l"/>
                <a:tab pos="1066739" algn="l"/>
                <a:tab pos="1600107" algn="l"/>
                <a:tab pos="2133475" algn="l"/>
                <a:tab pos="2666845" algn="l"/>
                <a:tab pos="3200213" algn="l"/>
                <a:tab pos="3733581" algn="l"/>
                <a:tab pos="4266952" algn="l"/>
                <a:tab pos="4800320" algn="l"/>
                <a:tab pos="5333688" algn="l"/>
                <a:tab pos="5867058" algn="l"/>
                <a:tab pos="6400426" algn="l"/>
              </a:tabLst>
            </a:pPr>
            <a:r>
              <a:rPr lang="en-US" sz="2400" b="1" dirty="0" smtClean="0">
                <a:solidFill>
                  <a:srgbClr val="EF7857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should be inserted into your journal.  After completing a lab page with the snapshot symbol, tap        (in the upper right hand corner) to insert the page into your journal. </a:t>
            </a:r>
          </a:p>
        </p:txBody>
      </p:sp>
      <p:sp>
        <p:nvSpPr>
          <p:cNvPr id="28" name="Rectangle 3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8304212" y="4783931"/>
            <a:ext cx="3669787" cy="1477328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3175" algn="l">
              <a:tabLst>
                <a:tab pos="533368" algn="l"/>
                <a:tab pos="1066739" algn="l"/>
                <a:tab pos="1600107" algn="l"/>
                <a:tab pos="2133475" algn="l"/>
                <a:tab pos="2666845" algn="l"/>
                <a:tab pos="3200213" algn="l"/>
                <a:tab pos="3733581" algn="l"/>
                <a:tab pos="4266952" algn="l"/>
                <a:tab pos="4800320" algn="l"/>
                <a:tab pos="5333688" algn="l"/>
                <a:tab pos="5867058" algn="l"/>
                <a:tab pos="6400426" algn="l"/>
              </a:tabLst>
            </a:pPr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Note: </a:t>
            </a: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You may want to take a</a:t>
            </a:r>
          </a:p>
          <a:p>
            <a:pPr marL="3175" algn="l">
              <a:tabLst>
                <a:tab pos="533368" algn="l"/>
                <a:tab pos="1066739" algn="l"/>
                <a:tab pos="1600107" algn="l"/>
                <a:tab pos="2133475" algn="l"/>
                <a:tab pos="2666845" algn="l"/>
                <a:tab pos="3200213" algn="l"/>
                <a:tab pos="3733581" algn="l"/>
                <a:tab pos="4266952" algn="l"/>
                <a:tab pos="4800320" algn="l"/>
                <a:tab pos="5333688" algn="l"/>
                <a:tab pos="5867058" algn="l"/>
                <a:tab pos="6400426" algn="l"/>
              </a:tabLst>
            </a:pP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snapshot of the first page of</a:t>
            </a:r>
          </a:p>
          <a:p>
            <a:pPr marL="3175" algn="l">
              <a:tabLst>
                <a:tab pos="533368" algn="l"/>
                <a:tab pos="1066739" algn="l"/>
                <a:tab pos="1600107" algn="l"/>
                <a:tab pos="2133475" algn="l"/>
                <a:tab pos="2666845" algn="l"/>
                <a:tab pos="3200213" algn="l"/>
                <a:tab pos="3733581" algn="l"/>
                <a:tab pos="4266952" algn="l"/>
                <a:tab pos="4800320" algn="l"/>
                <a:tab pos="5333688" algn="l"/>
                <a:tab pos="5867058" algn="l"/>
                <a:tab pos="6400426" algn="l"/>
              </a:tabLst>
            </a:pP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this lab as a cover page for </a:t>
            </a:r>
          </a:p>
          <a:p>
            <a:pPr marL="3175" algn="l">
              <a:tabLst>
                <a:tab pos="533368" algn="l"/>
                <a:tab pos="1066739" algn="l"/>
                <a:tab pos="1600107" algn="l"/>
                <a:tab pos="2133475" algn="l"/>
                <a:tab pos="2666845" algn="l"/>
                <a:tab pos="3200213" algn="l"/>
                <a:tab pos="3733581" algn="l"/>
                <a:tab pos="4266952" algn="l"/>
                <a:tab pos="4800320" algn="l"/>
                <a:tab pos="5333688" algn="l"/>
                <a:tab pos="5867058" algn="l"/>
                <a:tab pos="6400426" algn="l"/>
              </a:tabLst>
            </a:pP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your Journal.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82880" y="457200"/>
            <a:ext cx="3427733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588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Collect Data: </a:t>
            </a:r>
            <a:r>
              <a:rPr lang="en-US" sz="3200" b="1" dirty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Chilled</a:t>
            </a:r>
          </a:p>
        </p:txBody>
      </p:sp>
      <p:sp>
        <p:nvSpPr>
          <p:cNvPr id="22530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" y="1187053"/>
            <a:ext cx="9980611" cy="4947508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Remove the probe from the sample bottle used in the previous run.  Thoroughly rinse out the sample bottle with water.</a:t>
            </a:r>
          </a:p>
          <a:p>
            <a:pPr marL="461963" marR="0" lvl="0" indent="-46196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Pour 10mL of 3% H</a:t>
            </a:r>
            <a:r>
              <a:rPr lang="en-US" sz="26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O</a:t>
            </a:r>
            <a:r>
              <a:rPr lang="en-US" sz="26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 into the clean sample bottle.</a:t>
            </a:r>
          </a:p>
          <a:p>
            <a:pPr marL="461963" marR="0" lvl="0" indent="-46196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Add 40mL of distilled water to the bottle.</a:t>
            </a:r>
          </a:p>
          <a:p>
            <a:pPr marL="461963" marR="0" lvl="0" indent="-46196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Add 10mL of </a:t>
            </a:r>
            <a:r>
              <a:rPr lang="en-US" sz="26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Solution B: Chilled Yeast</a:t>
            </a:r>
            <a:r>
              <a:rPr lang="en-US" sz="2600" b="1" dirty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to the bottle.</a:t>
            </a:r>
          </a:p>
          <a:p>
            <a:pPr marL="461963" marR="0" lvl="0" indent="-46196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Insert the O</a:t>
            </a:r>
            <a:r>
              <a:rPr lang="en-US" sz="26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 Gas probe into the bottle (snug but not too tight).</a:t>
            </a:r>
          </a:p>
          <a:p>
            <a:pPr marL="461963" marR="0" lvl="0" indent="-46196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Tap      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to begin recording data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							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           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Continue </a:t>
            </a:r>
            <a:r>
              <a:rPr lang="en-US" sz="2400" b="1" dirty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to the next page.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8" name="Picture 7" descr="Star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17612" y="4508086"/>
            <a:ext cx="390145" cy="39014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8075612" y="326231"/>
            <a:ext cx="4113213" cy="642223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3554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229600" y="548640"/>
            <a:ext cx="3681828" cy="295465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7"/>
              <a:tabLst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After 300s, 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tap       </a:t>
            </a: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to stop data collection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7"/>
              <a:tabLst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endParaRPr lang="en-US" sz="2400" dirty="0" smtClean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400050" indent="-400050" algn="l" fontAlgn="auto">
              <a:spcBef>
                <a:spcPts val="0"/>
              </a:spcBef>
              <a:spcAft>
                <a:spcPts val="0"/>
              </a:spcAft>
              <a:tabLst>
                <a:tab pos="19050" algn="l"/>
                <a:tab pos="339725" algn="l"/>
                <a:tab pos="1066800" algn="l"/>
                <a:tab pos="1600200" algn="l"/>
                <a:tab pos="2133600" algn="l"/>
                <a:tab pos="2667000" algn="l"/>
                <a:tab pos="3200400" algn="l"/>
                <a:tab pos="3733800" algn="l"/>
                <a:tab pos="4267200" algn="l"/>
                <a:tab pos="4800600" algn="l"/>
                <a:tab pos="5334000" algn="l"/>
                <a:tab pos="5867400" algn="l"/>
                <a:tab pos="6400800" algn="l"/>
              </a:tabLst>
              <a:defRPr/>
            </a:pPr>
            <a:r>
              <a:rPr lang="en-US" sz="2400" b="1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Q5:</a:t>
            </a:r>
            <a:r>
              <a:rPr lang="en-US" sz="24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What is happening to the concentration of O</a:t>
            </a:r>
            <a:r>
              <a:rPr lang="en-US" sz="2400" baseline="-250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2 </a:t>
            </a:r>
            <a:r>
              <a:rPr lang="en-US" sz="24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over time as compared to the previous sample?</a:t>
            </a:r>
          </a:p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7"/>
              <a:tabLst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8" name="Picture 7" descr="SNAPSHOT 0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RtArrow_Off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514012" y="554831"/>
            <a:ext cx="390145" cy="39014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8075612" y="326231"/>
            <a:ext cx="4113213" cy="642223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4577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229600" y="548640"/>
            <a:ext cx="3908841" cy="5909310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152410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4800920" algn="l"/>
                <a:tab pos="5334356" algn="l"/>
                <a:tab pos="5867791" algn="l"/>
                <a:tab pos="6401227" algn="l"/>
                <a:tab pos="89541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4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Q6:</a:t>
            </a:r>
            <a:r>
              <a:rPr lang="en-US" sz="2400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What will happen to the rate of oxygen production with the boiled sample? </a:t>
            </a:r>
            <a:endParaRPr lang="en-US" sz="2400" dirty="0" smtClean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152410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4800920" algn="l"/>
                <a:tab pos="5334356" algn="l"/>
                <a:tab pos="5867791" algn="l"/>
                <a:tab pos="6401227" algn="l"/>
                <a:tab pos="89541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152410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4800920" algn="l"/>
                <a:tab pos="5334356" algn="l"/>
                <a:tab pos="5867791" algn="l"/>
                <a:tab pos="6401227" algn="l"/>
                <a:tab pos="89541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Draw your prediction on the </a:t>
            </a:r>
            <a:endParaRPr lang="en-US" sz="2400" dirty="0" smtClean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152410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4800920" algn="l"/>
                <a:tab pos="5334356" algn="l"/>
                <a:tab pos="5867791" algn="l"/>
                <a:tab pos="6401227" algn="l"/>
                <a:tab pos="89541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graph </a:t>
            </a: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provided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*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152410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4800920" algn="l"/>
                <a:tab pos="5334356" algn="l"/>
                <a:tab pos="5867791" algn="l"/>
                <a:tab pos="6401227" algn="l"/>
                <a:tab pos="89541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endParaRPr lang="en-US" sz="2400" dirty="0" smtClean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*To Draw a Prediction: 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1.	Tap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    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to open the tool palette.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2.	Tap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    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then use your finger to draw your prediction.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3.	Tap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      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when finished.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4.  If you make a mistake, tap                       	     to clear your prediction.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152410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4800920" algn="l"/>
                <a:tab pos="5334356" algn="l"/>
                <a:tab pos="5867791" algn="l"/>
                <a:tab pos="6401227" algn="l"/>
                <a:tab pos="895410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4" name="Rectangle 13"/>
          <p:cNvSpPr/>
          <p:nvPr>
            <p:custDataLst>
              <p:tags r:id="rId2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5" name="TextBox 14"/>
          <p:cNvSpPr txBox="1"/>
          <p:nvPr>
            <p:custDataLst>
              <p:tags r:id="rId3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6" name="Picture 15" descr="SNAPSHOT 0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742612" y="6217920"/>
            <a:ext cx="1216699" cy="296732"/>
          </a:xfrm>
          <a:prstGeom prst="rect">
            <a:avLst/>
          </a:prstGeom>
        </p:spPr>
      </p:pic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2412" y="49744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20" name="Picture 19" descr="Graph_O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142412" y="3450431"/>
            <a:ext cx="390145" cy="390145"/>
          </a:xfrm>
          <a:prstGeom prst="rect">
            <a:avLst/>
          </a:prstGeom>
        </p:spPr>
      </p:pic>
      <p:pic>
        <p:nvPicPr>
          <p:cNvPr id="21" name="Picture 20" descr="Prediction_O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142412" y="4212431"/>
            <a:ext cx="390145" cy="390145"/>
          </a:xfrm>
          <a:prstGeom prst="rect">
            <a:avLst/>
          </a:prstGeom>
        </p:spPr>
      </p:pic>
      <p:pic>
        <p:nvPicPr>
          <p:cNvPr id="22" name="Picture 21" descr="Prediction_Off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676067" y="5651086"/>
            <a:ext cx="390145" cy="39014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82880" y="457200"/>
            <a:ext cx="3434145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588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Collect Data: </a:t>
            </a:r>
            <a:r>
              <a:rPr lang="en-US" sz="3200" b="1" dirty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Boiled </a:t>
            </a:r>
          </a:p>
        </p:txBody>
      </p:sp>
      <p:sp>
        <p:nvSpPr>
          <p:cNvPr id="25602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" y="1164431"/>
            <a:ext cx="11352212" cy="3762568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Remove the probe from the sample bottle used in the previous run.  Thoroughly rinse out the sample bottle with water.</a:t>
            </a:r>
          </a:p>
          <a:p>
            <a:pPr marL="461963" marR="0" lvl="0" indent="-46196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Pour 10mL of 3% H</a:t>
            </a:r>
            <a:r>
              <a:rPr lang="en-US" sz="26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O</a:t>
            </a:r>
            <a:r>
              <a:rPr lang="en-US" sz="26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 into the clean sample bottle.</a:t>
            </a:r>
          </a:p>
          <a:p>
            <a:pPr marL="461963" marR="0" lvl="0" indent="-46196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Add 40mL of distilled water to the bottle.</a:t>
            </a:r>
          </a:p>
          <a:p>
            <a:pPr marL="461963" marR="0" lvl="0" indent="-46196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Add 10mL of </a:t>
            </a:r>
            <a:r>
              <a:rPr lang="en-US" sz="26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Solution C: Boiled Yeast</a:t>
            </a:r>
            <a:r>
              <a:rPr lang="en-US" sz="2600" b="1" dirty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to the bottle.</a:t>
            </a:r>
          </a:p>
          <a:p>
            <a:pPr marL="461963" marR="0" lvl="0" indent="-46196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Insert the O</a:t>
            </a:r>
            <a:r>
              <a:rPr lang="en-US" sz="26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 Gas probe into the bottle (snug but not too tight).</a:t>
            </a:r>
          </a:p>
          <a:p>
            <a:pPr marL="461963" marR="0" lvl="0" indent="-46196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78110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Tap     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to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begin recording data.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8" name="Picture 7" descr="Star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17612" y="4508086"/>
            <a:ext cx="390145" cy="39014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8075612" y="326231"/>
            <a:ext cx="4113213" cy="642223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6627" name="Rectangle 3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229600" y="548640"/>
            <a:ext cx="3908841" cy="258532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7"/>
              <a:tabLst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After 300s, 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tap       </a:t>
            </a: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to stop data collection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7"/>
              <a:tabLst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endParaRPr lang="en-US" sz="2400" dirty="0" smtClean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indent="-274320" algn="l" fontAlgn="auto">
              <a:spcBef>
                <a:spcPts val="0"/>
              </a:spcBef>
              <a:spcAft>
                <a:spcPts val="0"/>
              </a:spcAft>
              <a:tabLst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400" b="1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Q7: 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What effect do you think boiling has on the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catalase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enzyme? Explain.</a:t>
            </a:r>
          </a:p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endParaRPr lang="en-US" sz="2400" dirty="0">
              <a:latin typeface="Calibri"/>
              <a:ea typeface="Gill Sans" charset="0"/>
              <a:cs typeface="Gill Sans" charset="0"/>
            </a:endParaRPr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8" name="Picture 7" descr="SNAPSHOT 0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RtArrow_Off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361612" y="554831"/>
            <a:ext cx="390145" cy="39014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8075612" y="326231"/>
            <a:ext cx="4113213" cy="642223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7649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229600" y="457200"/>
            <a:ext cx="2280240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Data Analysis</a:t>
            </a:r>
          </a:p>
        </p:txBody>
      </p:sp>
      <p:sp>
        <p:nvSpPr>
          <p:cNvPr id="27650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229600" y="1005840"/>
            <a:ext cx="3732212" cy="5909310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339725" marR="0" lvl="0" indent="-339725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</a:tabLst>
              <a:defRPr/>
            </a:pP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Determine the change in O</a:t>
            </a:r>
            <a:r>
              <a:rPr lang="en-US" sz="2400" baseline="-7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 concentration for all runs, and record the information in the data table on the next page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339725" marR="0" lvl="0" indent="-339725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</a:tabLst>
              <a:defRPr/>
            </a:pPr>
            <a:endParaRPr lang="en-US" sz="2400" dirty="0" smtClean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* To Find the Difference Between Two Data Points:</a:t>
            </a:r>
          </a:p>
          <a:p>
            <a:pPr marL="274320" marR="0" lvl="0" indent="-27432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Tap       to open the tools palette.  </a:t>
            </a:r>
          </a:p>
          <a:p>
            <a:pPr marL="274320" marR="0" lvl="0" indent="-27432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Tap   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  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and then tap two points on the data run. </a:t>
            </a:r>
          </a:p>
          <a:p>
            <a:pPr marL="274320" marR="0" lvl="0" indent="-27432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Adjust using both       buttons and then tap       .</a:t>
            </a:r>
          </a:p>
          <a:p>
            <a:pPr marL="274320" marR="0" lvl="0" indent="-27432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Tap       to display the differences.</a:t>
            </a:r>
          </a:p>
          <a:p>
            <a:pPr marL="339725" marR="0" lvl="0" indent="-339725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</a:tabLst>
              <a:defRPr/>
            </a:pP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Picture 13" descr="Graph_O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990012" y="3831431"/>
            <a:ext cx="390145" cy="390145"/>
          </a:xfrm>
          <a:prstGeom prst="rect">
            <a:avLst/>
          </a:prstGeom>
        </p:spPr>
      </p:pic>
      <p:pic>
        <p:nvPicPr>
          <p:cNvPr id="15" name="Picture 14" descr="Select_O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980867" y="4508086"/>
            <a:ext cx="390145" cy="390145"/>
          </a:xfrm>
          <a:prstGeom prst="rect">
            <a:avLst/>
          </a:prstGeom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666412" y="5096351"/>
            <a:ext cx="411083" cy="41148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123711" y="54316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9" name="Picture 18" descr="Coordinate_On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990012" y="5803486"/>
            <a:ext cx="390145" cy="39014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8075612" y="326231"/>
            <a:ext cx="4113213" cy="642223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8674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229600" y="457200"/>
            <a:ext cx="2280240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Data Analysis</a:t>
            </a:r>
          </a:p>
        </p:txBody>
      </p:sp>
      <p:sp>
        <p:nvSpPr>
          <p:cNvPr id="28675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229600" y="1005840"/>
            <a:ext cx="3908840" cy="5170646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</a:tabLst>
              <a:defRPr/>
            </a:pP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Record the initial, final, and change in O</a:t>
            </a:r>
            <a:r>
              <a:rPr lang="en-US" sz="2400" baseline="-7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 concentration for all runs, in the data table to the left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</a:tabLst>
              <a:defRPr/>
            </a:pPr>
            <a:endParaRPr lang="en-US" sz="2400" dirty="0" smtClean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*To Enter Data into a Table: </a:t>
            </a: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1.	Tap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     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to open the tool palette.</a:t>
            </a: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2.	Tap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    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then tap a cell in the data table to highlight it in yellow.</a:t>
            </a: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3.	Tap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     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to open the Keyboard screen.</a:t>
            </a:r>
          </a:p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</a:tabLst>
              <a:defRPr/>
            </a:pP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Picture 13" descr="SNAPSHOT 0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42612" y="6217920"/>
            <a:ext cx="1216699" cy="296732"/>
          </a:xfrm>
          <a:prstGeom prst="rect">
            <a:avLst/>
          </a:prstGeom>
        </p:spPr>
      </p:pic>
      <p:pic>
        <p:nvPicPr>
          <p:cNvPr id="16" name="Picture 15" descr="Table_O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990012" y="3221831"/>
            <a:ext cx="390145" cy="390145"/>
          </a:xfrm>
          <a:prstGeom prst="rect">
            <a:avLst/>
          </a:prstGeom>
        </p:spPr>
      </p:pic>
      <p:pic>
        <p:nvPicPr>
          <p:cNvPr id="17" name="Picture 16" descr="Text_O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990012" y="5041486"/>
            <a:ext cx="390145" cy="390145"/>
          </a:xfrm>
          <a:prstGeom prst="rect">
            <a:avLst/>
          </a:prstGeom>
        </p:spPr>
      </p:pic>
      <p:pic>
        <p:nvPicPr>
          <p:cNvPr id="18" name="Picture 17" descr="Select_On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990012" y="3974686"/>
            <a:ext cx="390145" cy="39014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326231"/>
            <a:ext cx="12188825" cy="31242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9697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82880" y="457200"/>
            <a:ext cx="139038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Analysis</a:t>
            </a:r>
          </a:p>
        </p:txBody>
      </p:sp>
      <p:sp>
        <p:nvSpPr>
          <p:cNvPr id="29698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" y="1164431"/>
            <a:ext cx="10436681" cy="400110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5867791" algn="l"/>
                <a:tab pos="6401227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Describe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the effect that chilling the </a:t>
            </a:r>
            <a:r>
              <a:rPr lang="en-US" sz="2600" dirty="0" err="1">
                <a:latin typeface="Calibri"/>
                <a:ea typeface="Verdana" charset="0"/>
                <a:cs typeface="Verdana" charset="0"/>
                <a:sym typeface="Verdana" charset="0"/>
              </a:rPr>
              <a:t>catalase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 had on the chemical reaction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 descr="SNAPSHOT 0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326231"/>
            <a:ext cx="12188825" cy="31242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0722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1164431"/>
            <a:ext cx="11865059" cy="8002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Suppose you saw no change in reaction rate between room temperature and chilled. What would this tell you about the optimal temperature range for </a:t>
            </a:r>
            <a:r>
              <a:rPr lang="en-US" sz="2600" dirty="0" err="1">
                <a:latin typeface="Calibri"/>
                <a:ea typeface="Verdana" charset="0"/>
                <a:cs typeface="Verdana" charset="0"/>
                <a:sym typeface="Verdana" charset="0"/>
              </a:rPr>
              <a:t>catalase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 descr="SNAPSHOT 0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1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82880" y="457200"/>
            <a:ext cx="139038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326231"/>
            <a:ext cx="12188825" cy="31242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1746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1164431"/>
            <a:ext cx="11046123" cy="400110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Describe the effect that boiling the </a:t>
            </a:r>
            <a:r>
              <a:rPr lang="en-US" sz="2600" dirty="0" err="1">
                <a:latin typeface="Calibri"/>
                <a:ea typeface="Verdana" charset="0"/>
                <a:cs typeface="Verdana" charset="0"/>
                <a:sym typeface="Verdana" charset="0"/>
              </a:rPr>
              <a:t>catalase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 had on the chemical reaction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 descr="SNAPSHOT 0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1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82880" y="457200"/>
            <a:ext cx="139038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82880" y="457200"/>
            <a:ext cx="331859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1588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Lab 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Challenge</a:t>
            </a:r>
            <a:endParaRPr lang="en-US" sz="3200" b="1" dirty="0">
              <a:solidFill>
                <a:srgbClr val="EB572D"/>
              </a:solidFill>
              <a:latin typeface="Calibri"/>
              <a:ea typeface="Gill Sans" charset="0"/>
              <a:cs typeface="Gill Sans" charset="0"/>
            </a:endParaRPr>
          </a:p>
        </p:txBody>
      </p:sp>
      <p:sp>
        <p:nvSpPr>
          <p:cNvPr id="6146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" y="1164431"/>
            <a:ext cx="10169515" cy="415498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t" anchorCtr="0">
            <a:spAutoFit/>
          </a:bodyPr>
          <a:lstStyle/>
          <a:p>
            <a:pPr marL="1588" marR="0" lvl="0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Does temperature play a role in the functioning of biological enzymes?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0709" y="2536031"/>
            <a:ext cx="8570903" cy="3621573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326231"/>
            <a:ext cx="12188825" cy="31242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2770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1164431"/>
            <a:ext cx="10074826" cy="8002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How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can you explain the different results for chilled </a:t>
            </a:r>
            <a:r>
              <a:rPr lang="en-US" sz="2600" dirty="0" err="1">
                <a:latin typeface="Calibri"/>
                <a:ea typeface="Verdana" charset="0"/>
                <a:cs typeface="Verdana" charset="0"/>
                <a:sym typeface="Verdana" charset="0"/>
              </a:rPr>
              <a:t>catalase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 versus boiled </a:t>
            </a:r>
            <a:r>
              <a:rPr lang="en-US" sz="2600" dirty="0" err="1">
                <a:latin typeface="Calibri"/>
                <a:ea typeface="Verdana" charset="0"/>
                <a:cs typeface="Verdana" charset="0"/>
                <a:sym typeface="Verdana" charset="0"/>
              </a:rPr>
              <a:t>catalase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 descr="SNAPSHOT 0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1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82880" y="457200"/>
            <a:ext cx="139038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326231"/>
            <a:ext cx="12188825" cy="31242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3794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87104" y="1164431"/>
            <a:ext cx="11293708" cy="8002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5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How did your predictions about the effect of chilling and boiling the </a:t>
            </a:r>
            <a:r>
              <a:rPr lang="en-US" sz="2600" dirty="0" err="1">
                <a:latin typeface="Calibri"/>
                <a:ea typeface="Verdana" charset="0"/>
                <a:cs typeface="Verdana" charset="0"/>
                <a:sym typeface="Verdana" charset="0"/>
              </a:rPr>
              <a:t>catalase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 compare with the actual data collected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8" name="Picture 7" descr="SNAPSHOT 0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82880" y="457200"/>
            <a:ext cx="139038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326231"/>
            <a:ext cx="12188825" cy="31242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4817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82880" y="457200"/>
            <a:ext cx="159498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Synthesis</a:t>
            </a:r>
          </a:p>
        </p:txBody>
      </p:sp>
      <p:sp>
        <p:nvSpPr>
          <p:cNvPr id="34818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" y="1164431"/>
            <a:ext cx="8144136" cy="400110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Why are enzymes important in biological systems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 descr="SNAPSHOT 0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326231"/>
            <a:ext cx="12188825" cy="31242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5842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1164431"/>
            <a:ext cx="8579272" cy="400110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What would happen to cells if enzymes were not present?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 descr="SNAPSHOT 0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1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82880" y="457200"/>
            <a:ext cx="159498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Synthesis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326231"/>
            <a:ext cx="12188825" cy="31242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6866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1164193"/>
            <a:ext cx="11122303" cy="1600438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Many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human disorders are caused by malfunctioning enzymes. People that are lactose intolerant typically become ill after eating dairy products that contain the sugar lactose. These people are missing the enzyme </a:t>
            </a:r>
            <a:r>
              <a:rPr lang="en-US" sz="2600" dirty="0">
                <a:latin typeface="Calibri"/>
                <a:ea typeface="Verdana Italic" charset="0"/>
                <a:cs typeface="Verdana Italic" charset="0"/>
                <a:sym typeface="Verdana Italic" charset="0"/>
              </a:rPr>
              <a:t>lactase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 in their body.  What do you suppose lactase does?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 descr="SNAPSHOT 0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1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82880" y="457200"/>
            <a:ext cx="159498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Synthesis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326231"/>
            <a:ext cx="12188825" cy="31242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7890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1164431"/>
            <a:ext cx="11198483" cy="8002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What 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temperature and pH do you think are optimal for enzymes found in human cells? 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 descr="SNAPSHOT 0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1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82880" y="457200"/>
            <a:ext cx="159498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Synthesis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326231"/>
            <a:ext cx="12188825" cy="31242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8914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1183302"/>
            <a:ext cx="11160393" cy="120032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5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After seeing what happened to the boiled enzyme, and using what you have learned about the optimal temperature range of enzymes, explain why fevers over 105°F are so dangerous in humans.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 descr="SNAPSHOT 0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1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82880" y="457200"/>
            <a:ext cx="159498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Synthesis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326231"/>
            <a:ext cx="12188825" cy="31242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9938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1183302"/>
            <a:ext cx="11503204" cy="120032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6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Knowing that </a:t>
            </a:r>
            <a:r>
              <a:rPr lang="en-US" sz="2600" dirty="0" err="1">
                <a:latin typeface="Calibri"/>
                <a:ea typeface="Verdana" charset="0"/>
                <a:cs typeface="Verdana" charset="0"/>
                <a:sym typeface="Verdana" charset="0"/>
              </a:rPr>
              <a:t>catalase</a:t>
            </a:r>
            <a:r>
              <a:rPr lang="en-US" sz="2600" dirty="0">
                <a:latin typeface="Calibri"/>
                <a:ea typeface="Verdana" charset="0"/>
                <a:cs typeface="Verdana" charset="0"/>
                <a:sym typeface="Verdana" charset="0"/>
              </a:rPr>
              <a:t> is found in all human cells (in addition to the yeast cells tested in this lab, and most other living cells), explain why hydrogen peroxide fizzes when you apply it to a cut.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 descr="SNAPSHOT 0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1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82880" y="457200"/>
            <a:ext cx="159498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Synthesis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8075612" y="326231"/>
            <a:ext cx="4113213" cy="642223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0012" y="608462"/>
            <a:ext cx="2438400" cy="235253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40964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1178599"/>
            <a:ext cx="7598971" cy="32624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461963" indent="-461963" algn="l">
              <a:spcBef>
                <a:spcPts val="1499"/>
              </a:spcBef>
              <a:spcAft>
                <a:spcPts val="0"/>
              </a:spcAft>
              <a:buFontTx/>
              <a:buAutoNum type="arabicPeriod"/>
              <a:tabLst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Which of the following is the correct substrate-enzyme 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relationship?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lactose-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catalase</a:t>
            </a:r>
            <a:endParaRPr lang="en-US" sz="2700" dirty="0" smtClean="0">
              <a:solidFill>
                <a:schemeClr val="tx1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starch-amylase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bile-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glutanase</a:t>
            </a:r>
            <a:endParaRPr lang="en-US" sz="2700" dirty="0" smtClean="0">
              <a:solidFill>
                <a:schemeClr val="tx1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glucose-polymerase</a:t>
            </a:r>
          </a:p>
        </p:txBody>
      </p:sp>
      <p:sp>
        <p:nvSpPr>
          <p:cNvPr id="40965" name="Rectangl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82880" y="457200"/>
            <a:ext cx="359475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Multiple 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Choice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8" name="Picture 7" descr="SNAPSHOT 04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8075612" y="326231"/>
            <a:ext cx="4113213" cy="642223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04212" y="554831"/>
            <a:ext cx="3751873" cy="217323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41988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1151304"/>
            <a:ext cx="7598971" cy="450892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461963" indent="-461963" algn="l">
              <a:spcBef>
                <a:spcPts val="1499"/>
              </a:spcBef>
              <a:spcAft>
                <a:spcPts val="0"/>
              </a:spcAft>
              <a:buFontTx/>
              <a:buAutoNum type="arabicPeriod" startAt="2"/>
              <a:tabLst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What does the term "enzyme specificity" refer to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Enzymes are made in a specific part of the cell.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An enzyme can only bind to a specific substrate.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One enzyme can catalyze many different reactions.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Substrates are transported to enzymes along the electron transport chain. </a:t>
            </a:r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8" name="Picture 7" descr="SNAPSHOT 04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82880" y="457200"/>
            <a:ext cx="359475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Multiple 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Choice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82880" y="457200"/>
            <a:ext cx="2018309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588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Background</a:t>
            </a:r>
          </a:p>
        </p:txBody>
      </p:sp>
      <p:sp>
        <p:nvSpPr>
          <p:cNvPr id="7170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" y="1178838"/>
            <a:ext cx="12188825" cy="1892826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Enzymes are naturally occurring proteins found in living cells.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An enzyme is like a small biological machine that grabs a substrate molecule and turns it into a product molecule. The enzyme can do this over and over without getting worn out.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8075612" y="326231"/>
            <a:ext cx="4113213" cy="642223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85212" y="250031"/>
            <a:ext cx="3142431" cy="285951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43012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1164431"/>
            <a:ext cx="5689634" cy="284693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461963" indent="-461963" algn="l">
              <a:spcBef>
                <a:spcPts val="1499"/>
              </a:spcBef>
              <a:spcAft>
                <a:spcPts val="0"/>
              </a:spcAft>
              <a:buFontTx/>
              <a:buAutoNum type="arabicPeriod" startAt="3"/>
              <a:tabLst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Enzymes are what kind of substance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lipids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carbohydrates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nucleic acids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proteins</a:t>
            </a:r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8" name="Picture 7" descr="SNAPSHOT 04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82880" y="457200"/>
            <a:ext cx="359475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Multiple 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Choice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Biology Final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28513" y="2840831"/>
            <a:ext cx="12218925" cy="36576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auto">
          <a:xfrm>
            <a:off x="0" y="402431"/>
            <a:ext cx="12188825" cy="22860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4819" name="Rectangle 3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82880" y="1005840"/>
            <a:ext cx="3615413" cy="36933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</a:tabLst>
              <a:defRPr/>
            </a:pPr>
            <a:r>
              <a:rPr lang="en-US" sz="2400" b="1" dirty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You have completed the lab.</a:t>
            </a:r>
          </a:p>
        </p:txBody>
      </p:sp>
      <p:sp>
        <p:nvSpPr>
          <p:cNvPr id="34818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82880" y="457200"/>
            <a:ext cx="2833533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3175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Congratulations!</a:t>
            </a:r>
          </a:p>
        </p:txBody>
      </p:sp>
      <p:sp>
        <p:nvSpPr>
          <p:cNvPr id="34820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" y="1463040"/>
            <a:ext cx="11961812" cy="830997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685800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Please remember to follow your teacher's instructions for cleaning-up and 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submitting 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your 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lab.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0" y="2612231"/>
            <a:ext cx="12188825" cy="152400"/>
          </a:xfrm>
          <a:prstGeom prst="rect">
            <a:avLst/>
          </a:prstGeom>
          <a:solidFill>
            <a:srgbClr val="79AD36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ectangle 12"/>
          <p:cNvSpPr/>
          <p:nvPr>
            <p:custDataLst>
              <p:tags r:id="rId4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9" name="TextBox 18"/>
          <p:cNvSpPr txBox="1"/>
          <p:nvPr>
            <p:custDataLst>
              <p:tags r:id="rId5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Biology Template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1097280"/>
            <a:ext cx="11885610" cy="2154436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1588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Images are taken from PASCO documentation, public domain clip art, or Wikimedia Foundation Commons</a:t>
            </a:r>
          </a:p>
          <a:p>
            <a:pPr marL="1588" marR="0" lvl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endParaRPr lang="en-US" sz="2000" dirty="0" smtClean="0">
              <a:latin typeface="Calibri"/>
              <a:cs typeface="Helvetica" charset="0"/>
              <a:sym typeface="Helvetica" charset="0"/>
            </a:endParaRPr>
          </a:p>
          <a:p>
            <a:pPr marL="1588" marR="0" lvl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http://www.openstockphotography.org/image-licensing/catalase/Catalase-1DGF.png</a:t>
            </a:r>
          </a:p>
          <a:p>
            <a:pPr marL="1588" marR="0" lvl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http://commons.wikimedia.org/wiki/File:Hydrogen-peroxide-3D-vdW.png</a:t>
            </a:r>
          </a:p>
          <a:p>
            <a:pPr marL="1588" marR="0" lvl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http://commons.wikimedia.org/wiki/File:Bumping_key.jpg</a:t>
            </a:r>
          </a:p>
          <a:p>
            <a:pPr marL="1588" marR="0" lvl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http://commons.wikimedia.org/wiki/File:Alpha_Amylase.png</a:t>
            </a:r>
          </a:p>
          <a:p>
            <a:pPr marL="1588" marR="0" lvl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http://commons.wikimedia.org/wiki/File:PBB_Protein_CDK5_image.jpg</a:t>
            </a:r>
            <a:endParaRPr lang="en-US" sz="20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33793" name="Rectangl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82880" y="457200"/>
            <a:ext cx="1867434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References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Biology Template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1164431"/>
            <a:ext cx="11312753" cy="443198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466725" marR="0" lvl="0" indent="-466725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Enzymes catalyze (speed up) reactions but are not consumed during these reactions.</a:t>
            </a:r>
          </a:p>
          <a:p>
            <a:pPr marL="466725" marR="0" lvl="0" indent="-466725" algn="l" defTabSz="914400" eaLnBrk="1" fontAlgn="auto" latinLnBrk="0" hangingPunct="1"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Enzymes are substrate-specific and can catalyze just ONE specific reaction. That is, each kind of enzyme acts on just one particular substrate. Think of a lock that accepts just one kind of key.</a:t>
            </a:r>
          </a:p>
          <a:p>
            <a:pPr marL="466725" marR="0" lvl="0" indent="-466725" algn="l" defTabSz="914400" eaLnBrk="1" fontAlgn="auto" latinLnBrk="0" hangingPunct="1"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All enzymes work best at an optimal temperature and </a:t>
            </a:r>
            <a:r>
              <a:rPr lang="en-US" sz="2700" dirty="0" err="1">
                <a:latin typeface="Calibri"/>
                <a:ea typeface="Verdana" charset="0"/>
                <a:cs typeface="Verdana" charset="0"/>
                <a:sym typeface="Verdana" charset="0"/>
              </a:rPr>
              <a:t>pH.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 If an enzyme is exposed to conditions outside this optimal range it can become ineffective or be destroyed (denatured).</a:t>
            </a:r>
          </a:p>
          <a:p>
            <a:pPr marL="466725" marR="0" lvl="0" indent="-466725" algn="l" defTabSz="914400" eaLnBrk="1" fontAlgn="auto" latinLnBrk="0" hangingPunct="1"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Most enzymes in human cells work best at 37°C and pH 7.0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82880" y="457200"/>
            <a:ext cx="2018309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588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Background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075612" y="402431"/>
            <a:ext cx="4113213" cy="6346031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" name="Rectangle 3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412480" y="1280160"/>
            <a:ext cx="3367910" cy="1477328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3175" algn="l">
              <a:tabLst>
                <a:tab pos="533368" algn="l"/>
                <a:tab pos="1066739" algn="l"/>
                <a:tab pos="1600107" algn="l"/>
                <a:tab pos="2133475" algn="l"/>
                <a:tab pos="2666845" algn="l"/>
                <a:tab pos="3200213" algn="l"/>
                <a:tab pos="3733581" algn="l"/>
                <a:tab pos="4266952" algn="l"/>
                <a:tab pos="4800320" algn="l"/>
                <a:tab pos="5333688" algn="l"/>
                <a:tab pos="5867058" algn="l"/>
                <a:tab pos="6400426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This image is a reminder to</a:t>
            </a:r>
          </a:p>
          <a:p>
            <a:pPr marL="3175" algn="l">
              <a:tabLst>
                <a:tab pos="533368" algn="l"/>
                <a:tab pos="1066739" algn="l"/>
                <a:tab pos="1600107" algn="l"/>
                <a:tab pos="2133475" algn="l"/>
                <a:tab pos="2666845" algn="l"/>
                <a:tab pos="3200213" algn="l"/>
                <a:tab pos="3733581" algn="l"/>
                <a:tab pos="4266952" algn="l"/>
                <a:tab pos="4800320" algn="l"/>
                <a:tab pos="5333688" algn="l"/>
                <a:tab pos="5867058" algn="l"/>
                <a:tab pos="6400426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tap        to take a snapshot </a:t>
            </a:r>
          </a:p>
          <a:p>
            <a:pPr marL="3175" algn="l">
              <a:tabLst>
                <a:tab pos="533368" algn="l"/>
                <a:tab pos="1066739" algn="l"/>
                <a:tab pos="1600107" algn="l"/>
                <a:tab pos="2133475" algn="l"/>
                <a:tab pos="2666845" algn="l"/>
                <a:tab pos="3200213" algn="l"/>
                <a:tab pos="3733581" algn="l"/>
                <a:tab pos="4266952" algn="l"/>
                <a:tab pos="4800320" algn="l"/>
                <a:tab pos="5333688" algn="l"/>
                <a:tab pos="5867058" algn="l"/>
                <a:tab pos="6400426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of the page after you have </a:t>
            </a:r>
          </a:p>
          <a:p>
            <a:pPr marL="3175" algn="l">
              <a:tabLst>
                <a:tab pos="533368" algn="l"/>
                <a:tab pos="1066739" algn="l"/>
                <a:tab pos="1600107" algn="l"/>
                <a:tab pos="2133475" algn="l"/>
                <a:tab pos="2666845" algn="l"/>
                <a:tab pos="3200213" algn="l"/>
                <a:tab pos="3733581" algn="l"/>
                <a:tab pos="4266952" algn="l"/>
                <a:tab pos="4800320" algn="l"/>
                <a:tab pos="5333688" algn="l"/>
                <a:tab pos="5867058" algn="l"/>
                <a:tab pos="6400426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entered your response.</a:t>
            </a:r>
          </a:p>
        </p:txBody>
      </p:sp>
      <p:pic>
        <p:nvPicPr>
          <p:cNvPr id="13" name="Picture 12" descr="SNAPSHOT 04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525913" y="935831"/>
            <a:ext cx="1216699" cy="296732"/>
          </a:xfrm>
          <a:prstGeom prst="rect">
            <a:avLst/>
          </a:prstGeom>
        </p:spPr>
      </p:pic>
      <p:sp>
        <p:nvSpPr>
          <p:cNvPr id="9217" name="Rectangl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1"/>
            <a:ext cx="195438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Self-Check</a:t>
            </a:r>
          </a:p>
        </p:txBody>
      </p:sp>
      <p:sp>
        <p:nvSpPr>
          <p:cNvPr id="9218" name="Rectangle 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" y="1164431"/>
            <a:ext cx="6555769" cy="345479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461963" indent="-461963" algn="l">
              <a:spcBef>
                <a:spcPts val="1499"/>
              </a:spcBef>
              <a:spcAft>
                <a:spcPts val="0"/>
              </a:spcAft>
              <a:buFontTx/>
              <a:buAutoNum type="arabicPeriod"/>
              <a:tabLst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Enzymes convert  _______ into 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_________.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products : reactants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straw : gold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enzymes: products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money : happiness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substrates : products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Picture 14" descr="Snapshot_On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904667" y="1645920"/>
            <a:ext cx="390145" cy="390145"/>
          </a:xfrm>
          <a:prstGeom prst="rect">
            <a:avLst/>
          </a:prstGeom>
        </p:spPr>
      </p:pic>
      <p:sp>
        <p:nvSpPr>
          <p:cNvPr id="11" name="Rectangle 3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82880" y="457200"/>
            <a:ext cx="195438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Self-Check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8075612" y="250031"/>
            <a:ext cx="4113213" cy="649843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241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1"/>
            <a:ext cx="195438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Self-Check</a:t>
            </a:r>
          </a:p>
        </p:txBody>
      </p:sp>
      <p:sp>
        <p:nvSpPr>
          <p:cNvPr id="10242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" y="1138639"/>
            <a:ext cx="7598971" cy="345479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461963" indent="-461963" algn="l">
              <a:spcBef>
                <a:spcPts val="1499"/>
              </a:spcBef>
              <a:spcAft>
                <a:spcPts val="0"/>
              </a:spcAft>
              <a:buFontTx/>
              <a:buAutoNum type="arabicPeriod" startAt="2"/>
              <a:tabLst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What is the chief function of a biological enzyme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reduces the temperature of a reaction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speeds up a reaction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increases the temperature of a reaction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slows down a reaction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helps get you into medical school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 descr="SNAPSHOT 04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745113" y="639099"/>
            <a:ext cx="1216699" cy="29673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3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182880" y="457200"/>
            <a:ext cx="195438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Self-Check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82880" y="457200"/>
            <a:ext cx="2016386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Background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11266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" y="1158746"/>
            <a:ext cx="11655564" cy="466281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461963" marR="0" lvl="0" indent="-46196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This experiment uses yeast.  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Yeast are small, single celled organisms. These cells contain an enzyme called </a:t>
            </a:r>
            <a:r>
              <a:rPr lang="en-US" sz="2700" dirty="0" err="1">
                <a:latin typeface="Calibri"/>
                <a:ea typeface="Verdana Italic" charset="0"/>
                <a:cs typeface="Verdana Italic" charset="0"/>
                <a:sym typeface="Verdana Italic" charset="0"/>
              </a:rPr>
              <a:t>catalase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err="1">
                <a:latin typeface="Calibri"/>
                <a:ea typeface="Verdana" charset="0"/>
                <a:cs typeface="Verdana" charset="0"/>
                <a:sym typeface="Verdana" charset="0"/>
              </a:rPr>
              <a:t>Catalase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 speeds up the following chemical reaction:</a:t>
            </a: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100000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		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	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	</a:t>
            </a:r>
            <a:r>
              <a:rPr lang="en-US" sz="2700" b="1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2H</a:t>
            </a:r>
            <a:r>
              <a:rPr lang="en-US" sz="2700" b="1" baseline="-250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700" b="1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O</a:t>
            </a:r>
            <a:r>
              <a:rPr lang="en-US" sz="2700" b="1" baseline="-250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2 </a:t>
            </a:r>
            <a:r>
              <a:rPr lang="en-US" sz="2700" b="1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(1)  --</a:t>
            </a:r>
            <a:r>
              <a:rPr lang="en-US" sz="2700" b="1" dirty="0" smtClean="0">
                <a:latin typeface="Calibri"/>
                <a:ea typeface="Verdana" charset="0"/>
                <a:cs typeface="Verdana" charset="0"/>
                <a:sym typeface="Wingdings" pitchFamily="2" charset="2"/>
              </a:rPr>
              <a:t>  2H</a:t>
            </a:r>
            <a:r>
              <a:rPr lang="en-US" sz="2700" b="1" baseline="-25000" dirty="0" smtClean="0">
                <a:latin typeface="Calibri"/>
                <a:ea typeface="Verdana" charset="0"/>
                <a:cs typeface="Verdana" charset="0"/>
                <a:sym typeface="Wingdings" pitchFamily="2" charset="2"/>
              </a:rPr>
              <a:t>2</a:t>
            </a:r>
            <a:r>
              <a:rPr lang="en-US" sz="2700" b="1" dirty="0" smtClean="0">
                <a:latin typeface="Calibri"/>
                <a:ea typeface="Verdana" charset="0"/>
                <a:cs typeface="Verdana" charset="0"/>
                <a:sym typeface="Wingdings" pitchFamily="2" charset="2"/>
              </a:rPr>
              <a:t>O (1) + O</a:t>
            </a:r>
            <a:r>
              <a:rPr lang="en-US" sz="2700" b="1" baseline="-25000" dirty="0" smtClean="0">
                <a:latin typeface="Calibri"/>
                <a:ea typeface="Verdana" charset="0"/>
                <a:cs typeface="Verdana" charset="0"/>
                <a:sym typeface="Wingdings" pitchFamily="2" charset="2"/>
              </a:rPr>
              <a:t>2</a:t>
            </a:r>
            <a:r>
              <a:rPr lang="en-US" sz="2700" b="1" dirty="0" smtClean="0">
                <a:latin typeface="Calibri"/>
                <a:ea typeface="Verdana" charset="0"/>
                <a:cs typeface="Verdana" charset="0"/>
                <a:sym typeface="Wingdings" pitchFamily="2" charset="2"/>
              </a:rPr>
              <a:t> (g)</a:t>
            </a:r>
            <a:endParaRPr lang="en-US" sz="2700" b="1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461963" marR="0" lvl="0" indent="-461963" algn="l" defTabSz="914400" eaLnBrk="1" fontAlgn="auto" latinLnBrk="0" hangingPunct="1"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Hydrogen peroxide (H</a:t>
            </a:r>
            <a:r>
              <a:rPr lang="en-US" sz="27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O</a:t>
            </a:r>
            <a:r>
              <a:rPr lang="en-US" sz="27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) is a toxic byproduct made during metabolism in most living cells. Cells have evolved the enzyme </a:t>
            </a:r>
            <a:r>
              <a:rPr lang="en-US" sz="2700" dirty="0" err="1">
                <a:latin typeface="Calibri"/>
                <a:ea typeface="Verdana" charset="0"/>
                <a:cs typeface="Verdana" charset="0"/>
                <a:sym typeface="Verdana" charset="0"/>
              </a:rPr>
              <a:t>catalase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 to get rid of hydrogen peroxide. </a:t>
            </a:r>
            <a:r>
              <a:rPr lang="en-US" sz="2700" dirty="0" err="1">
                <a:latin typeface="Calibri"/>
                <a:ea typeface="Verdana" charset="0"/>
                <a:cs typeface="Verdana" charset="0"/>
                <a:sym typeface="Verdana" charset="0"/>
              </a:rPr>
              <a:t>Catalase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 breaks down H</a:t>
            </a:r>
            <a:r>
              <a:rPr lang="en-US" sz="27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O</a:t>
            </a:r>
            <a:r>
              <a:rPr lang="en-US" sz="2700" baseline="-25000" dirty="0">
                <a:latin typeface="Calibri"/>
                <a:ea typeface="Verdana" charset="0"/>
                <a:cs typeface="Verdana" charset="0"/>
                <a:sym typeface="Verdana" charset="0"/>
              </a:rPr>
              <a:t>2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 into harmless water (liquid) and oxygen (gas).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8075612" y="326231"/>
            <a:ext cx="4113213" cy="6422231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863600" dist="635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13812" y="707231"/>
            <a:ext cx="2647260" cy="202072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1"/>
            <a:ext cx="195438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Self-Check</a:t>
            </a:r>
          </a:p>
        </p:txBody>
      </p:sp>
      <p:sp>
        <p:nvSpPr>
          <p:cNvPr id="12292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28600" y="1180341"/>
            <a:ext cx="7598971" cy="387029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461963" indent="-461963" algn="l">
              <a:spcBef>
                <a:spcPts val="1499"/>
              </a:spcBef>
              <a:spcAft>
                <a:spcPts val="0"/>
              </a:spcAft>
              <a:buFontTx/>
              <a:buAutoNum type="arabicPeriod" startAt="3"/>
              <a:tabLst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What molecular substrate does the enzyme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catalase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act upon?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93351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93351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933512" algn="l"/>
                <a:tab pos="1066871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hydrogen peroxide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93351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93351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933512" algn="l"/>
                <a:tab pos="1066871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oxygen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93351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93351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933512" algn="l"/>
                <a:tab pos="1066871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water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93351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93351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933512" algn="l"/>
                <a:tab pos="1066871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sulfur dioxide</a:t>
            </a:r>
          </a:p>
          <a:p>
            <a:pPr marL="1147808" lvl="2" indent="-461963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93351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93351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933512" algn="l"/>
                <a:tab pos="1066871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air</a:t>
            </a:r>
            <a:endParaRPr lang="en-US" sz="2700" dirty="0">
              <a:solidFill>
                <a:schemeClr val="tx1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43" tIns="91472" rIns="182943" bIns="914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4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-1588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Enzyme Action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0" name="Picture 9" descr="SNAPSHOT 04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0745113" y="3017520"/>
            <a:ext cx="1216699" cy="29673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3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182880" y="457200"/>
            <a:ext cx="195438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Self-Check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No Headin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Headin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With Headin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Headin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With Headin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Bulleted Left With Header No Subh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Bulleted Left With Header No Subh"/>
  <p:tag name="RNRSTYLE" val="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ubheading With Header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Regular With Hdr &amp; Hdg &amp; Subheading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Image References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ubheading With Head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ubheading With Header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Bulleted Left With Header No Subh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Bulleted Left With Header No Subh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ubheading With Heade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Bulleted Left With Header 1 Ln Subh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Bulleted Right With Hdr 1 Ln Subh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RegularAbove Camer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ubheading With Heade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Bubble 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Bubble B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Bubble C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Bubble 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Text 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Text B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Text C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Text D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ubheading With Heade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Regular No Subheadin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Regular No Subheadin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FList With Header No Subh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FList No Headin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Regular No Subheadin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No Headin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FList No Headin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No Headin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FList No Headin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 SPARK">
  <a:themeElements>
    <a:clrScheme name="Biology">
      <a:dk1>
        <a:srgbClr val="000000"/>
      </a:dk1>
      <a:lt1>
        <a:srgbClr val="FFFFFF"/>
      </a:lt1>
      <a:dk2>
        <a:srgbClr val="79AD36"/>
      </a:dk2>
      <a:lt2>
        <a:srgbClr val="808080"/>
      </a:lt2>
      <a:accent1>
        <a:srgbClr val="79AD36"/>
      </a:accent1>
      <a:accent2>
        <a:srgbClr val="333399"/>
      </a:accent2>
      <a:accent3>
        <a:srgbClr val="FFFFFF"/>
      </a:accent3>
      <a:accent4>
        <a:srgbClr val="000000"/>
      </a:accent4>
      <a:accent5>
        <a:srgbClr val="C3D1B1"/>
      </a:accent5>
      <a:accent6>
        <a:srgbClr val="2D2D8A"/>
      </a:accent6>
      <a:hlink>
        <a:srgbClr val="009999"/>
      </a:hlink>
      <a:folHlink>
        <a:srgbClr val="000000"/>
      </a:folHlink>
    </a:clrScheme>
    <a:fontScheme name="Blank SPAR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SP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Pages>0</Pages>
  <Words>2003</Words>
  <Characters>0</Characters>
  <Application>Microsoft Office PowerPoint</Application>
  <PresentationFormat>Custom</PresentationFormat>
  <Lines>0</Lines>
  <Paragraphs>365</Paragraphs>
  <Slides>42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Blank SPARK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MikeBlasberg</cp:lastModifiedBy>
  <cp:revision>74</cp:revision>
  <dcterms:modified xsi:type="dcterms:W3CDTF">2011-02-02T21:22:01Z</dcterms:modified>
</cp:coreProperties>
</file>