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3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4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5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6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7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8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0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21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2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3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4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25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26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7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8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9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30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56" r:id="rId2"/>
    <p:sldId id="29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3" r:id="rId31"/>
    <p:sldId id="294" r:id="rId32"/>
  </p:sldIdLst>
  <p:sldSz cx="12188825" cy="674846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685846" algn="ctr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1371691" algn="ctr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2057537" algn="ctr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2743383" algn="ctr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3429229" algn="l" defTabSz="1371691" rtl="0" eaLnBrk="1" latinLnBrk="0" hangingPunct="1">
      <a:defRPr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4115074" algn="l" defTabSz="1371691" rtl="0" eaLnBrk="1" latinLnBrk="0" hangingPunct="1">
      <a:defRPr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4800920" algn="l" defTabSz="1371691" rtl="0" eaLnBrk="1" latinLnBrk="0" hangingPunct="1">
      <a:defRPr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5486766" algn="l" defTabSz="1371691" rtl="0" eaLnBrk="1" latinLnBrk="0" hangingPunct="1">
      <a:defRPr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F7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12" autoAdjust="0"/>
  </p:normalViewPr>
  <p:slideViewPr>
    <p:cSldViewPr>
      <p:cViewPr varScale="1">
        <p:scale>
          <a:sx n="58" d="100"/>
          <a:sy n="58" d="100"/>
        </p:scale>
        <p:origin x="-108" y="-810"/>
      </p:cViewPr>
      <p:guideLst>
        <p:guide orient="horz" pos="2126"/>
        <p:guide pos="5135"/>
        <p:guide pos="25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C3F72-8B92-4E48-B516-49741CDC1113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85800"/>
            <a:ext cx="6194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8A5E8-1026-4201-823D-B38D5E0F3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31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46" algn="l" defTabSz="13716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91" algn="l" defTabSz="13716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537" algn="l" defTabSz="13716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383" algn="l" defTabSz="13716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229" algn="l" defTabSz="13716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5074" algn="l" defTabSz="13716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920" algn="l" defTabSz="13716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766" algn="l" defTabSz="13716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[The correct sequence of steps is…]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[The velocity of the cart in Run#1 is…]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L4,5,6-Text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[[I/We] could determine how the position of the cart was changing from the velocity versus time graph because…]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[The velocity of the cart in Run#2 is…]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85800"/>
            <a:ext cx="61944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00535-F472-4103-8D86-C11BDF2F29B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[The velocity of the cart in Run#3 is…]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[…indicated that there was a net force acting on the cart.]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[The velocity will…]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L4,5,6-Text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[Forces affect motion by…]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L4,5,6-Text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[Yes/no…]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L4,5,6-Text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[Inertia is related to an object’s…]</a:t>
            </a:r>
          </a:p>
          <a:p>
            <a:r>
              <a:rPr lang="en-US" baseline="0" dirty="0" smtClean="0"/>
              <a:t>	[An example of an object with larger inertia is…]</a:t>
            </a:r>
          </a:p>
          <a:p>
            <a:r>
              <a:rPr lang="en-US" baseline="0" dirty="0" smtClean="0"/>
              <a:t>	[An example of an object with smaller inertia is…]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L4,5,6-Text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[If you threw a ball in deep space it would…]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[The best choice is…]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[The best choice is…]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smtClean="0"/>
              <a:t>	[The best choice is…]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 scheme (RGB values)</a:t>
            </a:r>
          </a:p>
          <a:p>
            <a:r>
              <a:rPr lang="en-US" dirty="0" smtClean="0"/>
              <a:t>biology 121, 173, 54</a:t>
            </a:r>
          </a:p>
          <a:p>
            <a:r>
              <a:rPr lang="en-US" dirty="0" smtClean="0"/>
              <a:t>chemistry 0 176, 216</a:t>
            </a:r>
          </a:p>
          <a:p>
            <a:r>
              <a:rPr lang="en-US" dirty="0" smtClean="0"/>
              <a:t>physics 0, 102, 204</a:t>
            </a:r>
          </a:p>
          <a:p>
            <a:r>
              <a:rPr lang="en-US" dirty="0" smtClean="0"/>
              <a:t>earth 204, 102, 0</a:t>
            </a:r>
          </a:p>
          <a:p>
            <a:r>
              <a:rPr lang="en-US" dirty="0" smtClean="0"/>
              <a:t>middle 153, 102, 153</a:t>
            </a:r>
          </a:p>
          <a:p>
            <a:r>
              <a:rPr lang="en-US" dirty="0" smtClean="0"/>
              <a:t>elementary 255, 51, 0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4D8B0-958D-4CDB-AC6E-2B3EDCF623F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[The best choice is…]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[The best choice is…]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L4,5,6-Text</a:t>
            </a:r>
            <a:r>
              <a:rPr lang="en-US" baseline="0" dirty="0" smtClean="0"/>
              <a:t> Box</a:t>
            </a:r>
          </a:p>
          <a:p>
            <a:r>
              <a:rPr lang="en-US" baseline="0" dirty="0" smtClean="0"/>
              <a:t>	[If a constant net force is applied…]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A5E8-1026-4201-823D-B38D5E0F3C9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9272"/>
            <a:ext cx="10969943" cy="1124744"/>
          </a:xfrm>
          <a:prstGeom prst="rect">
            <a:avLst/>
          </a:prstGeom>
        </p:spPr>
        <p:txBody>
          <a:bodyPr lIns="137169" tIns="68585" rIns="137169" bIns="6858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575119"/>
            <a:ext cx="10969943" cy="4453699"/>
          </a:xfrm>
          <a:prstGeom prst="rect">
            <a:avLst/>
          </a:prstGeom>
        </p:spPr>
        <p:txBody>
          <a:bodyPr lIns="137169" tIns="68585" rIns="137169" bIns="6858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0"/>
            <a:ext cx="12188824" cy="146684"/>
          </a:xfrm>
          <a:prstGeom prst="rect">
            <a:avLst/>
          </a:prstGeom>
          <a:solidFill>
            <a:schemeClr val="accent1"/>
          </a:solidFill>
        </p:spPr>
        <p:txBody>
          <a:bodyPr lIns="182943" tIns="91472" rIns="182943" bIns="91472"/>
          <a:lstStyle>
            <a:lvl1pPr algn="l">
              <a:defRPr sz="20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Header with Foot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6601779"/>
            <a:ext cx="12188572" cy="146684"/>
          </a:xfrm>
          <a:prstGeom prst="rect">
            <a:avLst/>
          </a:prstGeom>
          <a:solidFill>
            <a:schemeClr val="tx2"/>
          </a:solidFill>
        </p:spPr>
        <p:txBody>
          <a:bodyPr lIns="182943" tIns="91472" rIns="182943" bIns="91472"/>
          <a:lstStyle>
            <a:lvl1pPr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Header without Foot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4" r:id="rId2"/>
    <p:sldLayoutId id="2147483685" r:id="rId3"/>
    <p:sldLayoutId id="2147483686" r:id="rId4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685846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1371691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2057537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2743383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68584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91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05753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743383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6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91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37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83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229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74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920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766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2" Type="http://schemas.openxmlformats.org/officeDocument/2006/relationships/tags" Target="../tags/tag38.xml"/><Relationship Id="rId16" Type="http://schemas.openxmlformats.org/officeDocument/2006/relationships/image" Target="../media/image20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image" Target="../media/image6.png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21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22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59.xml"/><Relationship Id="rId7" Type="http://schemas.openxmlformats.org/officeDocument/2006/relationships/image" Target="../media/image23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3.xml"/><Relationship Id="rId7" Type="http://schemas.openxmlformats.org/officeDocument/2006/relationships/image" Target="../media/image23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image" Target="../media/image21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1.xml"/><Relationship Id="rId7" Type="http://schemas.openxmlformats.org/officeDocument/2006/relationships/image" Target="../media/image2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6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image" Target="../media/image6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image" Target="../media/image6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6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95.xml"/><Relationship Id="rId7" Type="http://schemas.openxmlformats.org/officeDocument/2006/relationships/image" Target="../media/image6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6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6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image" Target="../media/image6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6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image" Target="../media/image6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15.xml"/><Relationship Id="rId7" Type="http://schemas.openxmlformats.org/officeDocument/2006/relationships/image" Target="../media/image6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19.xml"/><Relationship Id="rId7" Type="http://schemas.openxmlformats.org/officeDocument/2006/relationships/image" Target="../media/image28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3.xml"/><Relationship Id="rId7" Type="http://schemas.openxmlformats.org/officeDocument/2006/relationships/image" Target="../media/image29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27.xml"/><Relationship Id="rId7" Type="http://schemas.openxmlformats.org/officeDocument/2006/relationships/notesSlide" Target="../notesSlides/notesSlide30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1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6.xml"/><Relationship Id="rId7" Type="http://schemas.openxmlformats.org/officeDocument/2006/relationships/image" Target="../media/image6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18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7.png"/><Relationship Id="rId5" Type="http://schemas.openxmlformats.org/officeDocument/2006/relationships/tags" Target="../tags/tag36.xml"/><Relationship Id="rId10" Type="http://schemas.openxmlformats.org/officeDocument/2006/relationships/image" Target="../media/image16.png"/><Relationship Id="rId4" Type="http://schemas.openxmlformats.org/officeDocument/2006/relationships/tags" Target="../tags/tag35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g1.bmp"/>
          <p:cNvPicPr>
            <a:picLocks noChangeAspect="1"/>
          </p:cNvPicPr>
          <p:nvPr/>
        </p:nvPicPr>
        <p:blipFill>
          <a:blip r:embed="rId4" cstate="print"/>
          <a:srcRect r="19213" b="30832"/>
          <a:stretch>
            <a:fillRect/>
          </a:stretch>
        </p:blipFill>
        <p:spPr>
          <a:xfrm>
            <a:off x="0" y="0"/>
            <a:ext cx="12188825" cy="67484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5995690"/>
            <a:ext cx="12188572" cy="770089"/>
          </a:xfrm>
          <a:prstGeom prst="rect">
            <a:avLst/>
          </a:prstGeom>
          <a:solidFill>
            <a:schemeClr val="accent1"/>
          </a:solidFill>
        </p:spPr>
        <p:txBody>
          <a:bodyPr wrap="square" lIns="182943" tIns="0" rIns="0" bIns="0" rtlCol="0" anchor="ctr" anchorCtr="0">
            <a:noAutofit/>
          </a:bodyPr>
          <a:lstStyle/>
          <a:p>
            <a:pPr algn="l"/>
            <a:r>
              <a:rPr lang="en-US" sz="4100" b="1" dirty="0" smtClean="0">
                <a:solidFill>
                  <a:schemeClr val="bg1"/>
                </a:solidFill>
                <a:latin typeface="Calibri" pitchFamily="34" charset="0"/>
              </a:rPr>
              <a:t>Newton’s First Law </a:t>
            </a:r>
            <a:endParaRPr lang="en-US" sz="41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0241278" y="6309360"/>
            <a:ext cx="1733167" cy="369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wrap="none" lIns="91440" tIns="45720" rIns="91440" bIns="45720" rtlCol="0" anchor="t" anchorCtr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012-10778 r1.04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1"/>
            </p:custDataLst>
          </p:nvPr>
        </p:nvSpPr>
        <p:spPr>
          <a:xfrm>
            <a:off x="8302753" y="548640"/>
            <a:ext cx="3659060" cy="258532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 vert="horz" wrap="square" lIns="0" tIns="0" rIns="0" bIns="0" rtlCol="0" anchor="ctr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The steps to the left are part of the procedure for this lab activity. They are not in the right order. Determine the correct sequence of the steps, then take a snapshot of this page. </a:t>
            </a:r>
            <a:endParaRPr lang="en-US" sz="240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18" name="Picture 17" descr="SNAPSHOT 04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13314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82880" y="457200"/>
            <a:ext cx="3709734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Sequencing Challenge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41647" y="3831914"/>
            <a:ext cx="3713783" cy="2687947"/>
          </a:xfrm>
          <a:prstGeom prst="rect">
            <a:avLst/>
          </a:prstGeom>
          <a:solidFill>
            <a:scrgbClr r="0" g="0" b="0">
              <a:alpha val="0"/>
            </a:scrgbClr>
          </a:solidFill>
          <a:ln w="12700" cap="flat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37012" y="1063752"/>
            <a:ext cx="3713783" cy="2687947"/>
          </a:xfrm>
          <a:prstGeom prst="rect">
            <a:avLst/>
          </a:prstGeom>
          <a:solidFill>
            <a:scrgbClr r="0" g="0" b="0">
              <a:alpha val="0"/>
            </a:scrgbClr>
          </a:solidFill>
          <a:ln w="12700" cap="flat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5447" y="3831431"/>
            <a:ext cx="3713783" cy="2687947"/>
          </a:xfrm>
          <a:prstGeom prst="rect">
            <a:avLst/>
          </a:prstGeom>
          <a:solidFill>
            <a:scrgbClr r="0" g="0" b="0">
              <a:alpha val="0"/>
            </a:scrgbClr>
          </a:solidFill>
          <a:ln w="12700" cap="flat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0811" y="1067284"/>
            <a:ext cx="3713783" cy="2687947"/>
          </a:xfrm>
          <a:prstGeom prst="rect">
            <a:avLst/>
          </a:prstGeom>
          <a:solidFill>
            <a:scrgbClr r="0" g="0" b="0">
              <a:alpha val="0"/>
            </a:scrgbClr>
          </a:solidFill>
          <a:ln w="12700" cap="flat">
            <a:noFill/>
            <a:miter lim="800000"/>
            <a:headEnd/>
            <a:tailEnd/>
          </a:ln>
          <a:effectLst/>
        </p:spPr>
      </p:pic>
      <p:sp>
        <p:nvSpPr>
          <p:cNvPr id="13319" name="Rectangle 7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570412" y="1319784"/>
            <a:ext cx="2743200" cy="134908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91438" tIns="45718" rIns="91438" bIns="45718" anchor="t" anchorCtr="0">
            <a:spAutoFit/>
          </a:bodyPr>
          <a:lstStyle/>
          <a:p>
            <a:pPr marL="91440" indent="-91440" algn="l">
              <a:lnSpc>
                <a:spcPts val="2400"/>
              </a:lnSpc>
              <a:spcBef>
                <a:spcPts val="0"/>
              </a:spcBef>
            </a:pPr>
            <a:r>
              <a:rPr lang="en-US" sz="2300" b="1" dirty="0">
                <a:latin typeface="Calibri"/>
                <a:ea typeface="Verdana Bold" charset="0"/>
                <a:cs typeface="Verdana Bold" charset="0"/>
                <a:sym typeface="Verdana Bold" charset="0"/>
              </a:rPr>
              <a:t>B.</a:t>
            </a:r>
            <a:r>
              <a:rPr lang="en-US" sz="2300" b="1" dirty="0">
                <a:latin typeface="Calibri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Measure the velocity of a cart at rest on a flat track.</a:t>
            </a:r>
            <a:endParaRPr lang="en-US" sz="2300" dirty="0">
              <a:latin typeface="Calibri"/>
              <a:cs typeface="Arial" charset="0"/>
              <a:sym typeface="Arial" charset="0"/>
            </a:endParaRPr>
          </a:p>
          <a:p>
            <a:pPr>
              <a:lnSpc>
                <a:spcPts val="1650"/>
              </a:lnSpc>
              <a:spcBef>
                <a:spcPts val="900"/>
              </a:spcBef>
            </a:pP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3320" name="Rectangle 8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608012" y="4081462"/>
            <a:ext cx="2743200" cy="1631212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91438" tIns="45718" rIns="91438" bIns="45718" anchor="t" anchorCtr="0">
            <a:spAutoFit/>
          </a:bodyPr>
          <a:lstStyle/>
          <a:p>
            <a:pPr marL="91440" indent="-91440" algn="l">
              <a:lnSpc>
                <a:spcPts val="2400"/>
              </a:lnSpc>
              <a:spcBef>
                <a:spcPts val="0"/>
              </a:spcBef>
            </a:pPr>
            <a:r>
              <a:rPr lang="en-US" sz="2300" b="1" dirty="0">
                <a:latin typeface="Calibri"/>
                <a:ea typeface="Verdana Bold" charset="0"/>
                <a:cs typeface="Verdana Bold" charset="0"/>
                <a:sym typeface="Verdana Bold" charset="0"/>
              </a:rPr>
              <a:t>C.</a:t>
            </a:r>
            <a:r>
              <a:rPr lang="en-US" sz="2300" b="1" dirty="0">
                <a:latin typeface="Calibri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Use velocity </a:t>
            </a:r>
            <a:r>
              <a:rPr lang="en-US" sz="23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 data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to determine </a:t>
            </a:r>
            <a:r>
              <a:rPr lang="en-US" sz="23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if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any net forces </a:t>
            </a:r>
            <a:r>
              <a:rPr lang="en-US" sz="23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 are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acting on the cart.</a:t>
            </a:r>
          </a:p>
        </p:txBody>
      </p:sp>
      <p:sp>
        <p:nvSpPr>
          <p:cNvPr id="13321" name="Rectangle 9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4570412" y="4081462"/>
            <a:ext cx="2743200" cy="1938988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91437" tIns="45718" rIns="91437" bIns="45718" anchor="t" anchorCtr="0">
            <a:spAutoFit/>
          </a:bodyPr>
          <a:lstStyle/>
          <a:p>
            <a:pPr marL="91440" indent="-91440" algn="l">
              <a:lnSpc>
                <a:spcPts val="2400"/>
              </a:lnSpc>
              <a:spcBef>
                <a:spcPts val="0"/>
              </a:spcBef>
            </a:pPr>
            <a:r>
              <a:rPr lang="en-US" sz="2300" b="1" dirty="0">
                <a:latin typeface="Calibri"/>
                <a:ea typeface="Verdana Bold" charset="0"/>
                <a:cs typeface="Verdana Bold" charset="0"/>
                <a:sym typeface="Verdana Bold" charset="0"/>
              </a:rPr>
              <a:t>D.</a:t>
            </a:r>
            <a:r>
              <a:rPr lang="en-US" sz="2300" b="1" dirty="0">
                <a:latin typeface="Calibri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Setup the dynamics track </a:t>
            </a:r>
            <a:r>
              <a:rPr lang="en-US" sz="23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with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super </a:t>
            </a:r>
            <a:r>
              <a:rPr lang="en-US" sz="23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pulley    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at one end and the motion detector at the opposite end.</a:t>
            </a:r>
          </a:p>
        </p:txBody>
      </p:sp>
      <p:sp>
        <p:nvSpPr>
          <p:cNvPr id="13323" name="Rectangle 11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608012" y="1316830"/>
            <a:ext cx="2743200" cy="1323435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91438" tIns="45718" rIns="91438" bIns="45718" anchor="t" anchorCtr="0">
            <a:spAutoFit/>
          </a:bodyPr>
          <a:lstStyle/>
          <a:p>
            <a:pPr marL="91440" indent="-91440" algn="l">
              <a:lnSpc>
                <a:spcPts val="2400"/>
              </a:lnSpc>
              <a:spcBef>
                <a:spcPts val="0"/>
              </a:spcBef>
            </a:pPr>
            <a:r>
              <a:rPr lang="en-US" sz="2300" b="1" dirty="0">
                <a:latin typeface="Calibri"/>
                <a:ea typeface="Verdana Bold" charset="0"/>
                <a:cs typeface="Verdana Bold" charset="0"/>
                <a:sym typeface="Verdana Bold" charset="0"/>
              </a:rPr>
              <a:t>A.</a:t>
            </a:r>
            <a:r>
              <a:rPr lang="en-US" sz="2300" b="1" dirty="0">
                <a:latin typeface="Calibri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Measure the velocity of a cart as </a:t>
            </a:r>
            <a:r>
              <a:rPr lang="en-US" sz="23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a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hanging mass </a:t>
            </a:r>
            <a:r>
              <a:rPr lang="en-US" sz="23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acts </a:t>
            </a:r>
            <a:r>
              <a:rPr lang="en-US" sz="2300" dirty="0">
                <a:latin typeface="Calibri"/>
                <a:ea typeface="Verdana" charset="0"/>
                <a:cs typeface="Verdana" charset="0"/>
                <a:sym typeface="Verdana" charset="0"/>
              </a:rPr>
              <a:t>on the cart.  </a:t>
            </a:r>
          </a:p>
        </p:txBody>
      </p:sp>
      <p:sp>
        <p:nvSpPr>
          <p:cNvPr id="13" name="Rectangle 12"/>
          <p:cNvSpPr/>
          <p:nvPr>
            <p:custDataLst>
              <p:tags r:id="rId11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12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979820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Setup</a:t>
            </a:r>
          </a:p>
        </p:txBody>
      </p:sp>
      <p:sp>
        <p:nvSpPr>
          <p:cNvPr id="14338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14497"/>
            <a:ext cx="11903149" cy="3293209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t" anchorCtr="0">
            <a:spAutoFit/>
          </a:bodyPr>
          <a:lstStyle/>
          <a:p>
            <a:pPr marL="465138" marR="0" lvl="0" indent="-465138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Set the dynamics track onto the lab table with one end of the track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aligned with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the edge of the lab table (or slightly hanging over the edge).</a:t>
            </a:r>
          </a:p>
          <a:p>
            <a:pPr marL="465138" marR="0" lvl="0" indent="-465138" algn="l" defTabSz="914400" eaLnBrk="1" fontAlgn="auto" latinLnBrk="0" hangingPunct="1">
              <a:spcBef>
                <a:spcPts val="15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Attach the super pulley with clamp to the end of the track near the edge of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the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table, centered with the length of the track.</a:t>
            </a:r>
          </a:p>
          <a:p>
            <a:pPr marL="465138" marR="0" lvl="0" indent="-465138" algn="l" defTabSz="914400" eaLnBrk="1" fontAlgn="auto" latinLnBrk="0" hangingPunct="1">
              <a:spcBef>
                <a:spcPts val="15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Attach the Motion Sensor to the opposite end of the track with the face of the sensor pointed toward the super pulley, and then connect the sensor to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the data </a:t>
            </a:r>
            <a:r>
              <a:rPr lang="en-US" sz="2700" smtClean="0">
                <a:latin typeface="Calibri"/>
                <a:ea typeface="Verdana" charset="0"/>
                <a:cs typeface="Verdana" charset="0"/>
                <a:sym typeface="Verdana" charset="0"/>
              </a:rPr>
              <a:t>collection system.</a:t>
            </a:r>
            <a:endParaRPr lang="en-US" sz="2700" dirty="0">
              <a:latin typeface="Calibri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" name="Picture 8" descr="pg11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98612" y="4822031"/>
            <a:ext cx="9000565" cy="1530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28600" y="4339277"/>
            <a:ext cx="11657012" cy="1438855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465138" marR="0" lvl="0" indent="-465138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19046" algn="l"/>
                <a:tab pos="476130" algn="l"/>
                <a:tab pos="1066532" algn="l"/>
                <a:tab pos="1599800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Set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cart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onto the track, and then adjust the level of the track using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its adjustable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feet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such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that the cart remains stationary when left at rest.</a:t>
            </a:r>
          </a:p>
          <a:p>
            <a:pPr marL="465138" marR="0" lvl="0" indent="-465138" algn="l" defTabSz="914400" eaLnBrk="1" fontAlgn="auto" latinLnBrk="0" hangingPunct="1">
              <a:spcBef>
                <a:spcPts val="150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19046" algn="l"/>
                <a:tab pos="476130" algn="l"/>
                <a:tab pos="1066532" algn="l"/>
                <a:tab pos="1599800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Cut a piece of string (approximately 1 m long) in preparation for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data collection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.</a:t>
            </a:r>
          </a:p>
        </p:txBody>
      </p:sp>
      <p:sp>
        <p:nvSpPr>
          <p:cNvPr id="15363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82880" y="457200"/>
            <a:ext cx="979820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Setup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" name="Picture 8" descr="PG12.bmp"/>
          <p:cNvPicPr>
            <a:picLocks noChangeAspect="1"/>
          </p:cNvPicPr>
          <p:nvPr/>
        </p:nvPicPr>
        <p:blipFill>
          <a:blip r:embed="rId7" cstate="print"/>
          <a:srcRect l="2875" t="10562" r="325" b="29585"/>
          <a:stretch>
            <a:fillRect/>
          </a:stretch>
        </p:blipFill>
        <p:spPr>
          <a:xfrm>
            <a:off x="2360612" y="1240631"/>
            <a:ext cx="7696200" cy="2590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77800" dist="203200" dir="8100000" algn="tr" rotWithShape="0">
              <a:prstClr val="black">
                <a:alpha val="67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385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229600" y="457200"/>
            <a:ext cx="2875801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Collect </a:t>
            </a: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Data</a:t>
            </a:r>
            <a:endParaRPr lang="en-US" sz="3200" b="1" dirty="0">
              <a:solidFill>
                <a:srgbClr val="EB572D"/>
              </a:solidFill>
              <a:latin typeface="Calibri"/>
              <a:ea typeface="Gill Sans" charset="0"/>
              <a:cs typeface="Gill Sans" charset="0"/>
            </a:endParaRPr>
          </a:p>
        </p:txBody>
      </p:sp>
      <p:sp>
        <p:nvSpPr>
          <p:cNvPr id="16386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302752" y="1005840"/>
            <a:ext cx="3908840" cy="5047536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t" anchorCtr="0">
            <a:spAutoFit/>
          </a:bodyPr>
          <a:lstStyle/>
          <a:p>
            <a:pPr marL="347663" marR="0" lvl="0" indent="-347663" algn="l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</a:tabLst>
              <a:defRPr/>
            </a:pP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With the cart stationary in the middle of the track,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  tap      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to begin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data collection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.</a:t>
            </a:r>
          </a:p>
          <a:p>
            <a:pPr marL="347663" marR="0" lvl="0" indent="-347663" algn="l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</a:tabLst>
              <a:defRPr/>
            </a:pP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After ~5 s tap   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to stop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data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collection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.</a:t>
            </a:r>
          </a:p>
          <a:p>
            <a:pPr marL="347663" marR="0" lvl="0" indent="-347663" algn="l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</a:tabLst>
              <a:defRPr/>
            </a:pP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Now place the dynamics   cart on the track approximately 15 cm in   front of the motion sensor.</a:t>
            </a:r>
          </a:p>
          <a:p>
            <a:pPr marL="347663" marR="0" lvl="0" indent="-347663" algn="l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</a:tabLst>
              <a:defRPr/>
            </a:pPr>
            <a:endParaRPr lang="en-US" sz="2400" dirty="0" smtClean="0">
              <a:latin typeface="Calibri"/>
              <a:ea typeface="Verdana" charset="0"/>
              <a:cs typeface="Verdana" charset="0"/>
              <a:sym typeface="Verdana" charset="0"/>
            </a:endParaRPr>
          </a:p>
          <a:p>
            <a:pPr marL="347663" marR="0" lvl="0" indent="-347663" algn="l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</a:tabLst>
              <a:defRPr/>
            </a:pP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Proceed to the next page…</a:t>
            </a:r>
            <a:endParaRPr lang="en-US" dirty="0">
              <a:solidFill>
                <a:srgbClr val="0000FF"/>
              </a:solidFill>
              <a:ea typeface="Gill Sans" charset="0"/>
              <a:cs typeface="Gill Sans" charset="0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ta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66212" y="1697831"/>
            <a:ext cx="390145" cy="390145"/>
          </a:xfrm>
          <a:prstGeom prst="rect">
            <a:avLst/>
          </a:prstGeom>
        </p:spPr>
      </p:pic>
      <p:pic>
        <p:nvPicPr>
          <p:cNvPr id="11" name="Picture 10" descr="RtArrow_Off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61612" y="2603086"/>
            <a:ext cx="390145" cy="390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409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229600" y="457200"/>
            <a:ext cx="2875801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L="0" marR="0" lvl="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Collect </a:t>
            </a: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Data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7410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302753" y="1005840"/>
            <a:ext cx="3659060" cy="5575885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274320" marR="0" lvl="0" indent="-27432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</a:tabLst>
              <a:defRPr/>
            </a:pP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4.	Tap       to start collection then give the cart a soft push towards the super pulley, rolling it down the track.</a:t>
            </a:r>
          </a:p>
          <a:p>
            <a:pPr marL="274320" marR="0" lvl="0" indent="-274320" algn="l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</a:tabLst>
              <a:defRPr/>
            </a:pPr>
            <a:r>
              <a:rPr lang="en-US" sz="2400" b="1" dirty="0" smtClean="0">
                <a:latin typeface="Calibri"/>
                <a:ea typeface="Verdana Bold" charset="0"/>
                <a:cs typeface="Verdana Bold" charset="0"/>
                <a:sym typeface="Verdana Bold" charset="0"/>
              </a:rPr>
              <a:t>	</a:t>
            </a:r>
          </a:p>
          <a:p>
            <a:pPr marL="274320" marR="0" lvl="0" algn="l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</a:tabLst>
              <a:defRPr/>
            </a:pPr>
            <a:r>
              <a:rPr lang="en-US" sz="2300" b="1" dirty="0" smtClean="0">
                <a:solidFill>
                  <a:srgbClr val="0000FF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Note:</a:t>
            </a:r>
            <a:r>
              <a:rPr lang="en-US" sz="2300" dirty="0" smtClean="0">
                <a:solidFill>
                  <a:srgbClr val="0000FF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 Be certain that your hand/arm does not obstruct the motion sensor's line of sight.</a:t>
            </a:r>
          </a:p>
          <a:p>
            <a:pPr marL="274320" marR="0" lvl="0" indent="-274320" algn="l" defTabSz="91440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5"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</a:tabLst>
              <a:defRPr/>
            </a:pPr>
            <a:endParaRPr lang="en-US" sz="2400" dirty="0" smtClean="0">
              <a:latin typeface="Calibri"/>
              <a:ea typeface="Verdana" charset="0"/>
              <a:cs typeface="Verdana" charset="0"/>
              <a:sym typeface="Verdana" charset="0"/>
            </a:endParaRPr>
          </a:p>
          <a:p>
            <a:pPr marL="274320" marR="0" lvl="0" indent="-274320" algn="l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 startAt="5"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</a:tabLst>
              <a:defRPr/>
            </a:pP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Catch the cart just before      it hits the super pulley at   the end of the track.</a:t>
            </a:r>
          </a:p>
          <a:p>
            <a:pPr marL="274320" marR="0" lvl="0" indent="-274320" algn="l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</a:tabLst>
              <a:defRPr/>
            </a:pP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6.		Tap       to stop data collection. </a:t>
            </a:r>
            <a:endParaRPr lang="en-US" sz="2400" dirty="0">
              <a:latin typeface="Calibri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ta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66212" y="1012031"/>
            <a:ext cx="390145" cy="390145"/>
          </a:xfrm>
          <a:prstGeom prst="rect">
            <a:avLst/>
          </a:prstGeom>
        </p:spPr>
      </p:pic>
      <p:pic>
        <p:nvPicPr>
          <p:cNvPr id="11" name="Picture 10" descr="RtArrow_Off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05540" y="5812631"/>
            <a:ext cx="390145" cy="390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g11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98612" y="4822031"/>
            <a:ext cx="9000565" cy="1530096"/>
          </a:xfrm>
          <a:prstGeom prst="rect">
            <a:avLst/>
          </a:prstGeom>
        </p:spPr>
      </p:pic>
      <p:sp>
        <p:nvSpPr>
          <p:cNvPr id="18433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2875801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Collect </a:t>
            </a: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Data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</p:txBody>
      </p:sp>
      <p:sp>
        <p:nvSpPr>
          <p:cNvPr id="18434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1" y="1222161"/>
            <a:ext cx="11733212" cy="3485570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465138" marR="0" lvl="0" indent="-465138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AutoNum type="arabicPeriod" startAt="7"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  <a:tab pos="6400478" algn="l"/>
                <a:tab pos="19051" algn="l"/>
                <a:tab pos="495333" algn="l"/>
                <a:tab pos="1066871" algn="l"/>
                <a:tab pos="1600307" algn="l"/>
                <a:tab pos="2133742" algn="l"/>
                <a:tab pos="2667178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For the final run of data you will tie one end of your 1 m piece of string to the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front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of the dynamics cart, and the other end to the mass hanger.</a:t>
            </a:r>
          </a:p>
          <a:p>
            <a:pPr marL="465138" marR="0" lvl="0" indent="-465138" algn="l" defTabSz="914400" eaLnBrk="1" fontAlgn="auto" latinLnBrk="0" hangingPunct="1">
              <a:spcBef>
                <a:spcPts val="1500"/>
              </a:spcBef>
              <a:spcAft>
                <a:spcPts val="0"/>
              </a:spcAft>
              <a:buClrTx/>
              <a:buSzTx/>
              <a:buFontTx/>
              <a:buAutoNum type="arabicPeriod" startAt="7"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  <a:tab pos="6400478" algn="l"/>
                <a:tab pos="19051" algn="l"/>
                <a:tab pos="495333" algn="l"/>
                <a:tab pos="1066871" algn="l"/>
                <a:tab pos="1600307" algn="l"/>
                <a:tab pos="2133742" algn="l"/>
                <a:tab pos="2667178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Run the string over the pulley with the mass hanger hanging freely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below the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pulley.</a:t>
            </a:r>
          </a:p>
          <a:p>
            <a:pPr marL="465138" marR="0" lvl="0" indent="-465138" algn="l" defTabSz="914400" eaLnBrk="1" fontAlgn="auto" latinLnBrk="0" hangingPunct="1">
              <a:spcBef>
                <a:spcPts val="1500"/>
              </a:spcBef>
              <a:spcAft>
                <a:spcPts val="0"/>
              </a:spcAft>
              <a:buClrTx/>
              <a:buSzTx/>
              <a:buFontTx/>
              <a:buAutoNum type="arabicPeriod" startAt="7"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  <a:tab pos="6400478" algn="l"/>
                <a:tab pos="19051" algn="l"/>
                <a:tab pos="495333" algn="l"/>
                <a:tab pos="1066871" algn="l"/>
                <a:tab pos="1600307" algn="l"/>
                <a:tab pos="2133742" algn="l"/>
                <a:tab pos="2667178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Hold the cart in place ~15 cm in front of the motion sensor then attach 20 g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        of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mass to the hanger. Continue to hold the cart.</a:t>
            </a:r>
          </a:p>
          <a:p>
            <a:pPr marL="465138" marR="0" lvl="0" indent="-465138" algn="l" defTabSz="914400" eaLnBrk="1" fontAlgn="auto" latinLnBrk="0" hangingPunct="1">
              <a:spcBef>
                <a:spcPts val="1500"/>
              </a:spcBef>
              <a:spcAft>
                <a:spcPts val="0"/>
              </a:spcAft>
              <a:buClrTx/>
              <a:buSzTx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  <a:tab pos="6400478" algn="l"/>
                <a:tab pos="19051" algn="l"/>
                <a:tab pos="495333" algn="l"/>
                <a:tab pos="1066871" algn="l"/>
                <a:tab pos="1600307" algn="l"/>
                <a:tab pos="2133742" algn="l"/>
                <a:tab pos="2667178" algn="l"/>
              </a:tabLst>
              <a:defRPr/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                                                                                                     </a:t>
            </a:r>
            <a:r>
              <a:rPr lang="en-US" sz="2500" dirty="0" smtClean="0">
                <a:solidFill>
                  <a:srgbClr val="0000FF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Proceed to </a:t>
            </a:r>
            <a:r>
              <a:rPr lang="en-US" sz="2500" dirty="0">
                <a:solidFill>
                  <a:srgbClr val="0000FF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the next </a:t>
            </a:r>
            <a:r>
              <a:rPr lang="en-US" sz="2500" dirty="0" smtClean="0">
                <a:solidFill>
                  <a:srgbClr val="0000FF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page…</a:t>
            </a:r>
            <a:endParaRPr lang="en-US" sz="2500" dirty="0">
              <a:solidFill>
                <a:srgbClr val="0000FF"/>
              </a:solidFill>
              <a:latin typeface="Calibri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457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229600" y="457200"/>
            <a:ext cx="2875801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Collect </a:t>
            </a: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Data</a:t>
            </a:r>
            <a:endParaRPr lang="en-US" sz="3200" b="1" dirty="0">
              <a:solidFill>
                <a:srgbClr val="EB572D"/>
              </a:solidFill>
              <a:latin typeface="Calibri"/>
              <a:ea typeface="Gill Sans" charset="0"/>
              <a:cs typeface="Gill Sans" charset="0"/>
            </a:endParaRPr>
          </a:p>
        </p:txBody>
      </p:sp>
      <p:sp>
        <p:nvSpPr>
          <p:cNvPr id="19458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302753" y="1005840"/>
            <a:ext cx="3886072" cy="4875694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406400" marR="0" lvl="0" indent="-4064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0"/>
              <a:tabLst>
                <a:tab pos="17463" algn="l"/>
                <a:tab pos="174625" algn="l"/>
                <a:tab pos="1065213" algn="l"/>
                <a:tab pos="1598613" algn="l"/>
                <a:tab pos="2132013" algn="l"/>
                <a:tab pos="2665413" algn="l"/>
                <a:tab pos="3198813" algn="l"/>
                <a:tab pos="3732213" algn="l"/>
                <a:tab pos="4265613" algn="l"/>
                <a:tab pos="4799013" algn="l"/>
                <a:tab pos="5332413" algn="l"/>
                <a:tab pos="5865813" algn="l"/>
                <a:tab pos="6399213" algn="l"/>
                <a:tab pos="17463" algn="l"/>
                <a:tab pos="322263" algn="l"/>
                <a:tab pos="1065213" algn="l"/>
                <a:tab pos="1598613" algn="l"/>
                <a:tab pos="2132013" algn="l"/>
                <a:tab pos="2665413" algn="l"/>
                <a:tab pos="3198813" algn="l"/>
                <a:tab pos="3732213" algn="l"/>
                <a:tab pos="4265613" algn="l"/>
                <a:tab pos="4799013" algn="l"/>
                <a:tab pos="5332413" algn="l"/>
                <a:tab pos="5865813" algn="l"/>
                <a:tab pos="6399213" algn="l"/>
              </a:tabLst>
              <a:defRPr/>
            </a:pP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Tap      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to start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data collection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then release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the cart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allowing it to freely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roll down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the track.</a:t>
            </a:r>
          </a:p>
          <a:p>
            <a:pPr marL="274320" marR="0" lvl="0" indent="-274320" algn="l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</a:tabLst>
              <a:defRPr/>
            </a:pPr>
            <a:r>
              <a:rPr lang="en-US" sz="2400" b="1" dirty="0" smtClean="0">
                <a:latin typeface="Calibri"/>
                <a:ea typeface="Verdana Bold" charset="0"/>
                <a:cs typeface="Verdana Bold" charset="0"/>
                <a:sym typeface="Verdana Bold" charset="0"/>
              </a:rPr>
              <a:t>		   </a:t>
            </a:r>
            <a:endParaRPr lang="en-US" sz="2800" b="1" dirty="0" smtClean="0">
              <a:latin typeface="Calibri"/>
              <a:ea typeface="Verdana Bold" charset="0"/>
              <a:cs typeface="Verdana Bold" charset="0"/>
              <a:sym typeface="Verdana Bold" charset="0"/>
            </a:endParaRPr>
          </a:p>
          <a:p>
            <a:pPr marL="274320" marR="0" lvl="0" algn="l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</a:tabLs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Note: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 Be certain that your hand does not obstruct the motion sensor's line of sight.</a:t>
            </a:r>
          </a:p>
          <a:p>
            <a:pPr marL="274320" marR="0" lvl="0" indent="-274320" algn="l" defTabSz="91440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5"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23807" algn="l"/>
                <a:tab pos="1066656" algn="l"/>
                <a:tab pos="1599985" algn="l"/>
                <a:tab pos="2133316" algn="l"/>
                <a:tab pos="2666644" algn="l"/>
                <a:tab pos="3199971" algn="l"/>
                <a:tab pos="3733301" algn="l"/>
                <a:tab pos="4266630" algn="l"/>
                <a:tab pos="4799959" algn="l"/>
                <a:tab pos="5333288" algn="l"/>
                <a:tab pos="5866616" algn="l"/>
                <a:tab pos="6399945" algn="l"/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</a:tabLst>
              <a:defRPr/>
            </a:pPr>
            <a:endParaRPr lang="en-US" sz="2800" dirty="0" smtClean="0">
              <a:latin typeface="Calibri"/>
              <a:ea typeface="Verdana" charset="0"/>
              <a:cs typeface="Verdana" charset="0"/>
              <a:sym typeface="Verdana" charset="0"/>
            </a:endParaRPr>
          </a:p>
          <a:p>
            <a:pPr marL="406400" marR="0" lvl="0" indent="-406400" algn="l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 startAt="11"/>
              <a:tabLst>
                <a:tab pos="17463" algn="l"/>
                <a:tab pos="115888" algn="l"/>
                <a:tab pos="174625" algn="l"/>
                <a:tab pos="1065213" algn="l"/>
                <a:tab pos="1598613" algn="l"/>
                <a:tab pos="2132013" algn="l"/>
                <a:tab pos="2665413" algn="l"/>
                <a:tab pos="3198813" algn="l"/>
                <a:tab pos="3732213" algn="l"/>
                <a:tab pos="4265613" algn="l"/>
                <a:tab pos="4799013" algn="l"/>
                <a:tab pos="5332413" algn="l"/>
                <a:tab pos="5865813" algn="l"/>
                <a:tab pos="6399213" algn="l"/>
                <a:tab pos="17463" algn="l"/>
                <a:tab pos="1065213" algn="l"/>
                <a:tab pos="1598613" algn="l"/>
                <a:tab pos="2132013" algn="l"/>
                <a:tab pos="2665413" algn="l"/>
                <a:tab pos="3198813" algn="l"/>
                <a:tab pos="3732213" algn="l"/>
                <a:tab pos="4265613" algn="l"/>
                <a:tab pos="4799013" algn="l"/>
                <a:tab pos="5332413" algn="l"/>
                <a:tab pos="5865813" algn="l"/>
                <a:tab pos="6399213" algn="l"/>
              </a:tabLst>
              <a:defRPr/>
            </a:pP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Catch the cart just before   it hits the super pulley at the end of the track.</a:t>
            </a:r>
          </a:p>
          <a:p>
            <a:pPr marL="406400" marR="0" lvl="0" indent="-406400" algn="l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 startAt="11"/>
              <a:tabLst>
                <a:tab pos="17463" algn="l"/>
                <a:tab pos="115888" algn="l"/>
                <a:tab pos="174625" algn="l"/>
                <a:tab pos="1065213" algn="l"/>
                <a:tab pos="1598613" algn="l"/>
                <a:tab pos="2132013" algn="l"/>
                <a:tab pos="2665413" algn="l"/>
                <a:tab pos="3198813" algn="l"/>
                <a:tab pos="3732213" algn="l"/>
                <a:tab pos="4265613" algn="l"/>
                <a:tab pos="4799013" algn="l"/>
                <a:tab pos="5332413" algn="l"/>
                <a:tab pos="5865813" algn="l"/>
                <a:tab pos="6399213" algn="l"/>
                <a:tab pos="17463" algn="l"/>
                <a:tab pos="1065213" algn="l"/>
                <a:tab pos="1598613" algn="l"/>
                <a:tab pos="2132013" algn="l"/>
                <a:tab pos="2665413" algn="l"/>
                <a:tab pos="3198813" algn="l"/>
                <a:tab pos="3732213" algn="l"/>
                <a:tab pos="4265613" algn="l"/>
                <a:tab pos="4799013" algn="l"/>
                <a:tab pos="5332413" algn="l"/>
                <a:tab pos="5865813" algn="l"/>
                <a:tab pos="6399213" algn="l"/>
              </a:tabLst>
              <a:defRPr/>
            </a:pP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Tap        to stop data collection.</a:t>
            </a: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ta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09467" y="1002886"/>
            <a:ext cx="390145" cy="390145"/>
          </a:xfrm>
          <a:prstGeom prst="rect">
            <a:avLst/>
          </a:prstGeom>
        </p:spPr>
      </p:pic>
      <p:pic>
        <p:nvPicPr>
          <p:cNvPr id="11" name="Picture 10" descr="RtArrow_Off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18612" y="5070295"/>
            <a:ext cx="390145" cy="390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8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20482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229600" y="457200"/>
            <a:ext cx="1614545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Analysis</a:t>
            </a:r>
            <a:r>
              <a:rPr lang="en-US" sz="3200" b="1" dirty="0">
                <a:solidFill>
                  <a:srgbClr val="EB572D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	</a:t>
            </a:r>
          </a:p>
        </p:txBody>
      </p:sp>
      <p:sp>
        <p:nvSpPr>
          <p:cNvPr id="20483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302753" y="1005840"/>
            <a:ext cx="3735260" cy="1846659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274320" marR="0" lvl="0" indent="-27432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9048" algn="l"/>
                <a:tab pos="342855" algn="l"/>
              </a:tabLst>
              <a:defRPr/>
            </a:pP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How is the velocity of the cart in Run #1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changing? Is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there a net force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acting on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the cart? If yes, what is that force caused by?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250031"/>
            <a:ext cx="12188825" cy="32004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8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21505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1390381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1813" algn="l"/>
                <a:tab pos="1066800" algn="l"/>
                <a:tab pos="1600200" algn="l"/>
                <a:tab pos="2132013" algn="l"/>
                <a:tab pos="2667000" algn="l"/>
                <a:tab pos="3200400" algn="l"/>
                <a:tab pos="3732213" algn="l"/>
                <a:tab pos="4267200" algn="l"/>
                <a:tab pos="4799013" algn="l"/>
                <a:tab pos="5332413" algn="l"/>
                <a:tab pos="5867400" algn="l"/>
                <a:tab pos="6399213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Analysis</a:t>
            </a:r>
            <a:endParaRPr lang="en-US" sz="3200" b="1" dirty="0">
              <a:solidFill>
                <a:srgbClr val="EB572D"/>
              </a:solidFill>
              <a:latin typeface="Calibri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21506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20794"/>
            <a:ext cx="12188825" cy="830997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t" anchorCtr="0">
            <a:spAutoFit/>
          </a:bodyPr>
          <a:lstStyle/>
          <a:p>
            <a:pPr marL="465138" marR="0" lvl="0" indent="-465138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2.	Explain how you could tell how the cart's position was changing from a Velocity versus Time graph rather than directly from a Position versus Time graph.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8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22530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229600" y="457200"/>
            <a:ext cx="1614545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Analysis</a:t>
            </a:r>
            <a:r>
              <a:rPr lang="en-US" sz="3200" b="1" dirty="0">
                <a:solidFill>
                  <a:srgbClr val="EB572D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	</a:t>
            </a:r>
          </a:p>
        </p:txBody>
      </p:sp>
      <p:sp>
        <p:nvSpPr>
          <p:cNvPr id="22531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302752" y="1005840"/>
            <a:ext cx="3659060" cy="2215991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274320" marR="0" lvl="0" indent="-27432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</a:tabLst>
              <a:defRPr/>
            </a:pP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How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is the velocity of the cart in Run #2 changing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? Was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there a net force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acting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on the cart? If yes, what was that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force caused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by?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075612" y="402431"/>
            <a:ext cx="4113213" cy="63460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70701" y="5566531"/>
            <a:ext cx="2094954" cy="78160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150" name="Rectangle 6"/>
          <p:cNvSpPr>
            <a:spLocks/>
          </p:cNvSpPr>
          <p:nvPr/>
        </p:nvSpPr>
        <p:spPr bwMode="auto">
          <a:xfrm>
            <a:off x="1009388" y="1545004"/>
            <a:ext cx="6037279" cy="76253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spcBef>
                <a:spcPts val="1500"/>
              </a:spcBef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700" dirty="0">
                <a:solidFill>
                  <a:schemeClr val="tx1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The Snapshot button is used to capture the </a:t>
            </a:r>
            <a:r>
              <a:rPr lang="en-US" sz="2700" dirty="0" smtClean="0">
                <a:solidFill>
                  <a:schemeClr val="tx1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screen. </a:t>
            </a:r>
            <a:endParaRPr lang="en-US" sz="2700" dirty="0">
              <a:solidFill>
                <a:schemeClr val="tx1"/>
              </a:solidFill>
              <a:latin typeface="Calibri" pitchFamily="34" charset="0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6151" name="Rectangle 7"/>
          <p:cNvSpPr>
            <a:spLocks/>
          </p:cNvSpPr>
          <p:nvPr/>
        </p:nvSpPr>
        <p:spPr bwMode="auto">
          <a:xfrm>
            <a:off x="1295067" y="2612556"/>
            <a:ext cx="6322953" cy="76253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spcBef>
                <a:spcPts val="1500"/>
              </a:spcBef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700" dirty="0">
                <a:solidFill>
                  <a:schemeClr val="tx1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The Journal is where snapshots are stored and </a:t>
            </a:r>
            <a:r>
              <a:rPr lang="en-US" sz="2700" dirty="0" smtClean="0">
                <a:solidFill>
                  <a:schemeClr val="tx1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viewed.</a:t>
            </a:r>
            <a:endParaRPr lang="en-US" sz="2700" dirty="0">
              <a:solidFill>
                <a:schemeClr val="tx1"/>
              </a:solidFill>
              <a:latin typeface="Calibri" pitchFamily="34" charset="0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1790239" y="3907094"/>
            <a:ext cx="5142159" cy="76253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spcBef>
                <a:spcPts val="1500"/>
              </a:spcBef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700" dirty="0">
                <a:solidFill>
                  <a:schemeClr val="tx1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The Share button is used to export or print your journal to turn in your work.</a:t>
            </a: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677" y="5013689"/>
            <a:ext cx="1790234" cy="15441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224" y="4727738"/>
            <a:ext cx="3161478" cy="12391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2124812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Introduction</a:t>
            </a:r>
          </a:p>
        </p:txBody>
      </p:sp>
      <p:sp>
        <p:nvSpPr>
          <p:cNvPr id="23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005840"/>
            <a:ext cx="2992935" cy="369332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3175" algn="l"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Journals and Snapshots</a:t>
            </a:r>
          </a:p>
        </p:txBody>
      </p:sp>
      <p:sp>
        <p:nvSpPr>
          <p:cNvPr id="29" name="Rectangle 3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8228012" y="4402931"/>
            <a:ext cx="3669787" cy="1477328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3175" algn="l"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Note: 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You may want to take a</a:t>
            </a:r>
          </a:p>
          <a:p>
            <a:pPr marL="3175" algn="l"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snapshot of the first page of</a:t>
            </a:r>
          </a:p>
          <a:p>
            <a:pPr marL="3175" algn="l"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this lab as a cover page for </a:t>
            </a:r>
          </a:p>
          <a:p>
            <a:pPr marL="3175" algn="l"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your journal.</a:t>
            </a:r>
          </a:p>
        </p:txBody>
      </p:sp>
      <p:sp>
        <p:nvSpPr>
          <p:cNvPr id="30" name="Rectangle 3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8228013" y="621744"/>
            <a:ext cx="3809999" cy="3323987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ctr" anchorCtr="0">
            <a:spAutoFit/>
          </a:bodyPr>
          <a:lstStyle/>
          <a:p>
            <a:pPr marL="3175" algn="l"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400" b="1" dirty="0" smtClean="0">
                <a:solidFill>
                  <a:srgbClr val="EF7857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Each page of this lab that contains the symbol</a:t>
            </a:r>
          </a:p>
          <a:p>
            <a:pPr marL="3175" algn="l"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endParaRPr lang="en-US" sz="2400" b="1" dirty="0" smtClean="0">
              <a:solidFill>
                <a:srgbClr val="EF7857"/>
              </a:solidFill>
              <a:latin typeface="Calibri" pitchFamily="34" charset="0"/>
              <a:ea typeface="Verdana" charset="0"/>
              <a:cs typeface="Verdana" charset="0"/>
              <a:sym typeface="Verdana" charset="0"/>
            </a:endParaRPr>
          </a:p>
          <a:p>
            <a:pPr marL="3175" algn="l">
              <a:tabLst>
                <a:tab pos="533368" algn="l"/>
                <a:tab pos="1066739" algn="l"/>
                <a:tab pos="1600107" algn="l"/>
                <a:tab pos="2133475" algn="l"/>
                <a:tab pos="2666845" algn="l"/>
                <a:tab pos="3200213" algn="l"/>
                <a:tab pos="3733581" algn="l"/>
                <a:tab pos="4266952" algn="l"/>
                <a:tab pos="4800320" algn="l"/>
                <a:tab pos="5333688" algn="l"/>
                <a:tab pos="5867058" algn="l"/>
                <a:tab pos="6400426" algn="l"/>
              </a:tabLst>
            </a:pPr>
            <a:r>
              <a:rPr lang="en-US" sz="2400" b="1" dirty="0" smtClean="0">
                <a:solidFill>
                  <a:srgbClr val="EF7857"/>
                </a:solidFill>
                <a:latin typeface="Calibri" pitchFamily="34" charset="0"/>
                <a:ea typeface="Verdana" charset="0"/>
                <a:cs typeface="Verdana" charset="0"/>
                <a:sym typeface="Verdana" charset="0"/>
              </a:rPr>
              <a:t>should be inserted into your journal. After completing a lab page with the snapshot symbol, tap        (in the upper right corner) to insert the page into your journal.</a:t>
            </a:r>
          </a:p>
        </p:txBody>
      </p:sp>
      <p:pic>
        <p:nvPicPr>
          <p:cNvPr id="31" name="Picture 30" descr="SNAPSHOT 0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25913" y="1401099"/>
            <a:ext cx="1216699" cy="296732"/>
          </a:xfrm>
          <a:prstGeom prst="rect">
            <a:avLst/>
          </a:prstGeom>
        </p:spPr>
      </p:pic>
      <p:sp>
        <p:nvSpPr>
          <p:cNvPr id="21" name="Rectangle 20"/>
          <p:cNvSpPr/>
          <p:nvPr>
            <p:custDataLst>
              <p:tags r:id="rId5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21" tIns="91460" rIns="182921" bIns="914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1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6"/>
            </p:custDataLst>
          </p:nvPr>
        </p:nvSpPr>
        <p:spPr>
          <a:xfrm>
            <a:off x="253" y="0"/>
            <a:ext cx="12188570" cy="738664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</a:p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4" name="Picture 23" descr="Snapshot_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790112" y="2831686"/>
            <a:ext cx="390145" cy="390145"/>
          </a:xfrm>
          <a:prstGeom prst="rect">
            <a:avLst/>
          </a:prstGeom>
        </p:spPr>
      </p:pic>
      <p:pic>
        <p:nvPicPr>
          <p:cNvPr id="25" name="Picture 24" descr="Snapshot_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5612" y="1545431"/>
            <a:ext cx="390145" cy="390145"/>
          </a:xfrm>
          <a:prstGeom prst="rect">
            <a:avLst/>
          </a:prstGeom>
        </p:spPr>
      </p:pic>
      <p:pic>
        <p:nvPicPr>
          <p:cNvPr id="26" name="Picture 25" descr="Journal_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0412" y="2612231"/>
            <a:ext cx="390145" cy="390145"/>
          </a:xfrm>
          <a:prstGeom prst="rect">
            <a:avLst/>
          </a:prstGeom>
        </p:spPr>
      </p:pic>
      <p:pic>
        <p:nvPicPr>
          <p:cNvPr id="27" name="Picture 26" descr="Share_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93812" y="3679031"/>
            <a:ext cx="390145" cy="390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8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23554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229600" y="457200"/>
            <a:ext cx="1614545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Analysis</a:t>
            </a:r>
            <a:r>
              <a:rPr lang="en-US" sz="3200" b="1" dirty="0">
                <a:solidFill>
                  <a:srgbClr val="EB572D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	</a:t>
            </a:r>
          </a:p>
        </p:txBody>
      </p:sp>
      <p:sp>
        <p:nvSpPr>
          <p:cNvPr id="23555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302753" y="1005840"/>
            <a:ext cx="3886072" cy="1846659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274320" marR="0" lvl="0" indent="-27432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>
                <a:tab pos="19048" algn="l"/>
                <a:tab pos="342855" algn="l"/>
                <a:tab pos="1066656" algn="l"/>
                <a:tab pos="1599985" algn="l"/>
                <a:tab pos="2133316" algn="l"/>
                <a:tab pos="2666644" algn="l"/>
              </a:tabLst>
              <a:defRPr/>
            </a:pP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How is the velocity of the cart in Run #3 changing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? Was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there a net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force acting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on the cart? If yes, what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was that force caused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by?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8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24577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229600" y="457200"/>
            <a:ext cx="1614545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Analysis</a:t>
            </a:r>
            <a:r>
              <a:rPr lang="en-US" sz="3200" b="1" dirty="0">
                <a:solidFill>
                  <a:srgbClr val="EB572D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	</a:t>
            </a:r>
          </a:p>
        </p:txBody>
      </p:sp>
      <p:sp>
        <p:nvSpPr>
          <p:cNvPr id="24578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302752" y="1005840"/>
            <a:ext cx="3908840" cy="1846659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t" anchorCtr="0">
            <a:spAutoFit/>
          </a:bodyPr>
          <a:lstStyle/>
          <a:p>
            <a:pPr marL="274320" marR="0" lvl="0" indent="-27432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19048" algn="l"/>
                <a:tab pos="342855" algn="l"/>
              </a:tabLst>
              <a:defRPr/>
            </a:pP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5.	What evidence from the Velocity versus Time graph for Run #3 indicated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there was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a net force acting on </a:t>
            </a:r>
            <a:r>
              <a:rPr lang="en-US" sz="24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the </a:t>
            </a:r>
            <a:r>
              <a:rPr lang="en-US" sz="2400" dirty="0">
                <a:latin typeface="Calibri"/>
                <a:ea typeface="Verdana" charset="0"/>
                <a:cs typeface="Verdana" charset="0"/>
                <a:sym typeface="Verdana" charset="0"/>
              </a:rPr>
              <a:t>cart?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602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2342540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Synthesis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</p:txBody>
      </p:sp>
      <p:sp>
        <p:nvSpPr>
          <p:cNvPr id="25603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13591"/>
            <a:ext cx="7598971" cy="83099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L="465138" indent="-465138" algn="l">
              <a:spcBef>
                <a:spcPts val="1499"/>
              </a:spcBef>
              <a:spcAft>
                <a:spcPts val="0"/>
              </a:spcAft>
              <a:tabLst>
                <a:tab pos="19051" algn="l"/>
                <a:tab pos="495333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</a:pPr>
            <a:r>
              <a:rPr lang="en-US" sz="2700" dirty="0">
                <a:solidFill>
                  <a:schemeClr val="tx1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1.	What happens to the velocity of an object if it never experiences an unbalanced force?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pic>
        <p:nvPicPr>
          <p:cNvPr id="12" name="Picture 11" descr="pg22.bmp"/>
          <p:cNvPicPr>
            <a:picLocks noChangeAspect="1"/>
          </p:cNvPicPr>
          <p:nvPr/>
        </p:nvPicPr>
        <p:blipFill>
          <a:blip r:embed="rId8" cstate="print"/>
          <a:srcRect l="3030" t="23956" r="1515" b="8969"/>
          <a:stretch>
            <a:fillRect/>
          </a:stretch>
        </p:blipFill>
        <p:spPr>
          <a:xfrm>
            <a:off x="1522412" y="2118159"/>
            <a:ext cx="4800600" cy="4267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77800" dist="203200" dir="8100000" algn="tr" rotWithShape="0">
              <a:prstClr val="black">
                <a:alpha val="67000"/>
              </a:prstClr>
            </a:outerShdw>
          </a:effectLst>
        </p:spPr>
      </p:pic>
      <p:pic>
        <p:nvPicPr>
          <p:cNvPr id="13" name="Picture 12" descr="pg22_2.bmp"/>
          <p:cNvPicPr>
            <a:picLocks noChangeAspect="1"/>
          </p:cNvPicPr>
          <p:nvPr/>
        </p:nvPicPr>
        <p:blipFill>
          <a:blip r:embed="rId9" cstate="print"/>
          <a:srcRect l="7593" r="3817" b="4375"/>
          <a:stretch>
            <a:fillRect/>
          </a:stretch>
        </p:blipFill>
        <p:spPr>
          <a:xfrm>
            <a:off x="8837612" y="554831"/>
            <a:ext cx="2667000" cy="2133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77800" dist="203200" dir="8100000" algn="tr" rotWithShape="0">
              <a:prstClr val="black">
                <a:alpha val="67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250031"/>
            <a:ext cx="12188825" cy="32004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26625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2342540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Synthesis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</p:txBody>
      </p:sp>
      <p:sp>
        <p:nvSpPr>
          <p:cNvPr id="26626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20794"/>
            <a:ext cx="11407978" cy="830997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t" anchorCtr="0">
            <a:spAutoFit/>
          </a:bodyPr>
          <a:lstStyle/>
          <a:p>
            <a:pPr marL="465138" marR="0" lvl="0" indent="-465138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2.	How do forces affect the motion of objects? (Think of a force as a push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or a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pull acting on an object.)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250031"/>
            <a:ext cx="12188825" cy="32004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27649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2342540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Synthesis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</p:txBody>
      </p:sp>
      <p:sp>
        <p:nvSpPr>
          <p:cNvPr id="27650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18338"/>
            <a:ext cx="11580812" cy="830997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466344" marR="0" lvl="0" indent="-466344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3.	Is it possible for an object to experience a net force without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physically touching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another object? If yes, give an example.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250031"/>
            <a:ext cx="12188825" cy="32004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28673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2342540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1813" algn="l"/>
                <a:tab pos="1066800" algn="l"/>
                <a:tab pos="1600200" algn="l"/>
                <a:tab pos="2132013" algn="l"/>
                <a:tab pos="2667000" algn="l"/>
                <a:tab pos="3200400" algn="l"/>
                <a:tab pos="3732213" algn="l"/>
                <a:tab pos="4267200" algn="l"/>
                <a:tab pos="4799013" algn="l"/>
                <a:tab pos="5332413" algn="l"/>
                <a:tab pos="5867400" algn="l"/>
                <a:tab pos="6399213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Synthesis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</p:txBody>
      </p:sp>
      <p:sp>
        <p:nvSpPr>
          <p:cNvPr id="28674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15710"/>
            <a:ext cx="11484159" cy="166199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t" anchorCtr="0">
            <a:spAutoFit/>
          </a:bodyPr>
          <a:lstStyle/>
          <a:p>
            <a:pPr marL="465138" marR="0" lvl="0" indent="-465138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4.	An object's resistance to changes in motion is called </a:t>
            </a:r>
            <a:r>
              <a:rPr lang="en-US" sz="2700" dirty="0">
                <a:latin typeface="Calibri"/>
                <a:ea typeface="Verdana Italic" charset="0"/>
                <a:cs typeface="Verdana Italic" charset="0"/>
                <a:sym typeface="Verdana Italic" charset="0"/>
              </a:rPr>
              <a:t>inertia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. What property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   of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matter gives an object inertia? Give an example of something with a relatively large amount of inertia, and something else with a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relatively small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amount.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250031"/>
            <a:ext cx="12188825" cy="32004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29697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2342540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Synthesis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</p:txBody>
      </p:sp>
      <p:sp>
        <p:nvSpPr>
          <p:cNvPr id="29698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23168"/>
            <a:ext cx="11388933" cy="1246495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t" anchorCtr="0">
            <a:spAutoFit/>
          </a:bodyPr>
          <a:lstStyle/>
          <a:p>
            <a:pPr marL="465138" marR="0" lvl="0" indent="-465138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5.	What would happen to a ball if you threw it in deep space where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there were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no forces acting on it? Describe its motion during the time you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are in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contact with it, and then after you release it.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1" name="Picture 10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30721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5737318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Multiple Choice </a:t>
            </a: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Question</a:t>
            </a:r>
            <a:endParaRPr lang="en-US" sz="3200" b="1" dirty="0">
              <a:solidFill>
                <a:srgbClr val="EB572D"/>
              </a:solidFill>
              <a:latin typeface="Calibri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30722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195600"/>
            <a:ext cx="7542211" cy="533992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ctr" anchorCtr="0">
            <a:spAutoFit/>
          </a:bodyPr>
          <a:lstStyle/>
          <a:p>
            <a:pPr marL="465138" marR="0" lvl="0" indent="-465138" algn="l" defTabSz="914400" eaLnBrk="1" fontAlgn="auto" latinLnBrk="0" hangingPunct="1">
              <a:spcBef>
                <a:spcPts val="1499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7463" algn="l"/>
                <a:tab pos="465138" algn="l"/>
                <a:tab pos="474663" algn="l"/>
                <a:tab pos="1065213" algn="l"/>
                <a:tab pos="1598613" algn="l"/>
                <a:tab pos="2132013" algn="l"/>
                <a:tab pos="2665413" algn="l"/>
                <a:tab pos="3198813" algn="l"/>
                <a:tab pos="3732213" algn="l"/>
                <a:tab pos="4265613" algn="l"/>
                <a:tab pos="4799013" algn="l"/>
                <a:tab pos="5332413" algn="l"/>
                <a:tab pos="5865813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You slide a box across the floor at a constant velocity. Which of the following statements is true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?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0" algn="l"/>
                <a:tab pos="590550" algn="l"/>
                <a:tab pos="798513" algn="l"/>
                <a:tab pos="855663" algn="l"/>
                <a:tab pos="1600200" algn="l"/>
                <a:tab pos="2133600" algn="l"/>
                <a:tab pos="2667000" algn="l"/>
                <a:tab pos="3200400" algn="l"/>
                <a:tab pos="3733800" algn="l"/>
                <a:tab pos="4267200" algn="l"/>
                <a:tab pos="4800600" algn="l"/>
                <a:tab pos="5334000" algn="l"/>
                <a:tab pos="5867400" algn="l"/>
                <a:tab pos="6400800" algn="l"/>
                <a:tab pos="19050" algn="l"/>
                <a:tab pos="590550" algn="l"/>
                <a:tab pos="1600200" algn="l"/>
                <a:tab pos="2133600" algn="l"/>
                <a:tab pos="2667000" algn="l"/>
                <a:tab pos="3200400" algn="l"/>
                <a:tab pos="3733800" algn="l"/>
                <a:tab pos="4267200" algn="l"/>
                <a:tab pos="4800600" algn="l"/>
                <a:tab pos="5334000" algn="l"/>
                <a:tab pos="5867400" algn="l"/>
                <a:tab pos="6400800" algn="l"/>
                <a:tab pos="19050" algn="l"/>
                <a:tab pos="590550" algn="l"/>
                <a:tab pos="1066800" algn="l"/>
                <a:tab pos="1600200" algn="l"/>
                <a:tab pos="2133600" algn="l"/>
                <a:tab pos="2667000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Your pushing force equals the resisting force of friction.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0" algn="l"/>
                <a:tab pos="590550" algn="l"/>
                <a:tab pos="798513" algn="l"/>
                <a:tab pos="855663" algn="l"/>
                <a:tab pos="1600200" algn="l"/>
                <a:tab pos="2133600" algn="l"/>
                <a:tab pos="2667000" algn="l"/>
                <a:tab pos="3200400" algn="l"/>
                <a:tab pos="3733800" algn="l"/>
                <a:tab pos="4267200" algn="l"/>
                <a:tab pos="4800600" algn="l"/>
                <a:tab pos="5334000" algn="l"/>
                <a:tab pos="5867400" algn="l"/>
                <a:tab pos="6400800" algn="l"/>
                <a:tab pos="19050" algn="l"/>
                <a:tab pos="590550" algn="l"/>
                <a:tab pos="1600200" algn="l"/>
                <a:tab pos="2133600" algn="l"/>
                <a:tab pos="2667000" algn="l"/>
                <a:tab pos="3200400" algn="l"/>
                <a:tab pos="3733800" algn="l"/>
                <a:tab pos="4267200" algn="l"/>
                <a:tab pos="4800600" algn="l"/>
                <a:tab pos="5334000" algn="l"/>
                <a:tab pos="5867400" algn="l"/>
                <a:tab pos="6400800" algn="l"/>
                <a:tab pos="19050" algn="l"/>
                <a:tab pos="590550" algn="l"/>
                <a:tab pos="1066800" algn="l"/>
                <a:tab pos="1600200" algn="l"/>
                <a:tab pos="2133600" algn="l"/>
                <a:tab pos="2667000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Your pushing force must be greater  than the force of friction.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0" algn="l"/>
                <a:tab pos="590550" algn="l"/>
                <a:tab pos="798513" algn="l"/>
                <a:tab pos="855663" algn="l"/>
                <a:tab pos="1600200" algn="l"/>
                <a:tab pos="2133600" algn="l"/>
                <a:tab pos="2667000" algn="l"/>
                <a:tab pos="3200400" algn="l"/>
                <a:tab pos="3733800" algn="l"/>
                <a:tab pos="4267200" algn="l"/>
                <a:tab pos="4800600" algn="l"/>
                <a:tab pos="5334000" algn="l"/>
                <a:tab pos="5867400" algn="l"/>
                <a:tab pos="6400800" algn="l"/>
                <a:tab pos="19050" algn="l"/>
                <a:tab pos="590550" algn="l"/>
                <a:tab pos="1600200" algn="l"/>
                <a:tab pos="2133600" algn="l"/>
                <a:tab pos="2667000" algn="l"/>
                <a:tab pos="3200400" algn="l"/>
                <a:tab pos="3733800" algn="l"/>
                <a:tab pos="4267200" algn="l"/>
                <a:tab pos="4800600" algn="l"/>
                <a:tab pos="5334000" algn="l"/>
                <a:tab pos="5867400" algn="l"/>
                <a:tab pos="6400800" algn="l"/>
                <a:tab pos="19050" algn="l"/>
                <a:tab pos="590550" algn="l"/>
                <a:tab pos="1066800" algn="l"/>
                <a:tab pos="1600200" algn="l"/>
                <a:tab pos="2133600" algn="l"/>
                <a:tab pos="2667000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Your pushing force is less than the force of friction.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0" algn="l"/>
                <a:tab pos="590550" algn="l"/>
                <a:tab pos="798513" algn="l"/>
                <a:tab pos="855663" algn="l"/>
                <a:tab pos="1600200" algn="l"/>
                <a:tab pos="2133600" algn="l"/>
                <a:tab pos="2667000" algn="l"/>
                <a:tab pos="3200400" algn="l"/>
                <a:tab pos="3733800" algn="l"/>
                <a:tab pos="4267200" algn="l"/>
                <a:tab pos="4800600" algn="l"/>
                <a:tab pos="5334000" algn="l"/>
                <a:tab pos="5867400" algn="l"/>
                <a:tab pos="6400800" algn="l"/>
                <a:tab pos="19050" algn="l"/>
                <a:tab pos="590550" algn="l"/>
                <a:tab pos="1600200" algn="l"/>
                <a:tab pos="2133600" algn="l"/>
                <a:tab pos="2667000" algn="l"/>
                <a:tab pos="3200400" algn="l"/>
                <a:tab pos="3733800" algn="l"/>
                <a:tab pos="4267200" algn="l"/>
                <a:tab pos="4800600" algn="l"/>
                <a:tab pos="5334000" algn="l"/>
                <a:tab pos="5867400" algn="l"/>
                <a:tab pos="6400800" algn="l"/>
                <a:tab pos="19050" algn="l"/>
                <a:tab pos="590550" algn="l"/>
                <a:tab pos="1066800" algn="l"/>
                <a:tab pos="1600200" algn="l"/>
                <a:tab pos="2133600" algn="l"/>
                <a:tab pos="2667000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Once you let go of the box it will immediately come to a stop.</a:t>
            </a:r>
          </a:p>
        </p:txBody>
      </p:sp>
      <p:pic>
        <p:nvPicPr>
          <p:cNvPr id="1027" name="Picture 3" descr="C:\Documents and Settings\EdSolMB06User\Desktop\image62.png"/>
          <p:cNvPicPr>
            <a:picLocks noChangeAspect="1" noChangeArrowheads="1"/>
          </p:cNvPicPr>
          <p:nvPr/>
        </p:nvPicPr>
        <p:blipFill>
          <a:blip r:embed="rId8" cstate="print"/>
          <a:srcRect r="13150"/>
          <a:stretch>
            <a:fillRect/>
          </a:stretch>
        </p:blipFill>
        <p:spPr bwMode="auto">
          <a:xfrm>
            <a:off x="8195778" y="478631"/>
            <a:ext cx="3993047" cy="251077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51" name="Picture 3" descr="C:\Documents and Settings\EdSolMB06User\Desktop\image61.png"/>
          <p:cNvPicPr>
            <a:picLocks noChangeAspect="1" noChangeArrowheads="1"/>
          </p:cNvPicPr>
          <p:nvPr/>
        </p:nvPicPr>
        <p:blipFill>
          <a:blip r:embed="rId7" cstate="print"/>
          <a:srcRect r="14508"/>
          <a:stretch>
            <a:fillRect/>
          </a:stretch>
        </p:blipFill>
        <p:spPr bwMode="auto">
          <a:xfrm>
            <a:off x="8228012" y="463185"/>
            <a:ext cx="3962400" cy="2531060"/>
          </a:xfrm>
          <a:prstGeom prst="rect">
            <a:avLst/>
          </a:prstGeom>
          <a:noFill/>
        </p:spPr>
      </p:pic>
      <p:pic>
        <p:nvPicPr>
          <p:cNvPr id="11" name="Picture 10" descr="SNAPSHOT 0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31746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5737318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Multiple Choice </a:t>
            </a: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Question</a:t>
            </a:r>
            <a:endParaRPr lang="en-US" sz="3200" b="1" dirty="0">
              <a:solidFill>
                <a:srgbClr val="EB572D"/>
              </a:solidFill>
              <a:latin typeface="Calibri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31747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195380"/>
            <a:ext cx="7598971" cy="533992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L="465138" indent="-465138" algn="l">
              <a:spcBef>
                <a:spcPts val="1499"/>
              </a:spcBef>
              <a:spcAft>
                <a:spcPts val="0"/>
              </a:spcAft>
              <a:buFont typeface="+mj-lt"/>
              <a:buAutoNum type="arabicPeriod" startAt="2"/>
              <a:tabLst>
                <a:tab pos="19050" algn="l"/>
                <a:tab pos="406400" algn="l"/>
                <a:tab pos="495300" algn="l"/>
                <a:tab pos="1600200" algn="l"/>
                <a:tab pos="2133600" algn="l"/>
                <a:tab pos="2667000" algn="l"/>
                <a:tab pos="3200400" algn="l"/>
                <a:tab pos="3733800" algn="l"/>
                <a:tab pos="4267200" algn="l"/>
                <a:tab pos="4800600" algn="l"/>
                <a:tab pos="5334000" algn="l"/>
                <a:tab pos="5867400" algn="l"/>
                <a:tab pos="6400800" algn="l"/>
              </a:tabLst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If you continue to push with the same force after the box slides onto a surface with less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friction,</a:t>
            </a:r>
            <a:b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</a:b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which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of the following statements is true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?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The box will speed up until it reaches a faster velocity and then continue at that velocity.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The box will speed up continuously as long as you continue to push with the same force.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The box will continue to slide at its original speed.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If you let go of the box it will continue to move indefinitely.</a:t>
            </a:r>
            <a:endParaRPr lang="en-US" sz="2700" dirty="0">
              <a:latin typeface="Calibri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31748" name="Rectangle 4"/>
          <p:cNvSpPr>
            <a:spLocks/>
          </p:cNvSpPr>
          <p:nvPr/>
        </p:nvSpPr>
        <p:spPr bwMode="auto">
          <a:xfrm>
            <a:off x="685621" y="3066740"/>
            <a:ext cx="7199025" cy="38126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590589" indent="-571538" algn="l">
              <a:spcBef>
                <a:spcPts val="600"/>
              </a:spcBef>
              <a:buFont typeface="+mj-lt"/>
              <a:buAutoNum type="alphaLcParenR"/>
              <a:tabLst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</a:tabLst>
            </a:pPr>
            <a:endParaRPr lang="en-US" sz="2300" dirty="0">
              <a:solidFill>
                <a:schemeClr val="tx1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37612" y="536913"/>
            <a:ext cx="2667000" cy="26536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5737318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Multiple Choice </a:t>
            </a: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Question</a:t>
            </a:r>
            <a:endParaRPr lang="en-US" sz="3200" b="1" dirty="0">
              <a:solidFill>
                <a:srgbClr val="EB572D"/>
              </a:solidFill>
              <a:latin typeface="Calibri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32771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198091"/>
            <a:ext cx="7598971" cy="409342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L="466344" indent="-466344" algn="l">
              <a:spcBef>
                <a:spcPts val="1499"/>
              </a:spcBef>
              <a:spcAft>
                <a:spcPts val="0"/>
              </a:spcAft>
              <a:buFontTx/>
              <a:buAutoNum type="arabicPeriod" startAt="3"/>
              <a:tabLst>
                <a:tab pos="19051" algn="l"/>
                <a:tab pos="495333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</a:pPr>
            <a:r>
              <a:rPr lang="en-US" sz="2700" dirty="0" smtClean="0">
                <a:solidFill>
                  <a:schemeClr val="tx1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If an object experiences a constant net  _______ it will have a constant ________. However, if nothing else interacts with an    object it will maintain a constant ________ indefinitely.</a:t>
            </a:r>
          </a:p>
          <a:p>
            <a:pPr marL="914400" lvl="1" indent="-448056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</a:tabLst>
            </a:pPr>
            <a:r>
              <a:rPr lang="en-US" sz="2700" dirty="0" smtClean="0">
                <a:solidFill>
                  <a:schemeClr val="tx1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acceleration, force, velocity</a:t>
            </a:r>
          </a:p>
          <a:p>
            <a:pPr marL="914400" lvl="1" indent="-448056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</a:tabLst>
            </a:pPr>
            <a:r>
              <a:rPr lang="en-US" sz="2700" dirty="0" smtClean="0">
                <a:solidFill>
                  <a:schemeClr val="tx1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velocity, acceleration, force</a:t>
            </a:r>
          </a:p>
          <a:p>
            <a:pPr marL="914400" lvl="1" indent="-448056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</a:tabLst>
            </a:pPr>
            <a:r>
              <a:rPr lang="en-US" sz="2700" dirty="0" smtClean="0">
                <a:solidFill>
                  <a:schemeClr val="tx1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force, acceleration, velocity</a:t>
            </a:r>
          </a:p>
          <a:p>
            <a:pPr marL="914400" lvl="1" indent="-448056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066871" algn="l"/>
                <a:tab pos="1600307" algn="l"/>
                <a:tab pos="2133742" algn="l"/>
                <a:tab pos="2667178" algn="l"/>
              </a:tabLst>
            </a:pPr>
            <a:r>
              <a:rPr lang="en-US" sz="2700" dirty="0" smtClean="0">
                <a:solidFill>
                  <a:schemeClr val="tx1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force, velocity, acceleration</a:t>
            </a:r>
            <a:endParaRPr lang="en-US" sz="2700" dirty="0">
              <a:solidFill>
                <a:schemeClr val="tx1"/>
              </a:solidFill>
              <a:latin typeface="Calibri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SNAPSHOT 0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3318598" cy="769441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Lab Challenge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  <a:p>
            <a:pPr marR="0" lvl="0" indent="0" defTabSz="914400" eaLnBrk="1" fontAlgn="auto" latinLnBrk="0" hangingPunct="1">
              <a:lnSpc>
                <a:spcPct val="100000"/>
              </a:lnSpc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6146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17637"/>
            <a:ext cx="5561012" cy="4347344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What factors affect the motion of objects? Aristotle (384 BC to 322 BC) believed that the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natural state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of an object was to be at rest and therefore that all objects in motion will eventually come to a stop. Is this view correct? </a:t>
            </a:r>
          </a:p>
          <a:p>
            <a:pPr marR="0" lvl="0" algn="l" defTabSz="914400" eaLnBrk="1" fontAlgn="auto" latinLnBrk="0" hangingPunct="1">
              <a:spcBef>
                <a:spcPts val="150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Our goal will be to investigate the causes of changing motion in order to determine the "rules" underlying objects in motion.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" name="Picture 8" descr="pg3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2012" y="631031"/>
            <a:ext cx="5715000" cy="57102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hysics Fina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8587" y="2993231"/>
            <a:ext cx="11655625" cy="34889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0" y="326231"/>
            <a:ext cx="12188825" cy="23622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4819" name="Rectangle 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1005840"/>
            <a:ext cx="3615413" cy="369332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</a:tabLst>
              <a:defRPr/>
            </a:pPr>
            <a:r>
              <a:rPr lang="en-US" sz="2400" b="1" dirty="0">
                <a:solidFill>
                  <a:srgbClr val="0000FF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You have completed the lab.</a:t>
            </a:r>
          </a:p>
        </p:txBody>
      </p:sp>
      <p:sp>
        <p:nvSpPr>
          <p:cNvPr id="34818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82880" y="457200"/>
            <a:ext cx="2833533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3175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Congratulations!</a:t>
            </a:r>
          </a:p>
        </p:txBody>
      </p:sp>
      <p:sp>
        <p:nvSpPr>
          <p:cNvPr id="34820" name="Rectangle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28600" y="1463040"/>
            <a:ext cx="11961812" cy="830997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685800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Please remember to follow your teacher's instructions for cleaning-up and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submitting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your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lab.</a:t>
            </a:r>
            <a:endParaRPr lang="en-US" sz="2700" dirty="0">
              <a:latin typeface="Calibri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612231"/>
            <a:ext cx="12188825" cy="152400"/>
          </a:xfrm>
          <a:prstGeom prst="rect">
            <a:avLst/>
          </a:prstGeom>
          <a:solidFill>
            <a:srgbClr val="0066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/>
          <p:cNvSpPr/>
          <p:nvPr>
            <p:custDataLst>
              <p:tags r:id="rId4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5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28600" y="1097280"/>
            <a:ext cx="11885610" cy="3662541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t" anchorCtr="0">
            <a:spAutoFit/>
          </a:bodyPr>
          <a:lstStyle/>
          <a:p>
            <a:pPr marL="3175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>
                <a:latin typeface="Calibri"/>
                <a:cs typeface="Helvetica" charset="0"/>
                <a:sym typeface="Helvetica" charset="0"/>
              </a:rPr>
              <a:t>ALL IMAGES WERE TAKEN FROM PASCO DOCUMENTATION, PUBLIC DOMAIN CLIP ART, OR WIKIMEDIA FOUNDATION COMMONS: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 smtClean="0">
                <a:latin typeface="Calibri"/>
                <a:cs typeface="Helvetica" charset="0"/>
                <a:sym typeface="Helvetica" charset="0"/>
              </a:rPr>
              <a:t>http://commons.wikimedia.org/wiki/File:STS-121_launch.jpg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 smtClean="0">
                <a:latin typeface="Calibri"/>
                <a:cs typeface="Helvetica" charset="0"/>
                <a:sym typeface="Helvetica" charset="0"/>
              </a:rPr>
              <a:t>http://commons.wikimedia.org/wiki/File:GodfreyKneller-IsaacNewton-1689.jpg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 smtClean="0">
                <a:latin typeface="Calibri"/>
                <a:cs typeface="Helvetica" charset="0"/>
                <a:sym typeface="Helvetica" charset="0"/>
              </a:rPr>
              <a:t>http://commons.wikimedia.org/wiki/File:Astronaut-EVA.jpg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 smtClean="0">
                <a:latin typeface="Calibri"/>
                <a:cs typeface="Helvetica" charset="0"/>
                <a:sym typeface="Helvetica" charset="0"/>
              </a:rPr>
              <a:t>http://commons.wikimedia.org/wiki/File:Relativistic_electromagnetism_fig4.svg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 smtClean="0">
                <a:latin typeface="Calibri"/>
                <a:cs typeface="Helvetica" charset="0"/>
                <a:sym typeface="Helvetica" charset="0"/>
              </a:rPr>
              <a:t>http://commons.wikimedia.org/wiki/File:Kittinger-jump.jpg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 smtClean="0">
                <a:latin typeface="Calibri"/>
                <a:cs typeface="Helvetica" charset="0"/>
                <a:sym typeface="Helvetica" charset="0"/>
              </a:rPr>
              <a:t>http://commons.wikimedia.org/wiki/File:CCooley1.jpg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 smtClean="0">
                <a:latin typeface="Calibri"/>
                <a:cs typeface="Helvetica" charset="0"/>
                <a:sym typeface="Helvetica" charset="0"/>
              </a:rPr>
              <a:t>http://commons.wikimedia.org/wiki/File:Simple_cardboard_box.svg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 smtClean="0">
                <a:latin typeface="Calibri"/>
                <a:cs typeface="Helvetica" charset="0"/>
                <a:sym typeface="Helvetica" charset="0"/>
              </a:rPr>
              <a:t>http://www.freeclipartnow.com/office/paper-shredder.jpg.html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000" dirty="0" smtClean="0">
                <a:latin typeface="Calibri"/>
                <a:cs typeface="Helvetica" charset="0"/>
                <a:sym typeface="Helvetica" charset="0"/>
              </a:rPr>
              <a:t>http://www.pdclipart.org/albums/Transportation_and_Travel/normal_Balloon.png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endParaRPr lang="en-US" sz="20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33793" name="Rectangle 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82880" y="457200"/>
            <a:ext cx="1867434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References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3282889" cy="769441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Background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  <a:p>
            <a:pPr marR="0" lvl="0" indent="0" defTabSz="914400" eaLnBrk="1" fontAlgn="auto" latinLnBrk="0" hangingPunct="1">
              <a:lnSpc>
                <a:spcPct val="100000"/>
              </a:lnSpc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012" y="1164431"/>
            <a:ext cx="4704125" cy="535683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303520" y="1212056"/>
            <a:ext cx="6667312" cy="4870564"/>
          </a:xfrm>
          <a:prstGeom prst="rect">
            <a:avLst/>
          </a:prstGeom>
          <a:solidFill>
            <a:scrgbClr r="0" g="0" b="0">
              <a:alpha val="0"/>
            </a:sc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600" dirty="0">
                <a:latin typeface="Calibri"/>
                <a:ea typeface="Verdana" charset="0"/>
                <a:cs typeface="Verdana" charset="0"/>
                <a:sym typeface="Verdana" charset="0"/>
              </a:rPr>
              <a:t>There was much argument between </a:t>
            </a:r>
            <a:r>
              <a:rPr lang="en-US" sz="26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early philosophers </a:t>
            </a:r>
            <a:r>
              <a:rPr lang="en-US" sz="2600" dirty="0">
                <a:latin typeface="Calibri"/>
                <a:ea typeface="Verdana" charset="0"/>
                <a:cs typeface="Verdana" charset="0"/>
                <a:sym typeface="Verdana" charset="0"/>
              </a:rPr>
              <a:t>and scientists regarding </a:t>
            </a:r>
            <a:r>
              <a:rPr lang="en-US" sz="26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the motion </a:t>
            </a:r>
            <a:r>
              <a:rPr lang="en-US" sz="2600" dirty="0">
                <a:latin typeface="Calibri"/>
                <a:ea typeface="Verdana" charset="0"/>
                <a:cs typeface="Verdana" charset="0"/>
                <a:sym typeface="Verdana" charset="0"/>
              </a:rPr>
              <a:t>of objects. It wasn't until the </a:t>
            </a:r>
            <a:r>
              <a:rPr lang="en-US" sz="26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17th century </a:t>
            </a:r>
            <a:r>
              <a:rPr lang="en-US" sz="2600" dirty="0">
                <a:latin typeface="Calibri"/>
                <a:ea typeface="Verdana" charset="0"/>
                <a:cs typeface="Verdana" charset="0"/>
                <a:sym typeface="Verdana" charset="0"/>
              </a:rPr>
              <a:t>when Sir Isaac Newton formalized his three laws of </a:t>
            </a:r>
            <a:r>
              <a:rPr lang="en-US" sz="26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motion.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6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                                   	                                                                             The </a:t>
            </a:r>
            <a:r>
              <a:rPr lang="en-US" sz="2600" dirty="0">
                <a:latin typeface="Calibri"/>
                <a:ea typeface="Verdana" charset="0"/>
                <a:cs typeface="Verdana" charset="0"/>
                <a:sym typeface="Verdana" charset="0"/>
              </a:rPr>
              <a:t>first law of motion:  An object will </a:t>
            </a:r>
            <a:r>
              <a:rPr lang="en-US" sz="26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maintain </a:t>
            </a:r>
            <a:r>
              <a:rPr lang="en-US" sz="2600" dirty="0">
                <a:latin typeface="Calibri"/>
                <a:ea typeface="Verdana" charset="0"/>
                <a:cs typeface="Verdana" charset="0"/>
                <a:sym typeface="Verdana" charset="0"/>
              </a:rPr>
              <a:t>its state of rest or uniform motion unless acted upon by an external unbalanced force</a:t>
            </a:r>
            <a:r>
              <a:rPr lang="en-US" sz="26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.</a:t>
            </a:r>
          </a:p>
          <a:p>
            <a:pPr marR="0" lvl="0" algn="l" defTabSz="914400" eaLnBrk="1" fontAlgn="auto" latinLnBrk="0" hangingPunct="1"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endParaRPr lang="en-US" sz="2600" dirty="0">
              <a:latin typeface="Calibri"/>
              <a:ea typeface="Verdana" charset="0"/>
              <a:cs typeface="Verdana" charset="0"/>
              <a:sym typeface="Verdana" charset="0"/>
            </a:endParaRPr>
          </a:p>
          <a:p>
            <a:pPr marR="0" lvl="0" algn="l" defTabSz="914400" eaLnBrk="1" fontAlgn="auto" latinLnBrk="0" hangingPunct="1"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r>
              <a:rPr lang="en-US" sz="2600" dirty="0">
                <a:latin typeface="Calibri"/>
                <a:ea typeface="Verdana" charset="0"/>
                <a:cs typeface="Verdana" charset="0"/>
                <a:sym typeface="Verdana" charset="0"/>
              </a:rPr>
              <a:t>This became known as the law of inertia.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  <a:defRPr/>
            </a:pP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g4.bmp"/>
          <p:cNvPicPr>
            <a:picLocks noChangeAspect="1"/>
          </p:cNvPicPr>
          <p:nvPr/>
        </p:nvPicPr>
        <p:blipFill>
          <a:blip r:embed="rId7" cstate="print"/>
          <a:srcRect l="27448" t="2035" r="18672" b="29797"/>
          <a:stretch>
            <a:fillRect/>
          </a:stretch>
        </p:blipFill>
        <p:spPr>
          <a:xfrm>
            <a:off x="7770812" y="859631"/>
            <a:ext cx="4038600" cy="5105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77800" dist="203200" dir="8100000" algn="tr" rotWithShape="0">
              <a:prstClr val="black">
                <a:alpha val="67000"/>
              </a:prstClr>
            </a:outerShdw>
          </a:effectLst>
        </p:spPr>
      </p:pic>
      <p:sp>
        <p:nvSpPr>
          <p:cNvPr id="8193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3282889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1813" algn="l"/>
                <a:tab pos="1066800" algn="l"/>
                <a:tab pos="1600200" algn="l"/>
                <a:tab pos="2132013" algn="l"/>
                <a:tab pos="2667000" algn="l"/>
                <a:tab pos="3200400" algn="l"/>
                <a:tab pos="3732213" algn="l"/>
                <a:tab pos="4267200" algn="l"/>
                <a:tab pos="4799013" algn="l"/>
                <a:tab pos="5332413" algn="l"/>
                <a:tab pos="5867400" algn="l"/>
                <a:tab pos="6399213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...</a:t>
            </a: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Background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</p:txBody>
      </p:sp>
      <p:sp>
        <p:nvSpPr>
          <p:cNvPr id="8194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21239"/>
            <a:ext cx="6932612" cy="4762842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anchor="t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Newton's 1st Law indicates that an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object traveling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with constant velocity will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maintain that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constant velocity unless otherwise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acted upon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by a net force. In addition, objects at rest (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zero velocity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) will stay at rest unless otherwise acted upon by a net force.</a:t>
            </a:r>
          </a:p>
          <a:p>
            <a:pPr marR="0" lvl="0" algn="l" defTabSz="914400" eaLnBrk="1" fontAlgn="auto" latinLnBrk="0" hangingPunct="1">
              <a:spcBef>
                <a:spcPts val="1500"/>
              </a:spcBef>
              <a:buClrTx/>
              <a:buSzTx/>
              <a:buNone/>
              <a:tabLst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533436" algn="l"/>
                <a:tab pos="106687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In other words, if the net force on an object is zero, its acceleration is also zero. We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will investigate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this concept by exploring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the measured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velocities associated with several different types of motion of a cart.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8075612" y="402431"/>
            <a:ext cx="4113213" cy="63460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2" name="Picture 11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25913" y="1534449"/>
            <a:ext cx="1216699" cy="296732"/>
          </a:xfrm>
          <a:prstGeom prst="rect">
            <a:avLst/>
          </a:prstGeom>
        </p:spPr>
      </p:pic>
      <p:sp>
        <p:nvSpPr>
          <p:cNvPr id="9217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454695"/>
            <a:ext cx="1954381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182798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Self-Check</a:t>
            </a:r>
          </a:p>
        </p:txBody>
      </p:sp>
      <p:sp>
        <p:nvSpPr>
          <p:cNvPr id="9218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05024"/>
            <a:ext cx="7598971" cy="380873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L="466344" indent="-466344" algn="l">
              <a:spcBef>
                <a:spcPts val="1499"/>
              </a:spcBef>
              <a:spcAft>
                <a:spcPts val="0"/>
              </a:spcAft>
              <a:buFontTx/>
              <a:buAutoNum type="arabicPeriod"/>
              <a:tabLst>
                <a:tab pos="19051" algn="l"/>
                <a:tab pos="495333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What will happen to an object at rest if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 Bold" charset="0"/>
              </a:rPr>
              <a:t>no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 force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is applied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?</a:t>
            </a:r>
          </a:p>
          <a:p>
            <a:pPr marL="914400" lvl="1" indent="-448056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Begin to accelerate</a:t>
            </a:r>
          </a:p>
          <a:p>
            <a:pPr marL="914400" lvl="1" indent="-448056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Remain at rest</a:t>
            </a:r>
          </a:p>
          <a:p>
            <a:pPr marL="914400" lvl="1" indent="-448056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Unknown </a:t>
            </a:r>
          </a:p>
          <a:p>
            <a:pPr marL="914400" lvl="1" indent="-448056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590589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Disappear</a:t>
            </a:r>
          </a:p>
          <a:p>
            <a:pPr marL="495333" indent="-476282" algn="l">
              <a:spcBef>
                <a:spcPts val="1500"/>
              </a:spcBef>
              <a:buFontTx/>
              <a:buAutoNum type="arabicPeriod"/>
              <a:tabLst>
                <a:tab pos="19051" algn="l"/>
                <a:tab pos="495333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</a:pPr>
            <a:endParaRPr lang="en-US" sz="2300" dirty="0">
              <a:solidFill>
                <a:schemeClr val="tx1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8075612" y="250031"/>
            <a:ext cx="4113213" cy="649843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10241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1769715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2946" algn="l"/>
                <a:tab pos="1065894" algn="l"/>
                <a:tab pos="1598840" algn="l"/>
                <a:tab pos="2131786" algn="l"/>
                <a:tab pos="2664734" algn="l"/>
                <a:tab pos="3197680" algn="l"/>
                <a:tab pos="3730626" algn="l"/>
                <a:tab pos="4263575" algn="l"/>
                <a:tab pos="4796521" algn="l"/>
                <a:tab pos="5329467" algn="l"/>
                <a:tab pos="5862415" algn="l"/>
                <a:tab pos="6395360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Self-Check</a:t>
            </a:r>
          </a:p>
        </p:txBody>
      </p:sp>
      <p:sp>
        <p:nvSpPr>
          <p:cNvPr id="10242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194477"/>
            <a:ext cx="7598971" cy="4416594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L="465138" indent="-465138" algn="l">
              <a:spcBef>
                <a:spcPts val="1499"/>
              </a:spcBef>
              <a:spcAft>
                <a:spcPts val="0"/>
              </a:spcAft>
              <a:buFontTx/>
              <a:buAutoNum type="arabicPeriod" startAt="2"/>
              <a:tabLst>
                <a:tab pos="19051" algn="l"/>
                <a:tab pos="495333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What is required for an object to maintain motion at a constant velocity?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Large net force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No net force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Small net force</a:t>
            </a:r>
          </a:p>
          <a:p>
            <a:pPr marL="914400" lvl="1" indent="-449263" algn="l">
              <a:spcBef>
                <a:spcPts val="1499"/>
              </a:spcBef>
              <a:spcAft>
                <a:spcPts val="0"/>
              </a:spcAft>
              <a:buFont typeface="+mj-lt"/>
              <a:buAutoNum type="alphaLcParenR"/>
              <a:tabLst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</a:pP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Negative net force</a:t>
            </a:r>
          </a:p>
          <a:p>
            <a:pPr marL="914400" indent="-449263" algn="l">
              <a:spcBef>
                <a:spcPts val="1499"/>
              </a:spcBef>
              <a:spcAft>
                <a:spcPts val="0"/>
              </a:spcAft>
              <a:buFontTx/>
              <a:buAutoNum type="arabicPeriod" startAt="2"/>
              <a:tabLst>
                <a:tab pos="19051" algn="l"/>
                <a:tab pos="495333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</a:pPr>
            <a:endParaRPr lang="en-US" sz="2700" dirty="0" smtClean="0">
              <a:latin typeface="Calibri"/>
              <a:ea typeface="Verdana" charset="0"/>
              <a:cs typeface="Verdana" charset="0"/>
              <a:sym typeface="Verdana" charset="0"/>
            </a:endParaRPr>
          </a:p>
          <a:p>
            <a:pPr marL="914400" indent="-449263" algn="l">
              <a:spcBef>
                <a:spcPts val="1500"/>
              </a:spcBef>
              <a:buFontTx/>
              <a:buAutoNum type="arabicPeriod" startAt="2"/>
              <a:tabLst>
                <a:tab pos="19051" algn="l"/>
                <a:tab pos="495333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</a:pPr>
            <a:endParaRPr lang="en-US" sz="2300" dirty="0">
              <a:solidFill>
                <a:schemeClr val="tx1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10243" name="Rectangle 3"/>
          <p:cNvSpPr>
            <a:spLocks/>
          </p:cNvSpPr>
          <p:nvPr/>
        </p:nvSpPr>
        <p:spPr bwMode="auto">
          <a:xfrm>
            <a:off x="761802" y="2830082"/>
            <a:ext cx="19236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marL="685846" indent="-666794" algn="l">
              <a:spcBef>
                <a:spcPts val="600"/>
              </a:spcBef>
              <a:tabLst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  <a:tab pos="19051" algn="l"/>
                <a:tab pos="685846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</a:tabLst>
            </a:pPr>
            <a:endParaRPr lang="en-US" sz="2300" dirty="0">
              <a:solidFill>
                <a:schemeClr val="tx1"/>
              </a:solidFill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61412" y="326231"/>
            <a:ext cx="2512171" cy="2514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250031"/>
            <a:ext cx="12188825" cy="32004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63600" dist="635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8" name="Picture 7" descr="SNAPSHOT 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5113" y="3017520"/>
            <a:ext cx="1216699" cy="296732"/>
          </a:xfrm>
          <a:prstGeom prst="rect">
            <a:avLst/>
          </a:prstGeom>
        </p:spPr>
      </p:pic>
      <p:sp>
        <p:nvSpPr>
          <p:cNvPr id="11265" name="Rectangle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1769715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Self-Check</a:t>
            </a:r>
          </a:p>
        </p:txBody>
      </p:sp>
      <p:sp>
        <p:nvSpPr>
          <p:cNvPr id="11266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215965"/>
            <a:ext cx="11150809" cy="415498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t" anchorCtr="0">
            <a:spAutoFit/>
          </a:bodyPr>
          <a:lstStyle/>
          <a:p>
            <a:pPr marL="465138" marR="0" lvl="0" indent="-465138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19046" algn="l"/>
                <a:tab pos="476130" algn="l"/>
                <a:tab pos="1066532" algn="l"/>
                <a:tab pos="1599800" algn="l"/>
                <a:tab pos="2133065" algn="l"/>
                <a:tab pos="2666331" algn="l"/>
                <a:tab pos="3199597" algn="l"/>
                <a:tab pos="3732865" algn="l"/>
                <a:tab pos="4266130" algn="l"/>
                <a:tab pos="4799397" algn="l"/>
                <a:tab pos="5332664" algn="l"/>
                <a:tab pos="5865929" algn="l"/>
                <a:tab pos="6399197" algn="l"/>
              </a:tabLst>
              <a:defRPr/>
            </a:pPr>
            <a:r>
              <a:rPr lang="en-US" sz="2700" dirty="0">
                <a:solidFill>
                  <a:schemeClr val="tx1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3.	What will </a:t>
            </a: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happen </a:t>
            </a:r>
            <a:r>
              <a:rPr lang="en-US" sz="2700" dirty="0">
                <a:solidFill>
                  <a:schemeClr val="tx1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to an object if there is a constant net force applied to it?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g9_6.bmp"/>
          <p:cNvPicPr>
            <a:picLocks noChangeAspect="1"/>
          </p:cNvPicPr>
          <p:nvPr/>
        </p:nvPicPr>
        <p:blipFill>
          <a:blip r:embed="rId8" cstate="print"/>
          <a:srcRect r="5481" b="25259"/>
          <a:stretch>
            <a:fillRect/>
          </a:stretch>
        </p:blipFill>
        <p:spPr>
          <a:xfrm>
            <a:off x="6932612" y="3145631"/>
            <a:ext cx="5256213" cy="3276600"/>
          </a:xfrm>
          <a:prstGeom prst="rect">
            <a:avLst/>
          </a:prstGeom>
        </p:spPr>
      </p:pic>
      <p:pic>
        <p:nvPicPr>
          <p:cNvPr id="18" name="Picture 17" descr="pg9_3.bmp"/>
          <p:cNvPicPr>
            <a:picLocks noChangeAspect="1"/>
          </p:cNvPicPr>
          <p:nvPr/>
        </p:nvPicPr>
        <p:blipFill>
          <a:blip r:embed="rId9" cstate="print"/>
          <a:srcRect r="-18519"/>
          <a:stretch>
            <a:fillRect/>
          </a:stretch>
        </p:blipFill>
        <p:spPr>
          <a:xfrm>
            <a:off x="8609012" y="2688431"/>
            <a:ext cx="2438400" cy="1538935"/>
          </a:xfrm>
          <a:prstGeom prst="rect">
            <a:avLst/>
          </a:prstGeom>
        </p:spPr>
      </p:pic>
      <p:pic>
        <p:nvPicPr>
          <p:cNvPr id="19" name="Picture 18" descr="pg9_2.bmp"/>
          <p:cNvPicPr>
            <a:picLocks noChangeAspect="1"/>
          </p:cNvPicPr>
          <p:nvPr/>
        </p:nvPicPr>
        <p:blipFill>
          <a:blip r:embed="rId10" cstate="print"/>
          <a:srcRect t="3469"/>
          <a:stretch>
            <a:fillRect/>
          </a:stretch>
        </p:blipFill>
        <p:spPr>
          <a:xfrm>
            <a:off x="8685212" y="592931"/>
            <a:ext cx="2785906" cy="2120273"/>
          </a:xfrm>
          <a:prstGeom prst="rect">
            <a:avLst/>
          </a:prstGeom>
        </p:spPr>
      </p:pic>
      <p:pic>
        <p:nvPicPr>
          <p:cNvPr id="20" name="Picture 19" descr="pg9_1.bmp"/>
          <p:cNvPicPr>
            <a:picLocks noChangeAspect="1"/>
          </p:cNvPicPr>
          <p:nvPr/>
        </p:nvPicPr>
        <p:blipFill>
          <a:blip r:embed="rId11" cstate="print"/>
          <a:srcRect t="3659"/>
          <a:stretch>
            <a:fillRect/>
          </a:stretch>
        </p:blipFill>
        <p:spPr>
          <a:xfrm>
            <a:off x="4646612" y="1621631"/>
            <a:ext cx="3322399" cy="2006102"/>
          </a:xfrm>
          <a:prstGeom prst="rect">
            <a:avLst/>
          </a:prstGeom>
        </p:spPr>
      </p:pic>
      <p:pic>
        <p:nvPicPr>
          <p:cNvPr id="16" name="Picture 15" descr="pg9_5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23908" y="3221831"/>
            <a:ext cx="775504" cy="1219200"/>
          </a:xfrm>
          <a:prstGeom prst="rect">
            <a:avLst/>
          </a:prstGeom>
        </p:spPr>
      </p:pic>
      <p:pic>
        <p:nvPicPr>
          <p:cNvPr id="17" name="Picture 16" descr="pg9_4.bmp"/>
          <p:cNvPicPr>
            <a:picLocks noChangeAspect="1"/>
          </p:cNvPicPr>
          <p:nvPr/>
        </p:nvPicPr>
        <p:blipFill>
          <a:blip r:embed="rId13" cstate="print"/>
          <a:srcRect l="4139" t="1891" r="17218" b="8635"/>
          <a:stretch>
            <a:fillRect/>
          </a:stretch>
        </p:blipFill>
        <p:spPr>
          <a:xfrm>
            <a:off x="3808412" y="3907631"/>
            <a:ext cx="2895600" cy="2590800"/>
          </a:xfrm>
          <a:prstGeom prst="rect">
            <a:avLst/>
          </a:prstGeom>
        </p:spPr>
      </p:pic>
      <p:sp>
        <p:nvSpPr>
          <p:cNvPr id="12291" name="Rectangle 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82880" y="457200"/>
            <a:ext cx="5756363" cy="492443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200" algn="l"/>
                <a:tab pos="2133599" algn="l"/>
                <a:tab pos="2667000" algn="l"/>
                <a:tab pos="3200400" algn="l"/>
                <a:tab pos="3733799" algn="l"/>
                <a:tab pos="4267200" algn="l"/>
                <a:tab pos="4800599" algn="l"/>
                <a:tab pos="5333999" algn="l"/>
                <a:tab pos="5867400" algn="l"/>
                <a:tab pos="6400799" algn="l"/>
              </a:tabLst>
              <a:defRPr/>
            </a:pPr>
            <a:r>
              <a:rPr lang="en-US" sz="3200" b="1" dirty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Materials and </a:t>
            </a:r>
            <a:r>
              <a:rPr lang="en-US" sz="3200" b="1" dirty="0" smtClean="0">
                <a:solidFill>
                  <a:srgbClr val="EB572D"/>
                </a:solidFill>
                <a:latin typeface="Calibri"/>
                <a:ea typeface="Verdana Bold" charset="0"/>
                <a:cs typeface="Verdana Bold" charset="0"/>
                <a:sym typeface="Verdana Bold" charset="0"/>
              </a:rPr>
              <a:t>Equipment</a:t>
            </a:r>
            <a:endParaRPr lang="en-US" sz="3200" b="1" dirty="0">
              <a:solidFill>
                <a:srgbClr val="EB572D"/>
              </a:solidFill>
              <a:latin typeface="Calibri"/>
              <a:cs typeface="Helvetica" charset="0"/>
              <a:sym typeface="Helvetica" charset="0"/>
            </a:endParaRPr>
          </a:p>
        </p:txBody>
      </p:sp>
      <p:sp>
        <p:nvSpPr>
          <p:cNvPr id="12292" name="Rectangle 4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8600" y="1005840"/>
            <a:ext cx="6887078" cy="369332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wrap="none" lIns="0" tIns="0" rIns="0" bIns="0" anchor="ctr" anchorCtr="0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>
                <a:tab pos="533399" algn="l"/>
                <a:tab pos="1066801" algn="l"/>
                <a:tab pos="1600307" algn="l"/>
                <a:tab pos="2133742" algn="l"/>
                <a:tab pos="2667178" algn="l"/>
                <a:tab pos="3200613" algn="l"/>
                <a:tab pos="3734049" algn="l"/>
                <a:tab pos="4267484" algn="l"/>
                <a:tab pos="4800920" algn="l"/>
                <a:tab pos="5334356" algn="l"/>
                <a:tab pos="5867791" algn="l"/>
                <a:tab pos="6401227" algn="l"/>
              </a:tabLst>
              <a:defRPr/>
            </a:pPr>
            <a:r>
              <a:rPr lang="en-US" sz="2400" b="1" dirty="0">
                <a:solidFill>
                  <a:srgbClr val="0000FF"/>
                </a:solidFill>
                <a:latin typeface="Calibri"/>
                <a:ea typeface="Verdana" charset="0"/>
                <a:cs typeface="Verdana" charset="0"/>
                <a:sym typeface="Verdana" charset="0"/>
              </a:rPr>
              <a:t>Collect all of these materials before beginning the lab.</a:t>
            </a:r>
          </a:p>
        </p:txBody>
      </p:sp>
      <p:sp>
        <p:nvSpPr>
          <p:cNvPr id="12293" name="Rectangle 5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28600" y="1371600"/>
            <a:ext cx="4051832" cy="3647152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vert="horz" lIns="0" tIns="0" rIns="0" bIns="0" anchor="t" anchorCtr="0">
            <a:spAutoFit/>
          </a:bodyPr>
          <a:lstStyle/>
          <a:p>
            <a:pPr marL="465138" marR="0" lvl="0" indent="-465138" algn="l" defTabSz="914400" eaLnBrk="1" fontAlgn="auto" latinLnBrk="0" hangingPunct="1"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ct val="100000"/>
              <a:buFont typeface="Verdana"/>
              <a:buChar char="•"/>
              <a:tabLst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Motion sensor</a:t>
            </a:r>
          </a:p>
          <a:p>
            <a:pPr marL="465138" marR="0" lvl="0" indent="-465138" algn="l" defTabSz="914400" eaLnBrk="1" fontAlgn="auto" latinLnBrk="0" hangingPunct="1"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ct val="100000"/>
              <a:buFont typeface="Verdana"/>
              <a:buChar char="•"/>
              <a:tabLst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Dynamics cart</a:t>
            </a:r>
          </a:p>
          <a:p>
            <a:pPr marL="465138" marR="0" lvl="0" indent="-465138" algn="l" defTabSz="914400" eaLnBrk="1" fontAlgn="auto" latinLnBrk="0" hangingPunct="1"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ct val="100000"/>
              <a:buFont typeface="Verdana"/>
              <a:buChar char="•"/>
              <a:tabLst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Super pulley with clamp</a:t>
            </a:r>
          </a:p>
          <a:p>
            <a:pPr marL="465138" marR="0" lvl="0" indent="-465138" algn="l" defTabSz="914400" eaLnBrk="1" fontAlgn="auto" latinLnBrk="0" hangingPunct="1"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ct val="100000"/>
              <a:buFont typeface="Verdana"/>
              <a:buChar char="•"/>
              <a:tabLst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String</a:t>
            </a:r>
          </a:p>
          <a:p>
            <a:pPr marL="465138" marR="0" lvl="0" indent="-465138" algn="l" defTabSz="914400" eaLnBrk="1" fontAlgn="auto" latinLnBrk="0" hangingPunct="1"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ct val="100000"/>
              <a:buFont typeface="Verdana"/>
              <a:buChar char="•"/>
              <a:tabLst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Mass and hanger set</a:t>
            </a:r>
          </a:p>
          <a:p>
            <a:pPr marL="465138" marR="0" lvl="0" indent="-465138" algn="l" defTabSz="914400" eaLnBrk="1" fontAlgn="auto" latinLnBrk="0" hangingPunct="1"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ct val="100000"/>
              <a:buFont typeface="Verdana"/>
              <a:buChar char="•"/>
              <a:tabLst>
                <a:tab pos="19049" algn="l"/>
                <a:tab pos="476226" algn="l"/>
                <a:tab pos="1066746" algn="l"/>
                <a:tab pos="1600120" algn="l"/>
                <a:tab pos="2133493" algn="l"/>
                <a:tab pos="2666865" algn="l"/>
                <a:tab pos="3200239" algn="l"/>
                <a:tab pos="3733613" algn="l"/>
                <a:tab pos="4266985" algn="l"/>
                <a:tab pos="4800359" algn="l"/>
                <a:tab pos="5333733" algn="l"/>
                <a:tab pos="5867105" algn="l"/>
              </a:tabLst>
              <a:defRPr/>
            </a:pPr>
            <a:r>
              <a:rPr lang="en-US" sz="2700" dirty="0">
                <a:latin typeface="Calibri"/>
                <a:ea typeface="Verdana" charset="0"/>
                <a:cs typeface="Verdana" charset="0"/>
                <a:sym typeface="Verdana" charset="0"/>
              </a:rPr>
              <a:t>Dynamics track </a:t>
            </a:r>
            <a:r>
              <a:rPr lang="en-US" sz="2700" dirty="0" smtClean="0">
                <a:latin typeface="Calibri"/>
                <a:ea typeface="Verdana" charset="0"/>
                <a:cs typeface="Verdana" charset="0"/>
                <a:sym typeface="Verdana" charset="0"/>
              </a:rPr>
              <a:t>w/feet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>
            <p:custDataLst>
              <p:tags r:id="rId4"/>
            </p:custDataLst>
          </p:nvPr>
        </p:nvSpPr>
        <p:spPr bwMode="auto">
          <a:xfrm>
            <a:off x="253" y="0"/>
            <a:ext cx="12188570" cy="38413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943" tIns="91472" rIns="182943" bIns="914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829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5"/>
            </p:custDataLst>
          </p:nvPr>
        </p:nvSpPr>
        <p:spPr>
          <a:xfrm>
            <a:off x="253" y="0"/>
            <a:ext cx="12188570" cy="384047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</p:spPr>
        <p:txBody>
          <a:bodyPr vert="horz" wrap="square" lIns="182953" tIns="0" rIns="182953" bIns="0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Newton’s First Law 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Part Number 61 Free lab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Numbered With Header No Subh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Numbered With Header No Subh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Numbered With Header No Subh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No Header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Left Numbered No Header No Subh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No Header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Left Numbered No Header No Subh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No Header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Left Numbered No Header No Subh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ubheading With Header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Regular With Hdr &amp; Hdg &amp; Subheadin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Regular Float Larg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Image References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Regular No Subheadi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No Heade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No Head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Left Numbered No Header No Subh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No Head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Left Numbered No Header No Subh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Numbered With Header No Subh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ubheading With Head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ubheading With Heade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Bulleted Left With Header 1 Ln Subh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RegularAbove Camer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No Head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equence Chall Bubble 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ubheading With Heade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equence Chall Bubble 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equence Chall Bubble C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equence Chall Bubble 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equence Chall Text B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equence Chall Text 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equence Chall Text 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equence Chall Text 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Subheading With Heade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Numbered With Header No Subh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Numbered With Header No Subh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Headin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Numbered With Headin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Headin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Numbered With Headin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Numbered With Header No Subh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Headi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FList With Headin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Headin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Numbered With Headin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Numbered With Header No Subh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Headin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Numbered With Headin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Headin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Numbered With Headin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Headi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Regular No Subheadin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op Right Numbered With Headin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No Header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Left Numbered No Header No Subh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ing With Heade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Left Numbered With Header No Subh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Header Fill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 SPARK">
  <a:themeElements>
    <a:clrScheme name="Physics">
      <a:dk1>
        <a:srgbClr val="000000"/>
      </a:dk1>
      <a:lt1>
        <a:srgbClr val="FFFFFF"/>
      </a:lt1>
      <a:dk2>
        <a:srgbClr val="0066CC"/>
      </a:dk2>
      <a:lt2>
        <a:srgbClr val="808080"/>
      </a:lt2>
      <a:accent1>
        <a:srgbClr val="0066CC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SPAR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SP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Pages>0</Pages>
  <Words>1339</Words>
  <Characters>0</Characters>
  <Application>Microsoft Office PowerPoint</Application>
  <PresentationFormat>Custom</PresentationFormat>
  <Lines>0</Lines>
  <Paragraphs>242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Blank SPARK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Robert Morrison</cp:lastModifiedBy>
  <cp:revision>48</cp:revision>
  <dcterms:modified xsi:type="dcterms:W3CDTF">2011-02-02T01:22:58Z</dcterms:modified>
</cp:coreProperties>
</file>