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tags/tag156.xml" ContentType="application/vnd.openxmlformats-officedocument.presentationml.tags+xml"/>
  <Override PartName="/ppt/tags/tag167.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58.xml" ContentType="application/vnd.openxmlformats-officedocument.presentationml.tags+xml"/>
  <Override PartName="/ppt/notesSlides/notesSlide32.xml" ContentType="application/vnd.openxmlformats-officedocument.presentationml.notesSlide+xml"/>
  <Override PartName="/ppt/tags/tag169.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tags/tag99.xml" ContentType="application/vnd.openxmlformats-officedocument.presentationml.tags+xml"/>
  <Override PartName="/ppt/notesSlides/notesSlide19.xml" ContentType="application/vnd.openxmlformats-officedocument.presentationml.notesSlide+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notesSlides/notesSlide26.xml" ContentType="application/vnd.openxmlformats-officedocument.presentationml.notesSlide+xml"/>
  <Override PartName="/ppt/tags/tag188.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9.xml" ContentType="application/vnd.openxmlformats-officedocument.presentationml.tags+xml"/>
  <Override PartName="/ppt/notesSlides/notesSlide33.xml" ContentType="application/vnd.openxmlformats-officedocument.presentationml.notesSlide+xml"/>
  <Override PartName="/ppt/tags/tag177.xml" ContentType="application/vnd.openxmlformats-officedocument.presentationml.tags+xml"/>
  <Default Extension="tiff" ContentType="image/tiff"/>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149.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Default Extension="vml" ContentType="application/vnd.openxmlformats-officedocument.vmlDrawing"/>
  <Override PartName="/ppt/notesSlides/notesSlide20.xml" ContentType="application/vnd.openxmlformats-officedocument.presentationml.notesSlide+xml"/>
  <Override PartName="/ppt/tags/tag157.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41"/>
  </p:notesMasterIdLst>
  <p:handoutMasterIdLst>
    <p:handoutMasterId r:id="rId42"/>
  </p:handoutMasterIdLst>
  <p:sldIdLst>
    <p:sldId id="300" r:id="rId2"/>
    <p:sldId id="296" r:id="rId3"/>
    <p:sldId id="259" r:id="rId4"/>
    <p:sldId id="258" r:id="rId5"/>
    <p:sldId id="260" r:id="rId6"/>
    <p:sldId id="261" r:id="rId7"/>
    <p:sldId id="262" r:id="rId8"/>
    <p:sldId id="263" r:id="rId9"/>
    <p:sldId id="264" r:id="rId10"/>
    <p:sldId id="265" r:id="rId11"/>
    <p:sldId id="266" r:id="rId12"/>
    <p:sldId id="267" r:id="rId13"/>
    <p:sldId id="299"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7" r:id="rId39"/>
    <p:sldId id="298" r:id="rId40"/>
  </p:sldIdLst>
  <p:sldSz cx="12188825" cy="6748463"/>
  <p:notesSz cx="6858000" cy="9144000"/>
  <p:defaultTextStyle>
    <a:defPPr>
      <a:defRPr lang="en-US"/>
    </a:defPPr>
    <a:lvl1pPr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1pPr>
    <a:lvl2pPr marL="685708"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2pPr>
    <a:lvl3pPr marL="1371416"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3pPr>
    <a:lvl4pPr marL="2057125"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4pPr>
    <a:lvl5pPr marL="2742833"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5pPr>
    <a:lvl6pPr marL="3428543" algn="l" defTabSz="1371416" rtl="0" eaLnBrk="1" latinLnBrk="0" hangingPunct="1">
      <a:defRPr kern="1200">
        <a:solidFill>
          <a:srgbClr val="000000"/>
        </a:solidFill>
        <a:latin typeface="Gill Sans" charset="0"/>
        <a:ea typeface="ヒラギノ角ゴ ProN W3" charset="0"/>
        <a:cs typeface="ヒラギノ角ゴ ProN W3" charset="0"/>
        <a:sym typeface="Gill Sans" charset="0"/>
      </a:defRPr>
    </a:lvl6pPr>
    <a:lvl7pPr marL="4114249" algn="l" defTabSz="1371416" rtl="0" eaLnBrk="1" latinLnBrk="0" hangingPunct="1">
      <a:defRPr kern="1200">
        <a:solidFill>
          <a:srgbClr val="000000"/>
        </a:solidFill>
        <a:latin typeface="Gill Sans" charset="0"/>
        <a:ea typeface="ヒラギノ角ゴ ProN W3" charset="0"/>
        <a:cs typeface="ヒラギノ角ゴ ProN W3" charset="0"/>
        <a:sym typeface="Gill Sans" charset="0"/>
      </a:defRPr>
    </a:lvl7pPr>
    <a:lvl8pPr marL="4799959" algn="l" defTabSz="1371416" rtl="0" eaLnBrk="1" latinLnBrk="0" hangingPunct="1">
      <a:defRPr kern="1200">
        <a:solidFill>
          <a:srgbClr val="000000"/>
        </a:solidFill>
        <a:latin typeface="Gill Sans" charset="0"/>
        <a:ea typeface="ヒラギノ角ゴ ProN W3" charset="0"/>
        <a:cs typeface="ヒラギノ角ゴ ProN W3" charset="0"/>
        <a:sym typeface="Gill Sans" charset="0"/>
      </a:defRPr>
    </a:lvl8pPr>
    <a:lvl9pPr marL="5485667" algn="l" defTabSz="1371416" rtl="0" eaLnBrk="1" latinLnBrk="0" hangingPunct="1">
      <a:defRPr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F785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33" autoAdjust="0"/>
  </p:normalViewPr>
  <p:slideViewPr>
    <p:cSldViewPr>
      <p:cViewPr>
        <p:scale>
          <a:sx n="100" d="100"/>
          <a:sy n="100" d="100"/>
        </p:scale>
        <p:origin x="-264" y="42"/>
      </p:cViewPr>
      <p:guideLst>
        <p:guide orient="horz" pos="2126"/>
        <p:guide pos="2563"/>
        <p:guide pos="5135"/>
      </p:guideLst>
    </p:cSldViewPr>
  </p:slideViewPr>
  <p:notesTextViewPr>
    <p:cViewPr>
      <p:scale>
        <a:sx n="100" d="100"/>
        <a:sy n="100" d="100"/>
      </p:scale>
      <p:origin x="0" y="0"/>
    </p:cViewPr>
  </p:notesTextViewPr>
  <p:notesViewPr>
    <p:cSldViewPr>
      <p:cViewPr varScale="1">
        <p:scale>
          <a:sx n="57" d="100"/>
          <a:sy n="57" d="100"/>
        </p:scale>
        <p:origin x="-252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F69901-54A6-45CA-9AB0-7093EF850D39}" type="datetimeFigureOut">
              <a:rPr lang="en-US" smtClean="0"/>
              <a:pPr/>
              <a:t>2/2/2011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E1DA28-5152-4185-B218-7D1A30E0352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486AC-C4F5-41D3-A19C-14CCA85AA730}" type="datetimeFigureOut">
              <a:rPr lang="en-US" smtClean="0"/>
              <a:pPr/>
              <a:t>2/2/2011</a:t>
            </a:fld>
            <a:endParaRPr lang="en-US"/>
          </a:p>
        </p:txBody>
      </p:sp>
      <p:sp>
        <p:nvSpPr>
          <p:cNvPr id="4" name="Slide Image Placeholder 3"/>
          <p:cNvSpPr>
            <a:spLocks noGrp="1" noRot="1" noChangeAspect="1"/>
          </p:cNvSpPr>
          <p:nvPr>
            <p:ph type="sldImg" idx="2"/>
          </p:nvPr>
        </p:nvSpPr>
        <p:spPr>
          <a:xfrm>
            <a:off x="333375" y="685800"/>
            <a:ext cx="61912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DD2E3-28CA-4B33-BC56-EAB0D4E320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18" rtl="0" eaLnBrk="1" latinLnBrk="0" hangingPunct="1">
      <a:defRPr sz="1200" kern="1200">
        <a:solidFill>
          <a:schemeClr val="tx1"/>
        </a:solidFill>
        <a:latin typeface="+mn-lt"/>
        <a:ea typeface="+mn-ea"/>
        <a:cs typeface="+mn-cs"/>
      </a:defRPr>
    </a:lvl1pPr>
    <a:lvl2pPr marL="457109" algn="l" defTabSz="914218" rtl="0" eaLnBrk="1" latinLnBrk="0" hangingPunct="1">
      <a:defRPr sz="1200" kern="1200">
        <a:solidFill>
          <a:schemeClr val="tx1"/>
        </a:solidFill>
        <a:latin typeface="+mn-lt"/>
        <a:ea typeface="+mn-ea"/>
        <a:cs typeface="+mn-cs"/>
      </a:defRPr>
    </a:lvl2pPr>
    <a:lvl3pPr marL="914218" algn="l" defTabSz="914218" rtl="0" eaLnBrk="1" latinLnBrk="0" hangingPunct="1">
      <a:defRPr sz="1200" kern="1200">
        <a:solidFill>
          <a:schemeClr val="tx1"/>
        </a:solidFill>
        <a:latin typeface="+mn-lt"/>
        <a:ea typeface="+mn-ea"/>
        <a:cs typeface="+mn-cs"/>
      </a:defRPr>
    </a:lvl3pPr>
    <a:lvl4pPr marL="1371326" algn="l" defTabSz="914218" rtl="0" eaLnBrk="1" latinLnBrk="0" hangingPunct="1">
      <a:defRPr sz="1200" kern="1200">
        <a:solidFill>
          <a:schemeClr val="tx1"/>
        </a:solidFill>
        <a:latin typeface="+mn-lt"/>
        <a:ea typeface="+mn-ea"/>
        <a:cs typeface="+mn-cs"/>
      </a:defRPr>
    </a:lvl4pPr>
    <a:lvl5pPr marL="1828433" algn="l" defTabSz="914218" rtl="0" eaLnBrk="1" latinLnBrk="0" hangingPunct="1">
      <a:defRPr sz="1200" kern="1200">
        <a:solidFill>
          <a:schemeClr val="tx1"/>
        </a:solidFill>
        <a:latin typeface="+mn-lt"/>
        <a:ea typeface="+mn-ea"/>
        <a:cs typeface="+mn-cs"/>
      </a:defRPr>
    </a:lvl5pPr>
    <a:lvl6pPr marL="2285542" algn="l" defTabSz="914218" rtl="0" eaLnBrk="1" latinLnBrk="0" hangingPunct="1">
      <a:defRPr sz="1200" kern="1200">
        <a:solidFill>
          <a:schemeClr val="tx1"/>
        </a:solidFill>
        <a:latin typeface="+mn-lt"/>
        <a:ea typeface="+mn-ea"/>
        <a:cs typeface="+mn-cs"/>
      </a:defRPr>
    </a:lvl6pPr>
    <a:lvl7pPr marL="2742651" algn="l" defTabSz="914218" rtl="0" eaLnBrk="1" latinLnBrk="0" hangingPunct="1">
      <a:defRPr sz="1200" kern="1200">
        <a:solidFill>
          <a:schemeClr val="tx1"/>
        </a:solidFill>
        <a:latin typeface="+mn-lt"/>
        <a:ea typeface="+mn-ea"/>
        <a:cs typeface="+mn-cs"/>
      </a:defRPr>
    </a:lvl7pPr>
    <a:lvl8pPr marL="3199759" algn="l" defTabSz="914218" rtl="0" eaLnBrk="1" latinLnBrk="0" hangingPunct="1">
      <a:defRPr sz="1200" kern="1200">
        <a:solidFill>
          <a:schemeClr val="tx1"/>
        </a:solidFill>
        <a:latin typeface="+mn-lt"/>
        <a:ea typeface="+mn-ea"/>
        <a:cs typeface="+mn-cs"/>
      </a:defRPr>
    </a:lvl8pPr>
    <a:lvl9pPr marL="3656868" algn="l" defTabSz="9142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DD2E3-28CA-4B33-BC56-EAB0D4E3206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DD2E3-28CA-4B33-BC56-EAB0D4E3206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a:t>
            </a:r>
            <a:r>
              <a:rPr lang="en-US" baseline="0" dirty="0" smtClean="0"/>
              <a:t> correct sequence of steps is…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DD2E3-28CA-4B33-BC56-EAB0D4E3206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a:t>
            </a:r>
            <a:r>
              <a:rPr lang="en-US" baseline="0" dirty="0" smtClean="0"/>
              <a:t> box</a:t>
            </a:r>
          </a:p>
          <a:p>
            <a:r>
              <a:rPr lang="en-US" baseline="0" dirty="0" smtClean="0"/>
              <a:t>	[ The independent variable is… ] </a:t>
            </a:r>
          </a:p>
          <a:p>
            <a:r>
              <a:rPr lang="en-US" baseline="0" dirty="0" smtClean="0"/>
              <a:t>	[ Units…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a:t>
            </a:r>
            <a:r>
              <a:rPr lang="en-US" baseline="0" dirty="0" smtClean="0"/>
              <a:t> box</a:t>
            </a:r>
          </a:p>
          <a:p>
            <a:r>
              <a:rPr lang="en-US" baseline="0" dirty="0" smtClean="0"/>
              <a:t>	[ The independent variable is… ] </a:t>
            </a:r>
          </a:p>
          <a:p>
            <a:r>
              <a:rPr lang="en-US" baseline="0" dirty="0" smtClean="0"/>
              <a:t>	[ Units…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 Volume and Absolute pressure</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DD2E3-28CA-4B33-BC56-EAB0D4E3206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 – text box</a:t>
            </a:r>
          </a:p>
          <a:p>
            <a:r>
              <a:rPr lang="en-US" dirty="0" smtClean="0"/>
              <a:t>	[ It becomes</a:t>
            </a:r>
            <a:r>
              <a:rPr lang="en-US" baseline="0" dirty="0" smtClean="0"/>
              <a:t> difficult to depress the syringe… ] </a:t>
            </a:r>
          </a:p>
          <a:p>
            <a:r>
              <a:rPr lang="en-US" baseline="0" dirty="0" smtClean="0"/>
              <a:t>L5 – text box</a:t>
            </a:r>
          </a:p>
          <a:p>
            <a:r>
              <a:rPr lang="en-US" baseline="0" dirty="0" smtClean="0"/>
              <a:t>	[ The pressure inside the syringe is cause by… ] </a:t>
            </a:r>
          </a:p>
          <a:p>
            <a:r>
              <a:rPr lang="en-US" baseline="0" dirty="0" smtClean="0"/>
              <a:t>L6 – text box</a:t>
            </a:r>
          </a:p>
          <a:p>
            <a:r>
              <a:rPr lang="en-US" baseline="0" dirty="0" smtClean="0"/>
              <a:t>	[ It is important to collect multiple runs of data…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DD2E3-28CA-4B33-BC56-EAB0D4E3206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5800"/>
            <a:ext cx="6194425" cy="3429000"/>
          </a:xfrm>
        </p:spPr>
      </p:sp>
      <p:sp>
        <p:nvSpPr>
          <p:cNvPr id="3" name="Notes Placeholder 2"/>
          <p:cNvSpPr>
            <a:spLocks noGrp="1"/>
          </p:cNvSpPr>
          <p:nvPr>
            <p:ph type="body" idx="1"/>
          </p:nvPr>
        </p:nvSpPr>
        <p:spPr/>
        <p:txBody>
          <a:bodyPr>
            <a:normAutofit/>
          </a:bodyPr>
          <a:lstStyle/>
          <a:p>
            <a:endParaRPr lang="en-US" sz="1800"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65500535-F472-4103-8D86-C11BDF2F29B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DD2E3-28CA-4B33-BC56-EAB0D4E3206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a:t>
            </a:r>
            <a:r>
              <a:rPr lang="en-US" baseline="0" dirty="0" smtClean="0"/>
              <a:t> box</a:t>
            </a:r>
          </a:p>
          <a:p>
            <a:r>
              <a:rPr lang="en-US" baseline="0" dirty="0" smtClean="0"/>
              <a:t>	[ As the volume in the syringe decreases, the pressure… ] </a:t>
            </a:r>
          </a:p>
          <a:p>
            <a:r>
              <a:rPr lang="en-US" baseline="0" dirty="0" smtClean="0"/>
              <a:t>	[ Mathematically…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DD2E3-28CA-4B33-BC56-EAB0D4E3206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a:t>
            </a:r>
            <a:r>
              <a:rPr lang="en-US" baseline="0" dirty="0" smtClean="0"/>
              <a:t> The constant “k” for air is…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DD2E3-28CA-4B33-BC56-EAB0D4E3206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The gas tested in</a:t>
            </a:r>
            <a:r>
              <a:rPr lang="en-US" baseline="0" dirty="0" smtClean="0"/>
              <a:t> this lab…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Pressure and volume are…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a. Air behaves like an ideal gas at… ] </a:t>
            </a:r>
          </a:p>
          <a:p>
            <a:r>
              <a:rPr lang="en-US" dirty="0" smtClean="0"/>
              <a:t>	[ b. Ideal gases and real gases differ…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Work: ] </a:t>
            </a:r>
          </a:p>
          <a:p>
            <a:r>
              <a:rPr lang="en-US" dirty="0" smtClean="0"/>
              <a:t>	[ Pressure at 15 </a:t>
            </a:r>
            <a:r>
              <a:rPr lang="en-US" dirty="0" err="1" smtClean="0"/>
              <a:t>mL</a:t>
            </a:r>
            <a:r>
              <a:rPr lang="en-US" dirty="0" smtClean="0"/>
              <a:t> =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a:t>
            </a:r>
            <a:r>
              <a:rPr lang="en-US" baseline="0" dirty="0" smtClean="0"/>
              <a:t> Boyle’s Law can be written both ways…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DD2E3-28CA-4B33-BC56-EAB0D4E3206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The volume of the balloon will…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To get better results…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 </a:t>
            </a:r>
          </a:p>
          <a:p>
            <a:r>
              <a:rPr lang="en-US" dirty="0" smtClean="0"/>
              <a:t>	[ Work:</a:t>
            </a:r>
            <a:r>
              <a:rPr lang="en-US" baseline="0" dirty="0" smtClean="0"/>
              <a:t> ]</a:t>
            </a:r>
          </a:p>
          <a:p>
            <a:r>
              <a:rPr lang="en-US" baseline="0" dirty="0" smtClean="0"/>
              <a:t>	[ Pressure would become: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a:t>
            </a:r>
            <a:r>
              <a:rPr lang="en-US" baseline="0" dirty="0" smtClean="0"/>
              <a:t> best choice is…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a:t>
            </a:r>
            <a:r>
              <a:rPr lang="en-US" baseline="0" dirty="0" smtClean="0"/>
              <a:t> best choice is… ] </a:t>
            </a:r>
            <a:endParaRPr lang="en-US" dirty="0" smtClean="0"/>
          </a:p>
          <a:p>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a:t>
            </a:r>
            <a:r>
              <a:rPr lang="en-US" baseline="0" dirty="0" smtClean="0"/>
              <a:t> best choice is… ] </a:t>
            </a:r>
            <a:endParaRPr lang="en-US" dirty="0" smtClean="0"/>
          </a:p>
          <a:p>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a:t>
            </a:r>
            <a:r>
              <a:rPr lang="en-US" baseline="0" dirty="0" smtClean="0"/>
              <a:t> best choice is… ] </a:t>
            </a:r>
            <a:endParaRPr lang="en-US" dirty="0" smtClean="0"/>
          </a:p>
          <a:p>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a:t>
            </a:r>
            <a:r>
              <a:rPr lang="en-US" baseline="0" dirty="0" smtClean="0"/>
              <a:t> best choice is… ] </a:t>
            </a:r>
            <a:endParaRPr lang="en-US" dirty="0" smtClean="0"/>
          </a:p>
          <a:p>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 scheme (RGB values)</a:t>
            </a:r>
          </a:p>
          <a:p>
            <a:r>
              <a:rPr lang="en-US" dirty="0" smtClean="0"/>
              <a:t>biology 121, 173, 54</a:t>
            </a:r>
          </a:p>
          <a:p>
            <a:r>
              <a:rPr lang="en-US" dirty="0" smtClean="0"/>
              <a:t>chemistry 0 176, 216</a:t>
            </a:r>
          </a:p>
          <a:p>
            <a:r>
              <a:rPr lang="en-US" dirty="0" smtClean="0"/>
              <a:t>physics 0, 102, 204</a:t>
            </a:r>
          </a:p>
          <a:p>
            <a:r>
              <a:rPr lang="en-US" dirty="0" smtClean="0"/>
              <a:t>earth 204, 102, 0</a:t>
            </a:r>
          </a:p>
          <a:p>
            <a:r>
              <a:rPr lang="en-US" dirty="0" smtClean="0"/>
              <a:t>middle 153, 102, 153</a:t>
            </a:r>
          </a:p>
          <a:p>
            <a:r>
              <a:rPr lang="en-US" dirty="0" smtClean="0"/>
              <a:t>elementary 255, 51, 0</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6944D8B0-958D-4CDB-AC6E-2B3EDCF623F3}"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DD2E3-28CA-4B33-BC56-EAB0D4E3206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a:t>
            </a:r>
            <a:r>
              <a:rPr lang="en-US" baseline="0" dirty="0" smtClean="0"/>
              <a:t> is… (tap here to enter text) ] </a:t>
            </a:r>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DD2E3-28CA-4B33-BC56-EAB0D4E3206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a:t>
            </a:r>
          </a:p>
          <a:p>
            <a:endParaRPr lang="en-US" dirty="0"/>
          </a:p>
        </p:txBody>
      </p:sp>
      <p:sp>
        <p:nvSpPr>
          <p:cNvPr id="4" name="Slide Number Placeholder 3"/>
          <p:cNvSpPr>
            <a:spLocks noGrp="1"/>
          </p:cNvSpPr>
          <p:nvPr>
            <p:ph type="sldNum" sz="quarter" idx="10"/>
          </p:nvPr>
        </p:nvSpPr>
        <p:spPr/>
        <p:txBody>
          <a:bodyPr/>
          <a:lstStyle/>
          <a:p>
            <a:fld id="{E86DD2E3-28CA-4B33-BC56-EAB0D4E3206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DD2E3-28CA-4B33-BC56-EAB0D4E3206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6DD2E3-28CA-4B33-BC56-EAB0D4E3206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6" name="Text Placeholder 14"/>
          <p:cNvSpPr>
            <a:spLocks noGrp="1"/>
          </p:cNvSpPr>
          <p:nvPr>
            <p:ph type="body" sz="quarter" idx="11" hasCustomPrompt="1"/>
          </p:nvPr>
        </p:nvSpPr>
        <p:spPr>
          <a:xfrm>
            <a:off x="2" y="0"/>
            <a:ext cx="12188823" cy="146684"/>
          </a:xfrm>
          <a:prstGeom prst="rect">
            <a:avLst/>
          </a:prstGeom>
          <a:solidFill>
            <a:schemeClr val="accent1"/>
          </a:solidFill>
        </p:spPr>
        <p:txBody>
          <a:bodyPr lIns="182885" tIns="91443" rIns="182885" bIns="91443"/>
          <a:lstStyle>
            <a:lvl1pPr algn="l">
              <a:defRPr sz="2000" b="1">
                <a:solidFill>
                  <a:schemeClr val="bg1"/>
                </a:solidFill>
                <a:latin typeface="Calibri" pitchFamily="34" charset="0"/>
              </a:defRPr>
            </a:lvl1pPr>
          </a:lstStyle>
          <a:p>
            <a:pPr lvl="0"/>
            <a:r>
              <a:rPr lang="en-US" dirty="0" smtClean="0"/>
              <a:t> </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ader with Footer">
    <p:spTree>
      <p:nvGrpSpPr>
        <p:cNvPr id="1" name=""/>
        <p:cNvGrpSpPr/>
        <p:nvPr/>
      </p:nvGrpSpPr>
      <p:grpSpPr>
        <a:xfrm>
          <a:off x="0" y="0"/>
          <a:ext cx="0" cy="0"/>
          <a:chOff x="0" y="0"/>
          <a:chExt cx="0" cy="0"/>
        </a:xfrm>
      </p:grpSpPr>
      <p:sp>
        <p:nvSpPr>
          <p:cNvPr id="6" name="Text Placeholder 3"/>
          <p:cNvSpPr>
            <a:spLocks noGrp="1"/>
          </p:cNvSpPr>
          <p:nvPr>
            <p:ph type="body" sz="quarter" idx="12" hasCustomPrompt="1"/>
          </p:nvPr>
        </p:nvSpPr>
        <p:spPr>
          <a:xfrm>
            <a:off x="2" y="6601779"/>
            <a:ext cx="12188571" cy="146684"/>
          </a:xfrm>
          <a:prstGeom prst="rect">
            <a:avLst/>
          </a:prstGeom>
          <a:solidFill>
            <a:schemeClr val="tx2"/>
          </a:solidFill>
        </p:spPr>
        <p:txBody>
          <a:bodyPr lIns="182885" tIns="91443" rIns="182885" bIns="91443"/>
          <a:lstStyle>
            <a:lvl1pPr>
              <a:defRPr/>
            </a:lvl1pPr>
          </a:lstStyle>
          <a:p>
            <a:pPr lvl="0"/>
            <a:r>
              <a:rPr lang="en-US" dirty="0" smtClean="0"/>
              <a:t> </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eader without Foot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685622"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1371246"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2056868"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2742491"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685622" algn="ctr" rtl="0" fontAlgn="base">
        <a:spcBef>
          <a:spcPct val="0"/>
        </a:spcBef>
        <a:spcAft>
          <a:spcPct val="0"/>
        </a:spcAft>
        <a:defRPr sz="2400">
          <a:solidFill>
            <a:schemeClr val="tx1"/>
          </a:solidFill>
          <a:latin typeface="+mn-lt"/>
          <a:ea typeface="+mn-ea"/>
          <a:cs typeface="+mn-cs"/>
          <a:sym typeface="Gill Sans" charset="0"/>
        </a:defRPr>
      </a:lvl6pPr>
      <a:lvl7pPr marL="1371246" algn="ctr" rtl="0" fontAlgn="base">
        <a:spcBef>
          <a:spcPct val="0"/>
        </a:spcBef>
        <a:spcAft>
          <a:spcPct val="0"/>
        </a:spcAft>
        <a:defRPr sz="2400">
          <a:solidFill>
            <a:schemeClr val="tx1"/>
          </a:solidFill>
          <a:latin typeface="+mn-lt"/>
          <a:ea typeface="+mn-ea"/>
          <a:cs typeface="+mn-cs"/>
          <a:sym typeface="Gill Sans" charset="0"/>
        </a:defRPr>
      </a:lvl7pPr>
      <a:lvl8pPr marL="2056868" algn="ctr" rtl="0" fontAlgn="base">
        <a:spcBef>
          <a:spcPct val="0"/>
        </a:spcBef>
        <a:spcAft>
          <a:spcPct val="0"/>
        </a:spcAft>
        <a:defRPr sz="2400">
          <a:solidFill>
            <a:schemeClr val="tx1"/>
          </a:solidFill>
          <a:latin typeface="+mn-lt"/>
          <a:ea typeface="+mn-ea"/>
          <a:cs typeface="+mn-cs"/>
          <a:sym typeface="Gill Sans" charset="0"/>
        </a:defRPr>
      </a:lvl8pPr>
      <a:lvl9pPr marL="2742491"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1371246" rtl="0" eaLnBrk="1" latinLnBrk="0" hangingPunct="1">
        <a:defRPr sz="2600" kern="1200">
          <a:solidFill>
            <a:schemeClr val="tx1"/>
          </a:solidFill>
          <a:latin typeface="+mn-lt"/>
          <a:ea typeface="+mn-ea"/>
          <a:cs typeface="+mn-cs"/>
        </a:defRPr>
      </a:lvl1pPr>
      <a:lvl2pPr marL="685622" algn="l" defTabSz="1371246" rtl="0" eaLnBrk="1" latinLnBrk="0" hangingPunct="1">
        <a:defRPr sz="2600" kern="1200">
          <a:solidFill>
            <a:schemeClr val="tx1"/>
          </a:solidFill>
          <a:latin typeface="+mn-lt"/>
          <a:ea typeface="+mn-ea"/>
          <a:cs typeface="+mn-cs"/>
        </a:defRPr>
      </a:lvl2pPr>
      <a:lvl3pPr marL="1371246" algn="l" defTabSz="1371246" rtl="0" eaLnBrk="1" latinLnBrk="0" hangingPunct="1">
        <a:defRPr sz="2600" kern="1200">
          <a:solidFill>
            <a:schemeClr val="tx1"/>
          </a:solidFill>
          <a:latin typeface="+mn-lt"/>
          <a:ea typeface="+mn-ea"/>
          <a:cs typeface="+mn-cs"/>
        </a:defRPr>
      </a:lvl3pPr>
      <a:lvl4pPr marL="2056868" algn="l" defTabSz="1371246" rtl="0" eaLnBrk="1" latinLnBrk="0" hangingPunct="1">
        <a:defRPr sz="2600" kern="1200">
          <a:solidFill>
            <a:schemeClr val="tx1"/>
          </a:solidFill>
          <a:latin typeface="+mn-lt"/>
          <a:ea typeface="+mn-ea"/>
          <a:cs typeface="+mn-cs"/>
        </a:defRPr>
      </a:lvl4pPr>
      <a:lvl5pPr marL="2742491" algn="l" defTabSz="1371246" rtl="0" eaLnBrk="1" latinLnBrk="0" hangingPunct="1">
        <a:defRPr sz="2600" kern="1200">
          <a:solidFill>
            <a:schemeClr val="tx1"/>
          </a:solidFill>
          <a:latin typeface="+mn-lt"/>
          <a:ea typeface="+mn-ea"/>
          <a:cs typeface="+mn-cs"/>
        </a:defRPr>
      </a:lvl5pPr>
      <a:lvl6pPr marL="3428113" algn="l" defTabSz="1371246" rtl="0" eaLnBrk="1" latinLnBrk="0" hangingPunct="1">
        <a:defRPr sz="2600" kern="1200">
          <a:solidFill>
            <a:schemeClr val="tx1"/>
          </a:solidFill>
          <a:latin typeface="+mn-lt"/>
          <a:ea typeface="+mn-ea"/>
          <a:cs typeface="+mn-cs"/>
        </a:defRPr>
      </a:lvl6pPr>
      <a:lvl7pPr marL="4113737" algn="l" defTabSz="1371246" rtl="0" eaLnBrk="1" latinLnBrk="0" hangingPunct="1">
        <a:defRPr sz="2600" kern="1200">
          <a:solidFill>
            <a:schemeClr val="tx1"/>
          </a:solidFill>
          <a:latin typeface="+mn-lt"/>
          <a:ea typeface="+mn-ea"/>
          <a:cs typeface="+mn-cs"/>
        </a:defRPr>
      </a:lvl7pPr>
      <a:lvl8pPr marL="4799359" algn="l" defTabSz="1371246" rtl="0" eaLnBrk="1" latinLnBrk="0" hangingPunct="1">
        <a:defRPr sz="2600" kern="1200">
          <a:solidFill>
            <a:schemeClr val="tx1"/>
          </a:solidFill>
          <a:latin typeface="+mn-lt"/>
          <a:ea typeface="+mn-ea"/>
          <a:cs typeface="+mn-cs"/>
        </a:defRPr>
      </a:lvl8pPr>
      <a:lvl9pPr marL="5484981" algn="l" defTabSz="137124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28.png"/><Relationship Id="rId3" Type="http://schemas.openxmlformats.org/officeDocument/2006/relationships/tags" Target="../tags/tag49.xml"/><Relationship Id="rId7" Type="http://schemas.openxmlformats.org/officeDocument/2006/relationships/slideLayout" Target="../slideLayouts/slideLayout2.xml"/><Relationship Id="rId12" Type="http://schemas.openxmlformats.org/officeDocument/2006/relationships/image" Target="../media/image2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26.png"/><Relationship Id="rId5" Type="http://schemas.openxmlformats.org/officeDocument/2006/relationships/tags" Target="../tags/tag51.xml"/><Relationship Id="rId10" Type="http://schemas.openxmlformats.org/officeDocument/2006/relationships/image" Target="../media/image25.png"/><Relationship Id="rId4" Type="http://schemas.openxmlformats.org/officeDocument/2006/relationships/tags" Target="../tags/tag50.xml"/><Relationship Id="rId9" Type="http://schemas.openxmlformats.org/officeDocument/2006/relationships/image" Target="../media/image24.jpe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tags" Target="../tags/tag54.xml"/><Relationship Id="rId16" Type="http://schemas.openxmlformats.org/officeDocument/2006/relationships/image" Target="../media/image30.png"/><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image" Target="../media/image6.png"/><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7.xml"/><Relationship Id="rId7" Type="http://schemas.openxmlformats.org/officeDocument/2006/relationships/notesSlide" Target="../notesSlides/notesSlide12.xml"/><Relationship Id="rId12" Type="http://schemas.openxmlformats.org/officeDocument/2006/relationships/image" Target="../media/image34.tiff"/><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2.xml"/><Relationship Id="rId11" Type="http://schemas.openxmlformats.org/officeDocument/2006/relationships/image" Target="../media/image33.png"/><Relationship Id="rId5" Type="http://schemas.openxmlformats.org/officeDocument/2006/relationships/tags" Target="../tags/tag69.xml"/><Relationship Id="rId10" Type="http://schemas.openxmlformats.org/officeDocument/2006/relationships/image" Target="../media/image32.png"/><Relationship Id="rId4" Type="http://schemas.openxmlformats.org/officeDocument/2006/relationships/tags" Target="../tags/tag68.xml"/><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72.xml"/><Relationship Id="rId7"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37.png"/><Relationship Id="rId5" Type="http://schemas.openxmlformats.org/officeDocument/2006/relationships/tags" Target="../tags/tag74.xml"/><Relationship Id="rId10" Type="http://schemas.openxmlformats.org/officeDocument/2006/relationships/image" Target="../media/image36.png"/><Relationship Id="rId4" Type="http://schemas.openxmlformats.org/officeDocument/2006/relationships/tags" Target="../tags/tag73.xml"/><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38.pn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notesSlide" Target="../notesSlides/notesSlide14.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slideLayout" Target="../slideLayouts/slideLayout2.xml"/><Relationship Id="rId5" Type="http://schemas.openxmlformats.org/officeDocument/2006/relationships/tags" Target="../tags/tag80.xml"/><Relationship Id="rId15" Type="http://schemas.openxmlformats.org/officeDocument/2006/relationships/image" Target="../media/image1.jpeg"/><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1.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9.png"/><Relationship Id="rId5" Type="http://schemas.openxmlformats.org/officeDocument/2006/relationships/tags" Target="../tags/tag90.xml"/><Relationship Id="rId10" Type="http://schemas.openxmlformats.org/officeDocument/2006/relationships/image" Target="../media/image6.png"/><Relationship Id="rId4" Type="http://schemas.openxmlformats.org/officeDocument/2006/relationships/tags" Target="../tags/tag89.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95.xml"/><Relationship Id="rId7" Type="http://schemas.openxmlformats.org/officeDocument/2006/relationships/image" Target="../media/image40.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96.xml"/><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99.xml"/><Relationship Id="rId7" Type="http://schemas.openxmlformats.org/officeDocument/2006/relationships/image" Target="../media/image41.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40.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102.xml"/><Relationship Id="rId7" Type="http://schemas.openxmlformats.org/officeDocument/2006/relationships/notesSlide" Target="../notesSlides/notesSlide1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2.xml"/><Relationship Id="rId11" Type="http://schemas.openxmlformats.org/officeDocument/2006/relationships/image" Target="../media/image23.png"/><Relationship Id="rId5" Type="http://schemas.openxmlformats.org/officeDocument/2006/relationships/tags" Target="../tags/tag104.xml"/><Relationship Id="rId10" Type="http://schemas.openxmlformats.org/officeDocument/2006/relationships/image" Target="../media/image6.png"/><Relationship Id="rId4" Type="http://schemas.openxmlformats.org/officeDocument/2006/relationships/tags" Target="../tags/tag103.xml"/><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107.xml"/><Relationship Id="rId7" Type="http://schemas.openxmlformats.org/officeDocument/2006/relationships/image" Target="../media/image41.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40.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13" Type="http://schemas.openxmlformats.org/officeDocument/2006/relationships/image" Target="../media/image48.png"/><Relationship Id="rId3" Type="http://schemas.openxmlformats.org/officeDocument/2006/relationships/tags" Target="../tags/tag109.xml"/><Relationship Id="rId7" Type="http://schemas.openxmlformats.org/officeDocument/2006/relationships/slideLayout" Target="../slideLayouts/slideLayout2.xml"/><Relationship Id="rId12" Type="http://schemas.openxmlformats.org/officeDocument/2006/relationships/image" Target="../media/image47.png"/><Relationship Id="rId2" Type="http://schemas.openxmlformats.org/officeDocument/2006/relationships/tags" Target="../tags/tag108.xml"/><Relationship Id="rId1" Type="http://schemas.openxmlformats.org/officeDocument/2006/relationships/vmlDrawing" Target="../drawings/vmlDrawing1.vml"/><Relationship Id="rId6" Type="http://schemas.openxmlformats.org/officeDocument/2006/relationships/tags" Target="../tags/tag112.xml"/><Relationship Id="rId11" Type="http://schemas.openxmlformats.org/officeDocument/2006/relationships/image" Target="../media/image46.png"/><Relationship Id="rId5" Type="http://schemas.openxmlformats.org/officeDocument/2006/relationships/tags" Target="../tags/tag111.xml"/><Relationship Id="rId10" Type="http://schemas.openxmlformats.org/officeDocument/2006/relationships/oleObject" Target="../embeddings/oleObject1.bin"/><Relationship Id="rId4" Type="http://schemas.openxmlformats.org/officeDocument/2006/relationships/tags" Target="../tags/tag110.xm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6.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16.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19.xml"/><Relationship Id="rId7" Type="http://schemas.openxmlformats.org/officeDocument/2006/relationships/notesSlide" Target="../notesSlides/notesSlide22.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11" Type="http://schemas.openxmlformats.org/officeDocument/2006/relationships/image" Target="../media/image48.png"/><Relationship Id="rId5" Type="http://schemas.openxmlformats.org/officeDocument/2006/relationships/tags" Target="../tags/tag121.xml"/><Relationship Id="rId10" Type="http://schemas.openxmlformats.org/officeDocument/2006/relationships/image" Target="../media/image47.png"/><Relationship Id="rId4" Type="http://schemas.openxmlformats.org/officeDocument/2006/relationships/tags" Target="../tags/tag120.xml"/><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6.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28.xml"/><Relationship Id="rId7" Type="http://schemas.openxmlformats.org/officeDocument/2006/relationships/notesSlide" Target="../notesSlides/notesSlide24.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2.xml"/><Relationship Id="rId5" Type="http://schemas.openxmlformats.org/officeDocument/2006/relationships/tags" Target="../tags/tag130.xml"/><Relationship Id="rId10" Type="http://schemas.openxmlformats.org/officeDocument/2006/relationships/image" Target="../media/image49.png"/><Relationship Id="rId4" Type="http://schemas.openxmlformats.org/officeDocument/2006/relationships/tags" Target="../tags/tag129.xml"/><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6.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34.xml"/></Relationships>
</file>

<file path=ppt/slides/_rels/slide26.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6.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38.xml"/></Relationships>
</file>

<file path=ppt/slides/_rels/slide27.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6.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42.xm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45.xml"/><Relationship Id="rId7" Type="http://schemas.openxmlformats.org/officeDocument/2006/relationships/notesSlide" Target="../notesSlides/notesSlide28.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6.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5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9.xml"/><Relationship Id="rId7"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11.tiff"/><Relationship Id="rId4" Type="http://schemas.openxmlformats.org/officeDocument/2006/relationships/tags" Target="../tags/tag10.xml"/><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54.xml"/><Relationship Id="rId7" Type="http://schemas.openxmlformats.org/officeDocument/2006/relationships/image" Target="../media/image6.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55.xml"/></Relationships>
</file>

<file path=ppt/slides/_rels/slide31.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6.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59.xm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62.xml"/><Relationship Id="rId7" Type="http://schemas.openxmlformats.org/officeDocument/2006/relationships/notesSlide" Target="../notesSlides/notesSlide3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Layout" Target="../slideLayouts/slideLayout2.xml"/><Relationship Id="rId5" Type="http://schemas.openxmlformats.org/officeDocument/2006/relationships/tags" Target="../tags/tag164.xml"/><Relationship Id="rId4" Type="http://schemas.openxmlformats.org/officeDocument/2006/relationships/tags" Target="../tags/tag163.xml"/></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167.xml"/><Relationship Id="rId7" Type="http://schemas.openxmlformats.org/officeDocument/2006/relationships/image" Target="../media/image6.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68.xml"/></Relationships>
</file>

<file path=ppt/slides/_rels/slide3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71.xml"/><Relationship Id="rId7" Type="http://schemas.openxmlformats.org/officeDocument/2006/relationships/image" Target="../media/image6.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72.xml"/><Relationship Id="rId9" Type="http://schemas.openxmlformats.org/officeDocument/2006/relationships/image" Target="../media/image11.tiff"/></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175.xml"/><Relationship Id="rId7" Type="http://schemas.openxmlformats.org/officeDocument/2006/relationships/image" Target="../media/image6.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76.xm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6.png"/><Relationship Id="rId3" Type="http://schemas.openxmlformats.org/officeDocument/2006/relationships/tags" Target="../tags/tag179.xml"/><Relationship Id="rId7" Type="http://schemas.openxmlformats.org/officeDocument/2006/relationships/notesSlide" Target="../notesSlides/notesSlide36.xml"/><Relationship Id="rId12" Type="http://schemas.openxmlformats.org/officeDocument/2006/relationships/image" Target="../media/image55.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2.xml"/><Relationship Id="rId11" Type="http://schemas.openxmlformats.org/officeDocument/2006/relationships/image" Target="../media/image54.png"/><Relationship Id="rId5" Type="http://schemas.openxmlformats.org/officeDocument/2006/relationships/tags" Target="../tags/tag181.xml"/><Relationship Id="rId10" Type="http://schemas.openxmlformats.org/officeDocument/2006/relationships/image" Target="../media/image53.png"/><Relationship Id="rId4" Type="http://schemas.openxmlformats.org/officeDocument/2006/relationships/tags" Target="../tags/tag180.xml"/><Relationship Id="rId9" Type="http://schemas.openxmlformats.org/officeDocument/2006/relationships/image" Target="../media/image52.jpeg"/></Relationships>
</file>

<file path=ppt/slides/_rels/slide3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184.xml"/><Relationship Id="rId7" Type="http://schemas.openxmlformats.org/officeDocument/2006/relationships/image" Target="../media/image6.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85.xml"/></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188.xml"/><Relationship Id="rId7" Type="http://schemas.openxmlformats.org/officeDocument/2006/relationships/notesSlide" Target="../notesSlides/notesSlide3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Layout" Target="../slideLayouts/slideLayout2.xml"/><Relationship Id="rId5" Type="http://schemas.openxmlformats.org/officeDocument/2006/relationships/tags" Target="../tags/tag190.xml"/><Relationship Id="rId4" Type="http://schemas.openxmlformats.org/officeDocument/2006/relationships/tags" Target="../tags/tag189.xml"/></Relationships>
</file>

<file path=ppt/slides/_rels/slide39.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slideLayout" Target="../slideLayouts/slideLayout2.xml"/><Relationship Id="rId4" Type="http://schemas.openxmlformats.org/officeDocument/2006/relationships/tags" Target="../tags/tag19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5.xml"/><Relationship Id="rId7" Type="http://schemas.openxmlformats.org/officeDocument/2006/relationships/image" Target="../media/image1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4.xml"/><Relationship Id="rId5" Type="http://schemas.openxmlformats.org/officeDocument/2006/relationships/slideLayout" Target="../slideLayouts/slideLayout2.xml"/><Relationship Id="rId10" Type="http://schemas.openxmlformats.org/officeDocument/2006/relationships/image" Target="../media/image15.jpeg"/><Relationship Id="rId4" Type="http://schemas.openxmlformats.org/officeDocument/2006/relationships/tags" Target="../tags/tag16.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9.xml"/><Relationship Id="rId7" Type="http://schemas.openxmlformats.org/officeDocument/2006/relationships/notesSlide" Target="../notesSlides/notesSlide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xml"/><Relationship Id="rId5" Type="http://schemas.openxmlformats.org/officeDocument/2006/relationships/tags" Target="../tags/tag21.xml"/><Relationship Id="rId10" Type="http://schemas.openxmlformats.org/officeDocument/2006/relationships/image" Target="../media/image15.jpeg"/><Relationship Id="rId4" Type="http://schemas.openxmlformats.org/officeDocument/2006/relationships/tags" Target="../tags/tag20.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4.xml"/><Relationship Id="rId7" Type="http://schemas.openxmlformats.org/officeDocument/2006/relationships/notesSlide" Target="../notesSlides/notesSlide6.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9.xml"/><Relationship Id="rId7" Type="http://schemas.openxmlformats.org/officeDocument/2006/relationships/notesSlide" Target="../notesSlides/notesSlide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5" Type="http://schemas.openxmlformats.org/officeDocument/2006/relationships/tags" Target="../tags/tag31.xml"/><Relationship Id="rId10" Type="http://schemas.openxmlformats.org/officeDocument/2006/relationships/image" Target="../media/image1.jpeg"/><Relationship Id="rId4" Type="http://schemas.openxmlformats.org/officeDocument/2006/relationships/tags" Target="../tags/tag30.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notesSlide" Target="../notesSlides/notesSlide8.xml"/><Relationship Id="rId18" Type="http://schemas.openxmlformats.org/officeDocument/2006/relationships/image" Target="../media/image1.jpe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slideLayout" Target="../slideLayouts/slideLayout2.xml"/><Relationship Id="rId17" Type="http://schemas.openxmlformats.org/officeDocument/2006/relationships/image" Target="../media/image21.png"/><Relationship Id="rId2" Type="http://schemas.openxmlformats.org/officeDocument/2006/relationships/tags" Target="../tags/tag33.xml"/><Relationship Id="rId16" Type="http://schemas.openxmlformats.org/officeDocument/2006/relationships/image" Target="../media/image20.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image" Target="../media/image19.png"/><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45.xml"/><Relationship Id="rId7" Type="http://schemas.openxmlformats.org/officeDocument/2006/relationships/image" Target="../media/image22.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p:cNvSpPr>
          <p:nvPr/>
        </p:nvSpPr>
        <p:spPr bwMode="auto">
          <a:xfrm>
            <a:off x="7065710" y="4708674"/>
            <a:ext cx="4056594" cy="508189"/>
          </a:xfrm>
          <a:prstGeom prst="rect">
            <a:avLst/>
          </a:prstGeom>
          <a:noFill/>
          <a:ln w="12700" cap="flat">
            <a:noFill/>
            <a:miter lim="800000"/>
            <a:headEnd type="none" w="med" len="med"/>
            <a:tailEnd type="none" w="med" len="med"/>
          </a:ln>
        </p:spPr>
        <p:txBody>
          <a:bodyPr wrap="square" lIns="0" tIns="0" rIns="0" bIns="0" anchor="ctr">
            <a:spAutoFit/>
          </a:bodyPr>
          <a:lstStyle/>
          <a:p>
            <a:pPr marL="685708" indent="-685708" algn="l">
              <a:tabLst>
                <a:tab pos="209522" algn="l"/>
                <a:tab pos="685708"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3200" dirty="0">
                <a:solidFill>
                  <a:schemeClr val="tx1"/>
                </a:solidFill>
                <a:latin typeface="Marker Felt" charset="0"/>
                <a:ea typeface="Marker Felt" charset="0"/>
                <a:cs typeface="Marker Felt" charset="0"/>
                <a:sym typeface="Marker Felt" charset="0"/>
              </a:rPr>
              <a:t>Volume vs. Pressure!</a:t>
            </a:r>
          </a:p>
        </p:txBody>
      </p:sp>
      <p:sp>
        <p:nvSpPr>
          <p:cNvPr id="7" name="Text Placeholder 6"/>
          <p:cNvSpPr>
            <a:spLocks noGrp="1"/>
          </p:cNvSpPr>
          <p:nvPr>
            <p:ph type="body" sz="quarter" idx="11"/>
          </p:nvPr>
        </p:nvSpPr>
        <p:spPr/>
        <p:txBody>
          <a:bodyPr/>
          <a:lstStyle/>
          <a:p>
            <a:endParaRPr lang="en-US"/>
          </a:p>
        </p:txBody>
      </p:sp>
      <p:sp>
        <p:nvSpPr>
          <p:cNvPr id="5" name="TextBox 4"/>
          <p:cNvSpPr txBox="1"/>
          <p:nvPr/>
        </p:nvSpPr>
        <p:spPr>
          <a:xfrm>
            <a:off x="2" y="5995691"/>
            <a:ext cx="12188571" cy="770089"/>
          </a:xfrm>
          <a:prstGeom prst="rect">
            <a:avLst/>
          </a:prstGeom>
          <a:solidFill>
            <a:schemeClr val="accent1"/>
          </a:solidFill>
        </p:spPr>
        <p:txBody>
          <a:bodyPr wrap="square" lIns="182885" tIns="0" rIns="0" bIns="0" rtlCol="0" anchor="ctr" anchorCtr="0">
            <a:noAutofit/>
          </a:bodyPr>
          <a:lstStyle/>
          <a:p>
            <a:pPr algn="l"/>
            <a:r>
              <a:rPr lang="en-US" sz="4000" b="1" dirty="0" smtClean="0">
                <a:solidFill>
                  <a:schemeClr val="bg1"/>
                </a:solidFill>
                <a:latin typeface="Calibri" pitchFamily="34" charset="0"/>
              </a:rPr>
              <a:t>Boyle’s Law</a:t>
            </a:r>
            <a:endParaRPr lang="en-US" sz="4000" b="1" dirty="0">
              <a:solidFill>
                <a:schemeClr val="bg1"/>
              </a:solidFill>
              <a:latin typeface="Calibri" pitchFamily="34" charset="0"/>
            </a:endParaRPr>
          </a:p>
        </p:txBody>
      </p:sp>
      <p:sp>
        <p:nvSpPr>
          <p:cNvPr id="6" name="TextBox 5"/>
          <p:cNvSpPr txBox="1"/>
          <p:nvPr/>
        </p:nvSpPr>
        <p:spPr>
          <a:xfrm>
            <a:off x="10241280" y="6309360"/>
            <a:ext cx="1733167" cy="369332"/>
          </a:xfrm>
          <a:prstGeom prst="rect">
            <a:avLst/>
          </a:prstGeom>
          <a:noFill/>
        </p:spPr>
        <p:txBody>
          <a:bodyPr wrap="none" rtlCol="0">
            <a:spAutoFit/>
          </a:bodyPr>
          <a:lstStyle/>
          <a:p>
            <a:r>
              <a:rPr lang="en-US" dirty="0" smtClean="0">
                <a:solidFill>
                  <a:schemeClr val="bg1"/>
                </a:solidFill>
                <a:latin typeface="Calibri" pitchFamily="34" charset="0"/>
              </a:rPr>
              <a:t>012-10734 </a:t>
            </a:r>
            <a:r>
              <a:rPr lang="en-US" dirty="0" smtClean="0">
                <a:solidFill>
                  <a:schemeClr val="bg1"/>
                </a:solidFill>
                <a:latin typeface="Calibri" pitchFamily="34" charset="0"/>
              </a:rPr>
              <a:t>r1.04</a:t>
            </a:r>
            <a:endParaRPr lang="en-US" dirty="0">
              <a:solidFill>
                <a:schemeClr val="bg1"/>
              </a:solidFill>
              <a:latin typeface="Calibri" pitchFamily="34" charset="0"/>
            </a:endParaRPr>
          </a:p>
        </p:txBody>
      </p:sp>
      <p:pic>
        <p:nvPicPr>
          <p:cNvPr id="8" name="Picture 7" descr="image44.png"/>
          <p:cNvPicPr>
            <a:picLocks noChangeAspect="1"/>
          </p:cNvPicPr>
          <p:nvPr/>
        </p:nvPicPr>
        <p:blipFill>
          <a:blip r:embed="rId3" cstate="print"/>
          <a:stretch>
            <a:fillRect/>
          </a:stretch>
        </p:blipFill>
        <p:spPr>
          <a:xfrm>
            <a:off x="2179637" y="173831"/>
            <a:ext cx="7535260" cy="569671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p:cNvSpPr>
          <p:nvPr>
            <p:custDataLst>
              <p:tags r:id="rId1"/>
            </p:custDataLst>
          </p:nvPr>
        </p:nvSpPr>
        <p:spPr bwMode="auto">
          <a:xfrm>
            <a:off x="182880" y="457200"/>
            <a:ext cx="5915865" cy="769441"/>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Materials and Equipment:</a:t>
            </a:r>
            <a:endParaRPr lang="en-US" sz="3200" b="1" dirty="0">
              <a:solidFill>
                <a:srgbClr val="EB572D"/>
              </a:solidFill>
              <a:latin typeface="Calibri"/>
              <a:ea typeface="Verdana" charset="0"/>
              <a:cs typeface="Verdana" charset="0"/>
              <a:sym typeface="Verdana" charset="0"/>
            </a:endParaRPr>
          </a:p>
          <a:p>
            <a:pPr marR="0" lvl="0" indent="0" defTabSz="914400" eaLnBrk="1" fontAlgn="auto" latinLnBrk="0" hangingPunct="1">
              <a:lnSpc>
                <a:spcPct val="100000"/>
              </a:lnSpc>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endParaRPr lang="en-US" dirty="0">
              <a:solidFill>
                <a:schemeClr val="tx1"/>
              </a:solidFill>
              <a:ea typeface="Gill Sans" charset="0"/>
              <a:cs typeface="Gill Sans" charset="0"/>
            </a:endParaRPr>
          </a:p>
        </p:txBody>
      </p:sp>
      <p:sp>
        <p:nvSpPr>
          <p:cNvPr id="14339" name="Rectangle 3"/>
          <p:cNvSpPr>
            <a:spLocks/>
          </p:cNvSpPr>
          <p:nvPr>
            <p:custDataLst>
              <p:tags r:id="rId2"/>
            </p:custDataLst>
          </p:nvPr>
        </p:nvSpPr>
        <p:spPr bwMode="auto">
          <a:xfrm>
            <a:off x="228600" y="1005840"/>
            <a:ext cx="6887078"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1500"/>
              </a:spcBef>
              <a:spcAft>
                <a:spcPts val="0"/>
              </a:spcAft>
              <a:buClrTx/>
              <a:buSzTx/>
              <a:buNone/>
              <a:tabLst>
                <a:tab pos="533399" algn="l"/>
                <a:tab pos="1066801" algn="l"/>
                <a:tab pos="1066656" algn="l"/>
                <a:tab pos="1599986" algn="l"/>
                <a:tab pos="2133315" algn="l"/>
                <a:tab pos="2666644" algn="l"/>
                <a:tab pos="3199971" algn="l"/>
                <a:tab pos="3733301" algn="l"/>
                <a:tab pos="4266630" algn="l"/>
                <a:tab pos="4799959" algn="l"/>
                <a:tab pos="5333288" algn="l"/>
                <a:tab pos="5866616" algn="l"/>
                <a:tab pos="6399945" algn="l"/>
              </a:tabLst>
              <a:defRPr/>
            </a:pPr>
            <a:r>
              <a:rPr lang="en-US" sz="2400" b="1" dirty="0">
                <a:solidFill>
                  <a:srgbClr val="0000FF"/>
                </a:solidFill>
                <a:latin typeface="Calibri"/>
                <a:ea typeface="Verdana" charset="0"/>
                <a:cs typeface="Verdana" charset="0"/>
                <a:sym typeface="Verdana" charset="0"/>
              </a:rPr>
              <a:t>Collect all of these materials before beginning the lab.</a:t>
            </a:r>
          </a:p>
        </p:txBody>
      </p:sp>
      <p:sp>
        <p:nvSpPr>
          <p:cNvPr id="14340" name="Rectangle 4"/>
          <p:cNvSpPr>
            <a:spLocks/>
          </p:cNvSpPr>
          <p:nvPr>
            <p:custDataLst>
              <p:tags r:id="rId3"/>
            </p:custDataLst>
          </p:nvPr>
        </p:nvSpPr>
        <p:spPr bwMode="auto">
          <a:xfrm>
            <a:off x="0" y="1463039"/>
            <a:ext cx="4083747" cy="155427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Absolute pressure sensor</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Sensor extension cable</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Syringe, 20-mL or 60-mL</a:t>
            </a:r>
          </a:p>
        </p:txBody>
      </p:sp>
      <p:sp>
        <p:nvSpPr>
          <p:cNvPr id="14341" name="Rectangle 5"/>
          <p:cNvSpPr>
            <a:spLocks/>
          </p:cNvSpPr>
          <p:nvPr>
            <p:custDataLst>
              <p:tags r:id="rId4"/>
            </p:custDataLst>
          </p:nvPr>
        </p:nvSpPr>
        <p:spPr bwMode="auto">
          <a:xfrm>
            <a:off x="6094413" y="1463039"/>
            <a:ext cx="4044120" cy="155427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Tubing,  </a:t>
            </a:r>
            <a:r>
              <a:rPr lang="en-US" sz="2700" dirty="0" smtClean="0">
                <a:latin typeface="Calibri"/>
                <a:ea typeface="Verdana" charset="0"/>
                <a:cs typeface="Verdana" charset="0"/>
                <a:sym typeface="Verdana" charset="0"/>
              </a:rPr>
              <a:t>1- to 2-cm</a:t>
            </a:r>
            <a:endParaRPr lang="en-US" sz="2700" dirty="0">
              <a:latin typeface="Calibri"/>
              <a:ea typeface="Verdana" charset="0"/>
              <a:cs typeface="Verdana" charset="0"/>
              <a:sym typeface="Verdana" charset="0"/>
            </a:endParaRP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smtClean="0">
                <a:latin typeface="Calibri"/>
                <a:ea typeface="Verdana" charset="0"/>
                <a:cs typeface="Verdana" charset="0"/>
                <a:sym typeface="Verdana" charset="0"/>
              </a:rPr>
              <a:t>Quick-release </a:t>
            </a:r>
            <a:r>
              <a:rPr lang="en-US" sz="2700" dirty="0">
                <a:latin typeface="Calibri"/>
                <a:ea typeface="Verdana" charset="0"/>
                <a:cs typeface="Verdana" charset="0"/>
                <a:sym typeface="Verdana" charset="0"/>
              </a:rPr>
              <a:t>c</a:t>
            </a:r>
            <a:r>
              <a:rPr lang="en-US" sz="2700" dirty="0" smtClean="0">
                <a:latin typeface="Calibri"/>
                <a:ea typeface="Verdana" charset="0"/>
                <a:cs typeface="Verdana" charset="0"/>
                <a:sym typeface="Verdana" charset="0"/>
              </a:rPr>
              <a:t>onnector </a:t>
            </a:r>
            <a:endParaRPr lang="en-US" sz="2700" baseline="23000" dirty="0">
              <a:latin typeface="Calibri"/>
              <a:ea typeface="Verdana Bold" charset="0"/>
              <a:cs typeface="Verdana Bold" charset="0"/>
              <a:sym typeface="Verdana Bold" charset="0"/>
            </a:endParaRP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smtClean="0">
                <a:latin typeface="Calibri"/>
                <a:ea typeface="Verdana" charset="0"/>
                <a:cs typeface="Verdana" charset="0"/>
                <a:sym typeface="Verdana" charset="0"/>
              </a:rPr>
              <a:t>Glycerin, 2 drops</a:t>
            </a:r>
            <a:endParaRPr lang="en-US" sz="2700" dirty="0">
              <a:latin typeface="Calibri"/>
              <a:ea typeface="Verdana" charset="0"/>
              <a:cs typeface="Verdana" charset="0"/>
              <a:sym typeface="Verdana" charset="0"/>
            </a:endParaRPr>
          </a:p>
        </p:txBody>
      </p:sp>
      <p:sp>
        <p:nvSpPr>
          <p:cNvPr id="8" name="Text Placeholder 7"/>
          <p:cNvSpPr>
            <a:spLocks noGrp="1"/>
          </p:cNvSpPr>
          <p:nvPr>
            <p:ph type="body" sz="quarter" idx="12"/>
          </p:nvPr>
        </p:nvSpPr>
        <p:spPr/>
        <p:txBody>
          <a:bodyPr/>
          <a:lstStyle/>
          <a:p>
            <a:endParaRPr lang="en-US"/>
          </a:p>
        </p:txBody>
      </p:sp>
      <p:sp>
        <p:nvSpPr>
          <p:cNvPr id="11" name="Rectangle 10"/>
          <p:cNvSpPr/>
          <p:nvPr>
            <p:custDataLst>
              <p:tags r:id="rId5"/>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0" name="Picture 9" descr="image67.jpg"/>
          <p:cNvPicPr>
            <a:picLocks noChangeAspect="1"/>
          </p:cNvPicPr>
          <p:nvPr/>
        </p:nvPicPr>
        <p:blipFill>
          <a:blip r:embed="rId9" cstate="print"/>
          <a:stretch>
            <a:fillRect/>
          </a:stretch>
        </p:blipFill>
        <p:spPr>
          <a:xfrm rot="21397077">
            <a:off x="760412" y="3332065"/>
            <a:ext cx="2852329" cy="1578364"/>
          </a:xfrm>
          <a:prstGeom prst="rect">
            <a:avLst/>
          </a:prstGeom>
          <a:effectLst>
            <a:outerShdw blurRad="101600" dist="101600" dir="2700000" algn="tl" rotWithShape="0">
              <a:prstClr val="black">
                <a:alpha val="50000"/>
              </a:prstClr>
            </a:outerShdw>
          </a:effectLst>
        </p:spPr>
      </p:pic>
      <p:pic>
        <p:nvPicPr>
          <p:cNvPr id="13" name="Picture 12" descr="image33.png"/>
          <p:cNvPicPr>
            <a:picLocks noChangeAspect="1"/>
          </p:cNvPicPr>
          <p:nvPr/>
        </p:nvPicPr>
        <p:blipFill>
          <a:blip r:embed="rId10" cstate="print"/>
          <a:stretch>
            <a:fillRect/>
          </a:stretch>
        </p:blipFill>
        <p:spPr>
          <a:xfrm>
            <a:off x="4418012" y="3526631"/>
            <a:ext cx="3168667" cy="1341235"/>
          </a:xfrm>
          <a:prstGeom prst="rect">
            <a:avLst/>
          </a:prstGeom>
          <a:effectLst>
            <a:outerShdw blurRad="101600" dist="101600" dir="2700000" algn="tl" rotWithShape="0">
              <a:prstClr val="black">
                <a:alpha val="50000"/>
              </a:prstClr>
            </a:outerShdw>
          </a:effectLst>
        </p:spPr>
      </p:pic>
      <p:pic>
        <p:nvPicPr>
          <p:cNvPr id="14" name="Picture 13" descr="image68.png"/>
          <p:cNvPicPr>
            <a:picLocks noChangeAspect="1"/>
          </p:cNvPicPr>
          <p:nvPr/>
        </p:nvPicPr>
        <p:blipFill>
          <a:blip r:embed="rId11" cstate="print"/>
          <a:stretch>
            <a:fillRect/>
          </a:stretch>
        </p:blipFill>
        <p:spPr>
          <a:xfrm>
            <a:off x="8558304" y="3755231"/>
            <a:ext cx="736508" cy="634921"/>
          </a:xfrm>
          <a:prstGeom prst="rect">
            <a:avLst/>
          </a:prstGeom>
          <a:effectLst>
            <a:outerShdw blurRad="101600" dist="101600" dir="2700000" algn="tl" rotWithShape="0">
              <a:prstClr val="black">
                <a:alpha val="50000"/>
              </a:prstClr>
            </a:outerShdw>
          </a:effectLst>
        </p:spPr>
      </p:pic>
      <p:grpSp>
        <p:nvGrpSpPr>
          <p:cNvPr id="15" name="Group 14"/>
          <p:cNvGrpSpPr/>
          <p:nvPr/>
        </p:nvGrpSpPr>
        <p:grpSpPr>
          <a:xfrm>
            <a:off x="10133012" y="3298031"/>
            <a:ext cx="1219417" cy="2438834"/>
            <a:chOff x="7694612" y="4060031"/>
            <a:chExt cx="1219417" cy="2438834"/>
          </a:xfrm>
          <a:effectLst>
            <a:outerShdw blurRad="101600" dist="101600" dir="2700000" algn="tl" rotWithShape="0">
              <a:prstClr val="black">
                <a:alpha val="50000"/>
              </a:prstClr>
            </a:outerShdw>
          </a:effectLst>
        </p:grpSpPr>
        <p:pic>
          <p:nvPicPr>
            <p:cNvPr id="16" name="Picture 15" descr="image107.png"/>
            <p:cNvPicPr>
              <a:picLocks noChangeAspect="1"/>
            </p:cNvPicPr>
            <p:nvPr/>
          </p:nvPicPr>
          <p:blipFill>
            <a:blip r:embed="rId12" cstate="print"/>
            <a:stretch>
              <a:fillRect/>
            </a:stretch>
          </p:blipFill>
          <p:spPr>
            <a:xfrm>
              <a:off x="7694612" y="4060031"/>
              <a:ext cx="1219417" cy="2438834"/>
            </a:xfrm>
            <a:prstGeom prst="roundRect">
              <a:avLst/>
            </a:prstGeom>
          </p:spPr>
        </p:pic>
        <p:sp>
          <p:nvSpPr>
            <p:cNvPr id="17" name="TextBox 16"/>
            <p:cNvSpPr txBox="1"/>
            <p:nvPr/>
          </p:nvSpPr>
          <p:spPr>
            <a:xfrm>
              <a:off x="7847012" y="5523071"/>
              <a:ext cx="838200" cy="365760"/>
            </a:xfrm>
            <a:prstGeom prst="rect">
              <a:avLst/>
            </a:prstGeom>
            <a:solidFill>
              <a:schemeClr val="bg1"/>
            </a:solidFill>
            <a:effectLst>
              <a:outerShdw blurRad="101600" dist="101600" dir="2700000" algn="tl" rotWithShape="0">
                <a:prstClr val="black">
                  <a:alpha val="40000"/>
                </a:prstClr>
              </a:outerShdw>
            </a:effectLst>
          </p:spPr>
          <p:txBody>
            <a:bodyPr wrap="square" rtlCol="0">
              <a:spAutoFit/>
            </a:bodyPr>
            <a:lstStyle/>
            <a:p>
              <a:r>
                <a:rPr lang="en-US" sz="1400" dirty="0" smtClean="0"/>
                <a:t>Glycerin</a:t>
              </a:r>
              <a:endParaRPr lang="en-US" sz="1400" dirty="0"/>
            </a:p>
          </p:txBody>
        </p:sp>
      </p:grpSp>
      <p:pic>
        <p:nvPicPr>
          <p:cNvPr id="18" name="Picture 17" descr="image65.png"/>
          <p:cNvPicPr>
            <a:picLocks noChangeAspect="1"/>
          </p:cNvPicPr>
          <p:nvPr/>
        </p:nvPicPr>
        <p:blipFill>
          <a:blip r:embed="rId13" cstate="print"/>
          <a:stretch>
            <a:fillRect/>
          </a:stretch>
        </p:blipFill>
        <p:spPr>
          <a:xfrm>
            <a:off x="7618412" y="5203031"/>
            <a:ext cx="1853968" cy="1003175"/>
          </a:xfrm>
          <a:prstGeom prst="rect">
            <a:avLst/>
          </a:prstGeom>
          <a:effectLst>
            <a:outerShdw blurRad="101600" dist="101600" dir="2700000" algn="tl" rotWithShape="0">
              <a:prstClr val="black">
                <a:alpha val="50000"/>
              </a:prstClr>
            </a:outerShdw>
          </a:effectLst>
        </p:spPr>
      </p:pic>
      <p:pic>
        <p:nvPicPr>
          <p:cNvPr id="19" name="Picture 18" descr="image66.png"/>
          <p:cNvPicPr>
            <a:picLocks noChangeAspect="1"/>
          </p:cNvPicPr>
          <p:nvPr/>
        </p:nvPicPr>
        <p:blipFill>
          <a:blip r:embed="rId14" cstate="print"/>
          <a:stretch>
            <a:fillRect/>
          </a:stretch>
        </p:blipFill>
        <p:spPr>
          <a:xfrm>
            <a:off x="3046412" y="5126831"/>
            <a:ext cx="3810868" cy="1346507"/>
          </a:xfrm>
          <a:prstGeom prst="rect">
            <a:avLst/>
          </a:prstGeom>
          <a:effectLst>
            <a:outerShdw blurRad="101600" dist="101600" dir="2700000" algn="tl" rotWithShape="0">
              <a:prstClr val="black">
                <a:alpha val="50000"/>
              </a:prstClr>
            </a:outerShdw>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7" name="Picture 16" descr="SNAPSHOT 04.png"/>
          <p:cNvPicPr>
            <a:picLocks noChangeAspect="1"/>
          </p:cNvPicPr>
          <p:nvPr/>
        </p:nvPicPr>
        <p:blipFill>
          <a:blip r:embed="rId15" cstate="print"/>
          <a:stretch>
            <a:fillRect/>
          </a:stretch>
        </p:blipFill>
        <p:spPr>
          <a:xfrm>
            <a:off x="10745113" y="3017520"/>
            <a:ext cx="1216699" cy="296732"/>
          </a:xfrm>
          <a:prstGeom prst="rect">
            <a:avLst/>
          </a:prstGeom>
        </p:spPr>
      </p:pic>
      <p:sp>
        <p:nvSpPr>
          <p:cNvPr id="15363" name="Rectangle 3"/>
          <p:cNvSpPr>
            <a:spLocks/>
          </p:cNvSpPr>
          <p:nvPr>
            <p:custDataLst>
              <p:tags r:id="rId1"/>
            </p:custDataLst>
          </p:nvPr>
        </p:nvSpPr>
        <p:spPr bwMode="auto">
          <a:xfrm>
            <a:off x="182880" y="457200"/>
            <a:ext cx="370973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Sequencing Challenge</a:t>
            </a:r>
          </a:p>
        </p:txBody>
      </p:sp>
      <p:pic>
        <p:nvPicPr>
          <p:cNvPr id="15364" name="Picture 4"/>
          <p:cNvPicPr>
            <a:picLocks noChangeAspect="1" noChangeArrowheads="1"/>
          </p:cNvPicPr>
          <p:nvPr>
            <p:custDataLst>
              <p:tags r:id="rId2"/>
            </p:custDataLst>
          </p:nvPr>
        </p:nvPicPr>
        <p:blipFill>
          <a:blip r:embed="rId16" cstate="print"/>
          <a:srcRect/>
          <a:stretch>
            <a:fillRect/>
          </a:stretch>
        </p:blipFill>
        <p:spPr bwMode="auto">
          <a:xfrm>
            <a:off x="150811" y="1015563"/>
            <a:ext cx="3713783" cy="2687947"/>
          </a:xfrm>
          <a:prstGeom prst="rect">
            <a:avLst/>
          </a:prstGeom>
          <a:solidFill>
            <a:scrgbClr r="0" g="0" b="0">
              <a:alpha val="0"/>
            </a:scrgbClr>
          </a:solidFill>
          <a:ln w="12700" cap="flat">
            <a:noFill/>
            <a:miter lim="800000"/>
            <a:headEnd/>
            <a:tailEnd/>
          </a:ln>
          <a:effectLst/>
        </p:spPr>
      </p:pic>
      <p:pic>
        <p:nvPicPr>
          <p:cNvPr id="15365" name="Picture 5"/>
          <p:cNvPicPr>
            <a:picLocks noChangeAspect="1" noChangeArrowheads="1"/>
          </p:cNvPicPr>
          <p:nvPr>
            <p:custDataLst>
              <p:tags r:id="rId3"/>
            </p:custDataLst>
          </p:nvPr>
        </p:nvPicPr>
        <p:blipFill>
          <a:blip r:embed="rId16" cstate="print"/>
          <a:srcRect/>
          <a:stretch>
            <a:fillRect/>
          </a:stretch>
        </p:blipFill>
        <p:spPr bwMode="auto">
          <a:xfrm>
            <a:off x="4037012" y="1012031"/>
            <a:ext cx="3713783" cy="2687947"/>
          </a:xfrm>
          <a:prstGeom prst="rect">
            <a:avLst/>
          </a:prstGeom>
          <a:solidFill>
            <a:scrgbClr r="0" g="0" b="0">
              <a:alpha val="0"/>
            </a:scrgbClr>
          </a:solidFill>
          <a:ln w="12700" cap="flat">
            <a:noFill/>
            <a:miter lim="800000"/>
            <a:headEnd/>
            <a:tailEnd/>
          </a:ln>
        </p:spPr>
      </p:pic>
      <p:pic>
        <p:nvPicPr>
          <p:cNvPr id="15366" name="Picture 6"/>
          <p:cNvPicPr>
            <a:picLocks noChangeAspect="1" noChangeArrowheads="1"/>
          </p:cNvPicPr>
          <p:nvPr>
            <p:custDataLst>
              <p:tags r:id="rId4"/>
            </p:custDataLst>
          </p:nvPr>
        </p:nvPicPr>
        <p:blipFill>
          <a:blip r:embed="rId16" cstate="print"/>
          <a:srcRect/>
          <a:stretch>
            <a:fillRect/>
          </a:stretch>
        </p:blipFill>
        <p:spPr bwMode="auto">
          <a:xfrm>
            <a:off x="155447" y="3910680"/>
            <a:ext cx="3713783" cy="2687947"/>
          </a:xfrm>
          <a:prstGeom prst="rect">
            <a:avLst/>
          </a:prstGeom>
          <a:solidFill>
            <a:scrgbClr r="0" g="0" b="0">
              <a:alpha val="0"/>
            </a:scrgbClr>
          </a:solidFill>
          <a:ln w="12700" cap="flat">
            <a:noFill/>
            <a:miter lim="800000"/>
            <a:headEnd/>
            <a:tailEnd/>
          </a:ln>
        </p:spPr>
      </p:pic>
      <p:pic>
        <p:nvPicPr>
          <p:cNvPr id="15367" name="Picture 7"/>
          <p:cNvPicPr>
            <a:picLocks noChangeAspect="1" noChangeArrowheads="1"/>
          </p:cNvPicPr>
          <p:nvPr>
            <p:custDataLst>
              <p:tags r:id="rId5"/>
            </p:custDataLst>
          </p:nvPr>
        </p:nvPicPr>
        <p:blipFill>
          <a:blip r:embed="rId16" cstate="print"/>
          <a:srcRect/>
          <a:stretch>
            <a:fillRect/>
          </a:stretch>
        </p:blipFill>
        <p:spPr bwMode="auto">
          <a:xfrm>
            <a:off x="4041647" y="3911163"/>
            <a:ext cx="3713783" cy="2687947"/>
          </a:xfrm>
          <a:prstGeom prst="rect">
            <a:avLst/>
          </a:prstGeom>
          <a:solidFill>
            <a:scrgbClr r="0" g="0" b="0">
              <a:alpha val="0"/>
            </a:scrgbClr>
          </a:solidFill>
          <a:ln w="12700" cap="flat">
            <a:noFill/>
            <a:miter lim="800000"/>
            <a:headEnd/>
            <a:tailEnd/>
          </a:ln>
        </p:spPr>
      </p:pic>
      <p:sp>
        <p:nvSpPr>
          <p:cNvPr id="15368" name="Rectangle 8"/>
          <p:cNvSpPr>
            <a:spLocks/>
          </p:cNvSpPr>
          <p:nvPr>
            <p:custDataLst>
              <p:tags r:id="rId6"/>
            </p:custDataLst>
          </p:nvPr>
        </p:nvSpPr>
        <p:spPr bwMode="auto">
          <a:xfrm>
            <a:off x="608012" y="1309399"/>
            <a:ext cx="2743200" cy="1323435"/>
          </a:xfrm>
          <a:prstGeom prst="rect">
            <a:avLst/>
          </a:prstGeom>
          <a:solidFill>
            <a:srgbClr val="000000">
              <a:alpha val="0"/>
            </a:srgbClr>
          </a:solidFill>
          <a:ln w="12700" cap="flat">
            <a:noFill/>
            <a:miter lim="800000"/>
            <a:headEnd type="none" w="med" len="med"/>
            <a:tailEnd type="none" w="med" len="med"/>
          </a:ln>
        </p:spPr>
        <p:txBody>
          <a:bodyPr vert="horz" lIns="91438" tIns="45718" rIns="91438" bIns="45718" anchor="t" anchorCtr="0">
            <a:spAutoFit/>
          </a:bodyPr>
          <a:lstStyle/>
          <a:p>
            <a:pPr marL="91440" indent="-91440" algn="l">
              <a:lnSpc>
                <a:spcPts val="2400"/>
              </a:lnSpc>
              <a:spcBef>
                <a:spcPts val="0"/>
              </a:spcBef>
            </a:pPr>
            <a:r>
              <a:rPr lang="en-US" sz="2100" b="1" dirty="0">
                <a:latin typeface="Calibri"/>
                <a:ea typeface="Verdana Bold" charset="0"/>
                <a:cs typeface="Verdana Bold" charset="0"/>
                <a:sym typeface="Verdana Bold" charset="0"/>
              </a:rPr>
              <a:t>A.</a:t>
            </a:r>
            <a:r>
              <a:rPr lang="en-US" sz="2100" dirty="0">
                <a:latin typeface="Calibri"/>
                <a:ea typeface="Verdana" charset="0"/>
                <a:cs typeface="Verdana" charset="0"/>
                <a:sym typeface="Verdana" charset="0"/>
              </a:rPr>
              <a:t> Connect a syringe with 20 </a:t>
            </a:r>
            <a:r>
              <a:rPr lang="en-US" sz="2100" dirty="0" err="1">
                <a:latin typeface="Calibri"/>
                <a:ea typeface="Verdana" charset="0"/>
                <a:cs typeface="Verdana" charset="0"/>
                <a:sym typeface="Verdana" charset="0"/>
              </a:rPr>
              <a:t>mL</a:t>
            </a:r>
            <a:r>
              <a:rPr lang="en-US" sz="2100" dirty="0">
                <a:latin typeface="Calibri"/>
                <a:ea typeface="Verdana" charset="0"/>
                <a:cs typeface="Verdana" charset="0"/>
                <a:sym typeface="Verdana" charset="0"/>
              </a:rPr>
              <a:t> of air in it to the absolute pressure sensor. </a:t>
            </a:r>
          </a:p>
        </p:txBody>
      </p:sp>
      <p:sp>
        <p:nvSpPr>
          <p:cNvPr id="15369" name="Rectangle 9"/>
          <p:cNvSpPr>
            <a:spLocks/>
          </p:cNvSpPr>
          <p:nvPr>
            <p:custDataLst>
              <p:tags r:id="rId7"/>
            </p:custDataLst>
          </p:nvPr>
        </p:nvSpPr>
        <p:spPr bwMode="auto">
          <a:xfrm>
            <a:off x="4570412" y="1312353"/>
            <a:ext cx="2743200" cy="1938988"/>
          </a:xfrm>
          <a:prstGeom prst="rect">
            <a:avLst/>
          </a:prstGeom>
          <a:solidFill>
            <a:srgbClr val="000000">
              <a:alpha val="0"/>
            </a:srgbClr>
          </a:solidFill>
          <a:ln w="12700" cap="flat">
            <a:noFill/>
            <a:miter lim="800000"/>
            <a:headEnd type="none" w="med" len="med"/>
            <a:tailEnd type="none" w="med" len="med"/>
          </a:ln>
        </p:spPr>
        <p:txBody>
          <a:bodyPr vert="horz" lIns="91438" tIns="45718" rIns="91438" bIns="45718" anchor="t" anchorCtr="0">
            <a:spAutoFit/>
          </a:bodyPr>
          <a:lstStyle/>
          <a:p>
            <a:pPr marL="182880" indent="-182880" algn="l">
              <a:lnSpc>
                <a:spcPts val="2400"/>
              </a:lnSpc>
              <a:spcBef>
                <a:spcPts val="0"/>
              </a:spcBef>
            </a:pPr>
            <a:r>
              <a:rPr lang="en-US" sz="2100" b="1" dirty="0">
                <a:latin typeface="Calibri"/>
                <a:ea typeface="Verdana Bold" charset="0"/>
                <a:cs typeface="Verdana Bold" charset="0"/>
                <a:sym typeface="Verdana Bold" charset="0"/>
              </a:rPr>
              <a:t>B.</a:t>
            </a:r>
            <a:r>
              <a:rPr lang="en-US" sz="2100" dirty="0">
                <a:latin typeface="Calibri"/>
                <a:ea typeface="Verdana" charset="0"/>
                <a:cs typeface="Verdana" charset="0"/>
                <a:sym typeface="Verdana" charset="0"/>
              </a:rPr>
              <a:t> Calculate the average pressure at each volume and use them to determine the relationship between </a:t>
            </a:r>
            <a:r>
              <a:rPr lang="en-US" sz="2100" i="1" dirty="0">
                <a:latin typeface="Calibri"/>
                <a:ea typeface="Verdana" charset="0"/>
                <a:cs typeface="Verdana" charset="0"/>
                <a:sym typeface="Verdana" charset="0"/>
              </a:rPr>
              <a:t>P</a:t>
            </a:r>
            <a:r>
              <a:rPr lang="en-US" sz="2100" dirty="0">
                <a:latin typeface="Calibri"/>
                <a:ea typeface="Verdana" charset="0"/>
                <a:cs typeface="Verdana" charset="0"/>
                <a:sym typeface="Verdana" charset="0"/>
              </a:rPr>
              <a:t> and </a:t>
            </a:r>
            <a:r>
              <a:rPr lang="en-US" sz="2100" i="1" dirty="0">
                <a:latin typeface="Calibri"/>
                <a:ea typeface="Verdana" charset="0"/>
                <a:cs typeface="Verdana" charset="0"/>
                <a:sym typeface="Verdana" charset="0"/>
              </a:rPr>
              <a:t>V</a:t>
            </a:r>
            <a:r>
              <a:rPr lang="en-US" sz="2100" dirty="0">
                <a:latin typeface="Calibri"/>
                <a:ea typeface="Verdana" charset="0"/>
                <a:cs typeface="Verdana" charset="0"/>
                <a:sym typeface="Verdana" charset="0"/>
              </a:rPr>
              <a:t>. </a:t>
            </a:r>
          </a:p>
        </p:txBody>
      </p:sp>
      <p:sp>
        <p:nvSpPr>
          <p:cNvPr id="15370" name="Rectangle 10"/>
          <p:cNvSpPr>
            <a:spLocks/>
          </p:cNvSpPr>
          <p:nvPr>
            <p:custDataLst>
              <p:tags r:id="rId8"/>
            </p:custDataLst>
          </p:nvPr>
        </p:nvSpPr>
        <p:spPr bwMode="auto">
          <a:xfrm>
            <a:off x="608012" y="4205001"/>
            <a:ext cx="2743200" cy="1632109"/>
          </a:xfrm>
          <a:prstGeom prst="rect">
            <a:avLst/>
          </a:prstGeom>
          <a:solidFill>
            <a:srgbClr val="000000">
              <a:alpha val="0"/>
            </a:srgbClr>
          </a:solidFill>
          <a:ln w="12700" cap="flat">
            <a:noFill/>
            <a:miter lim="800000"/>
            <a:headEnd type="none" w="med" len="med"/>
            <a:tailEnd type="none" w="med" len="med"/>
          </a:ln>
        </p:spPr>
        <p:txBody>
          <a:bodyPr vert="horz" lIns="91438" tIns="45718" rIns="91438" bIns="45718" anchor="t" anchorCtr="0">
            <a:spAutoFit/>
          </a:bodyPr>
          <a:lstStyle/>
          <a:p>
            <a:pPr marL="182880" indent="-182880" algn="l">
              <a:lnSpc>
                <a:spcPts val="2400"/>
              </a:lnSpc>
              <a:spcBef>
                <a:spcPts val="0"/>
              </a:spcBef>
            </a:pPr>
            <a:r>
              <a:rPr lang="en-US" sz="2100" b="1" dirty="0">
                <a:latin typeface="Calibri"/>
                <a:ea typeface="Verdana Bold" charset="0"/>
                <a:cs typeface="Verdana Bold" charset="0"/>
                <a:sym typeface="Verdana Bold" charset="0"/>
              </a:rPr>
              <a:t>C.</a:t>
            </a:r>
            <a:r>
              <a:rPr lang="en-US" sz="2100" dirty="0">
                <a:latin typeface="Calibri"/>
                <a:ea typeface="Verdana" charset="0"/>
                <a:cs typeface="Verdana" charset="0"/>
                <a:sym typeface="Verdana" charset="0"/>
              </a:rPr>
              <a:t> Record the absolute </a:t>
            </a:r>
            <a:r>
              <a:rPr lang="en-US" sz="2100" dirty="0" smtClean="0">
                <a:latin typeface="Calibri"/>
                <a:ea typeface="Verdana" charset="0"/>
                <a:cs typeface="Verdana" charset="0"/>
                <a:sym typeface="Verdana" charset="0"/>
              </a:rPr>
              <a:t>pressure </a:t>
            </a:r>
            <a:r>
              <a:rPr lang="en-US" sz="2100" i="1" dirty="0" smtClean="0">
                <a:latin typeface="Calibri"/>
                <a:ea typeface="Verdana" charset="0"/>
                <a:cs typeface="Verdana" charset="0"/>
                <a:sym typeface="Verdana" charset="0"/>
              </a:rPr>
              <a:t>P</a:t>
            </a:r>
            <a:r>
              <a:rPr lang="en-US" sz="2100" dirty="0" smtClean="0">
                <a:latin typeface="Calibri"/>
                <a:ea typeface="Verdana" charset="0"/>
                <a:cs typeface="Verdana" charset="0"/>
                <a:sym typeface="Verdana" charset="0"/>
              </a:rPr>
              <a:t> </a:t>
            </a:r>
            <a:r>
              <a:rPr lang="en-US" sz="2100" dirty="0">
                <a:latin typeface="Calibri"/>
                <a:ea typeface="Verdana" charset="0"/>
                <a:cs typeface="Verdana" charset="0"/>
                <a:sym typeface="Verdana" charset="0"/>
              </a:rPr>
              <a:t>at 20 </a:t>
            </a:r>
            <a:r>
              <a:rPr lang="en-US" sz="2100" dirty="0" err="1">
                <a:latin typeface="Calibri"/>
                <a:ea typeface="Verdana" charset="0"/>
                <a:cs typeface="Verdana" charset="0"/>
                <a:sym typeface="Verdana" charset="0"/>
              </a:rPr>
              <a:t>mL</a:t>
            </a:r>
            <a:r>
              <a:rPr lang="en-US" sz="2100" dirty="0">
                <a:latin typeface="Calibri"/>
                <a:ea typeface="Verdana" charset="0"/>
                <a:cs typeface="Verdana" charset="0"/>
                <a:sym typeface="Verdana" charset="0"/>
              </a:rPr>
              <a:t>, 18 </a:t>
            </a:r>
            <a:r>
              <a:rPr lang="en-US" sz="2100" dirty="0" err="1">
                <a:latin typeface="Calibri"/>
                <a:ea typeface="Verdana" charset="0"/>
                <a:cs typeface="Verdana" charset="0"/>
                <a:sym typeface="Verdana" charset="0"/>
              </a:rPr>
              <a:t>mL</a:t>
            </a:r>
            <a:r>
              <a:rPr lang="en-US" sz="2100" dirty="0">
                <a:latin typeface="Calibri"/>
                <a:ea typeface="Verdana" charset="0"/>
                <a:cs typeface="Verdana" charset="0"/>
                <a:sym typeface="Verdana" charset="0"/>
              </a:rPr>
              <a:t>, 16 </a:t>
            </a:r>
            <a:r>
              <a:rPr lang="en-US" sz="2100" dirty="0" err="1">
                <a:latin typeface="Calibri"/>
                <a:ea typeface="Verdana" charset="0"/>
                <a:cs typeface="Verdana" charset="0"/>
                <a:sym typeface="Verdana" charset="0"/>
              </a:rPr>
              <a:t>mL</a:t>
            </a:r>
            <a:r>
              <a:rPr lang="en-US" sz="2100" dirty="0">
                <a:latin typeface="Calibri"/>
                <a:ea typeface="Verdana" charset="0"/>
                <a:cs typeface="Verdana" charset="0"/>
                <a:sym typeface="Verdana" charset="0"/>
              </a:rPr>
              <a:t>, 14 </a:t>
            </a:r>
            <a:r>
              <a:rPr lang="en-US" sz="2100" dirty="0" err="1">
                <a:latin typeface="Calibri"/>
                <a:ea typeface="Verdana" charset="0"/>
                <a:cs typeface="Verdana" charset="0"/>
                <a:sym typeface="Verdana" charset="0"/>
              </a:rPr>
              <a:t>mL</a:t>
            </a:r>
            <a:r>
              <a:rPr lang="en-US" sz="2100" dirty="0">
                <a:latin typeface="Calibri"/>
                <a:ea typeface="Verdana" charset="0"/>
                <a:cs typeface="Verdana" charset="0"/>
                <a:sym typeface="Verdana" charset="0"/>
              </a:rPr>
              <a:t>, 12 </a:t>
            </a:r>
            <a:r>
              <a:rPr lang="en-US" sz="2100" dirty="0" err="1">
                <a:latin typeface="Calibri"/>
                <a:ea typeface="Verdana" charset="0"/>
                <a:cs typeface="Verdana" charset="0"/>
                <a:sym typeface="Verdana" charset="0"/>
              </a:rPr>
              <a:t>mL</a:t>
            </a:r>
            <a:r>
              <a:rPr lang="en-US" sz="2100" dirty="0">
                <a:latin typeface="Calibri"/>
                <a:ea typeface="Verdana" charset="0"/>
                <a:cs typeface="Verdana" charset="0"/>
                <a:sym typeface="Verdana" charset="0"/>
              </a:rPr>
              <a:t>, 10 </a:t>
            </a:r>
            <a:r>
              <a:rPr lang="en-US" sz="2100" dirty="0" err="1">
                <a:latin typeface="Calibri"/>
                <a:ea typeface="Verdana" charset="0"/>
                <a:cs typeface="Verdana" charset="0"/>
                <a:sym typeface="Verdana" charset="0"/>
              </a:rPr>
              <a:t>mL</a:t>
            </a:r>
            <a:r>
              <a:rPr lang="en-US" sz="2100" dirty="0">
                <a:latin typeface="Calibri"/>
                <a:ea typeface="Verdana" charset="0"/>
                <a:cs typeface="Verdana" charset="0"/>
                <a:sym typeface="Verdana" charset="0"/>
              </a:rPr>
              <a:t>, 8 </a:t>
            </a:r>
            <a:r>
              <a:rPr lang="en-US" sz="2100" dirty="0" err="1">
                <a:latin typeface="Calibri"/>
                <a:ea typeface="Verdana" charset="0"/>
                <a:cs typeface="Verdana" charset="0"/>
                <a:sym typeface="Verdana" charset="0"/>
              </a:rPr>
              <a:t>mL</a:t>
            </a:r>
            <a:r>
              <a:rPr lang="en-US" sz="2100" dirty="0">
                <a:latin typeface="Calibri"/>
                <a:ea typeface="Verdana" charset="0"/>
                <a:cs typeface="Verdana" charset="0"/>
                <a:sym typeface="Verdana" charset="0"/>
              </a:rPr>
              <a:t>, and 6 </a:t>
            </a:r>
            <a:r>
              <a:rPr lang="en-US" sz="2100" dirty="0" err="1">
                <a:latin typeface="Calibri"/>
                <a:ea typeface="Verdana" charset="0"/>
                <a:cs typeface="Verdana" charset="0"/>
                <a:sym typeface="Verdana" charset="0"/>
              </a:rPr>
              <a:t>mL.</a:t>
            </a:r>
            <a:r>
              <a:rPr lang="en-US" sz="2100" dirty="0">
                <a:latin typeface="Calibri"/>
                <a:ea typeface="Verdana" charset="0"/>
                <a:cs typeface="Verdana" charset="0"/>
                <a:sym typeface="Verdana" charset="0"/>
              </a:rPr>
              <a:t>  </a:t>
            </a:r>
          </a:p>
        </p:txBody>
      </p:sp>
      <p:sp>
        <p:nvSpPr>
          <p:cNvPr id="15371" name="Rectangle 11"/>
          <p:cNvSpPr>
            <a:spLocks/>
          </p:cNvSpPr>
          <p:nvPr>
            <p:custDataLst>
              <p:tags r:id="rId9"/>
            </p:custDataLst>
          </p:nvPr>
        </p:nvSpPr>
        <p:spPr bwMode="auto">
          <a:xfrm>
            <a:off x="4570412" y="4205001"/>
            <a:ext cx="2743200" cy="1631212"/>
          </a:xfrm>
          <a:prstGeom prst="rect">
            <a:avLst/>
          </a:prstGeom>
          <a:solidFill>
            <a:srgbClr val="000000">
              <a:alpha val="0"/>
            </a:srgbClr>
          </a:solidFill>
          <a:ln w="12700" cap="flat">
            <a:noFill/>
            <a:miter lim="800000"/>
            <a:headEnd type="none" w="med" len="med"/>
            <a:tailEnd type="none" w="med" len="med"/>
          </a:ln>
        </p:spPr>
        <p:txBody>
          <a:bodyPr vert="horz" lIns="91437" tIns="45718" rIns="91437" bIns="45718" anchor="t" anchorCtr="0">
            <a:spAutoFit/>
          </a:bodyPr>
          <a:lstStyle/>
          <a:p>
            <a:pPr marL="182880" indent="-182880" algn="l">
              <a:lnSpc>
                <a:spcPts val="2400"/>
              </a:lnSpc>
              <a:spcBef>
                <a:spcPts val="0"/>
              </a:spcBef>
            </a:pPr>
            <a:r>
              <a:rPr lang="en-US" sz="2100" b="1" dirty="0">
                <a:latin typeface="Calibri"/>
                <a:ea typeface="Verdana Bold" charset="0"/>
                <a:cs typeface="Verdana Bold" charset="0"/>
                <a:sym typeface="Verdana Bold" charset="0"/>
              </a:rPr>
              <a:t>D.</a:t>
            </a:r>
            <a:r>
              <a:rPr lang="en-US" sz="2100" dirty="0">
                <a:latin typeface="Calibri"/>
                <a:ea typeface="Verdana" charset="0"/>
                <a:cs typeface="Verdana" charset="0"/>
                <a:sym typeface="Verdana" charset="0"/>
              </a:rPr>
              <a:t> Collect two </a:t>
            </a:r>
            <a:r>
              <a:rPr lang="en-US" sz="2100" dirty="0" smtClean="0">
                <a:latin typeface="Calibri"/>
                <a:ea typeface="Verdana" charset="0"/>
                <a:cs typeface="Verdana" charset="0"/>
                <a:sym typeface="Verdana" charset="0"/>
              </a:rPr>
              <a:t>additional </a:t>
            </a:r>
            <a:r>
              <a:rPr lang="en-US" sz="2100" dirty="0">
                <a:latin typeface="Calibri"/>
                <a:ea typeface="Verdana" charset="0"/>
                <a:cs typeface="Verdana" charset="0"/>
                <a:sym typeface="Verdana" charset="0"/>
              </a:rPr>
              <a:t>sets of absolute pressure data at each </a:t>
            </a:r>
            <a:r>
              <a:rPr lang="en-US" sz="2100" dirty="0" smtClean="0">
                <a:latin typeface="Calibri"/>
                <a:ea typeface="Verdana" charset="0"/>
                <a:cs typeface="Verdana" charset="0"/>
                <a:sym typeface="Verdana" charset="0"/>
              </a:rPr>
              <a:t/>
            </a:r>
            <a:br>
              <a:rPr lang="en-US" sz="2100" dirty="0" smtClean="0">
                <a:latin typeface="Calibri"/>
                <a:ea typeface="Verdana" charset="0"/>
                <a:cs typeface="Verdana" charset="0"/>
                <a:sym typeface="Verdana" charset="0"/>
              </a:rPr>
            </a:br>
            <a:r>
              <a:rPr lang="en-US" sz="2100" dirty="0" smtClean="0">
                <a:latin typeface="Calibri"/>
                <a:ea typeface="Verdana" charset="0"/>
                <a:cs typeface="Verdana" charset="0"/>
                <a:sym typeface="Verdana" charset="0"/>
              </a:rPr>
              <a:t>volume </a:t>
            </a:r>
            <a:r>
              <a:rPr lang="en-US" sz="2100" i="1" dirty="0" smtClean="0">
                <a:latin typeface="Calibri"/>
                <a:ea typeface="Verdana" charset="0"/>
                <a:cs typeface="Verdana" charset="0"/>
                <a:sym typeface="Verdana" charset="0"/>
              </a:rPr>
              <a:t>V</a:t>
            </a:r>
            <a:r>
              <a:rPr lang="en-US" sz="2100" dirty="0" smtClean="0">
                <a:latin typeface="Calibri"/>
                <a:ea typeface="Verdana" charset="0"/>
                <a:cs typeface="Verdana" charset="0"/>
                <a:sym typeface="Verdana" charset="0"/>
              </a:rPr>
              <a:t>. </a:t>
            </a:r>
            <a:endParaRPr lang="en-US" sz="2100" dirty="0">
              <a:latin typeface="Calibri"/>
              <a:ea typeface="Verdana" charset="0"/>
              <a:cs typeface="Verdana" charset="0"/>
              <a:sym typeface="Verdana" charset="0"/>
            </a:endParaRPr>
          </a:p>
        </p:txBody>
      </p:sp>
      <p:sp>
        <p:nvSpPr>
          <p:cNvPr id="15372" name="Rectangle 12"/>
          <p:cNvSpPr>
            <a:spLocks/>
          </p:cNvSpPr>
          <p:nvPr>
            <p:custDataLst>
              <p:tags r:id="rId10"/>
            </p:custDataLst>
          </p:nvPr>
        </p:nvSpPr>
        <p:spPr bwMode="auto">
          <a:xfrm>
            <a:off x="8302753" y="733306"/>
            <a:ext cx="3886072" cy="2585323"/>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374"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dirty="0">
                <a:solidFill>
                  <a:schemeClr val="tx1"/>
                </a:solidFill>
                <a:latin typeface="Calibri"/>
                <a:ea typeface="Verdana" charset="0"/>
                <a:cs typeface="Verdana" charset="0"/>
                <a:sym typeface="Verdana" charset="0"/>
              </a:rPr>
              <a:t>The steps to the left are part of the procedure for this lab activity. They are not in the right order. Determine the correct sequence of the steps, then take a snapshot of this page.</a:t>
            </a:r>
          </a:p>
        </p:txBody>
      </p:sp>
      <p:sp>
        <p:nvSpPr>
          <p:cNvPr id="13" name="Text Placeholder 12"/>
          <p:cNvSpPr>
            <a:spLocks noGrp="1"/>
          </p:cNvSpPr>
          <p:nvPr>
            <p:ph type="body" sz="quarter" idx="12"/>
          </p:nvPr>
        </p:nvSpPr>
        <p:spPr/>
        <p:txBody>
          <a:bodyPr/>
          <a:lstStyle/>
          <a:p>
            <a:endParaRPr lang="en-US"/>
          </a:p>
        </p:txBody>
      </p:sp>
      <p:sp>
        <p:nvSpPr>
          <p:cNvPr id="14" name="Rectangle 13"/>
          <p:cNvSpPr/>
          <p:nvPr>
            <p:custDataLst>
              <p:tags r:id="rId11"/>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TextBox 14"/>
          <p:cNvSpPr txBox="1"/>
          <p:nvPr>
            <p:custDataLst>
              <p:tags r:id="rId12"/>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385" name="Rectangle 1"/>
          <p:cNvSpPr>
            <a:spLocks/>
          </p:cNvSpPr>
          <p:nvPr>
            <p:custDataLst>
              <p:tags r:id="rId1"/>
            </p:custDataLst>
          </p:nvPr>
        </p:nvSpPr>
        <p:spPr bwMode="auto">
          <a:xfrm>
            <a:off x="8281579" y="2917031"/>
            <a:ext cx="3908833" cy="295465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b="1" dirty="0">
                <a:solidFill>
                  <a:srgbClr val="0000FF"/>
                </a:solidFill>
                <a:latin typeface="Calibri"/>
                <a:ea typeface="Verdana Bold" charset="0"/>
                <a:cs typeface="Verdana Bold" charset="0"/>
                <a:sym typeface="Verdana Bold" charset="0"/>
              </a:rPr>
              <a:t>*To Draw a Prediction: </a:t>
            </a:r>
          </a:p>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a:solidFill>
                  <a:srgbClr val="0000FF"/>
                </a:solidFill>
                <a:latin typeface="Calibri"/>
                <a:ea typeface="Verdana" charset="0"/>
                <a:cs typeface="Verdana" charset="0"/>
                <a:sym typeface="Verdana" charset="0"/>
              </a:rPr>
              <a:t>1.	Tap </a:t>
            </a:r>
            <a:r>
              <a:rPr lang="en-US" sz="2400" dirty="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to </a:t>
            </a:r>
            <a:r>
              <a:rPr lang="en-US" sz="2400" dirty="0">
                <a:solidFill>
                  <a:srgbClr val="0000FF"/>
                </a:solidFill>
                <a:latin typeface="Calibri"/>
                <a:ea typeface="Verdana" charset="0"/>
                <a:cs typeface="Verdana" charset="0"/>
                <a:sym typeface="Verdana" charset="0"/>
              </a:rPr>
              <a:t>open the tool palette.</a:t>
            </a:r>
          </a:p>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a:solidFill>
                  <a:srgbClr val="0000FF"/>
                </a:solidFill>
                <a:latin typeface="Calibri"/>
                <a:ea typeface="Verdana" charset="0"/>
                <a:cs typeface="Verdana" charset="0"/>
                <a:sym typeface="Verdana" charset="0"/>
              </a:rPr>
              <a:t>2.	Tap </a:t>
            </a:r>
            <a:r>
              <a:rPr lang="en-US" sz="2400" dirty="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then </a:t>
            </a:r>
            <a:r>
              <a:rPr lang="en-US" sz="2400" dirty="0">
                <a:solidFill>
                  <a:srgbClr val="0000FF"/>
                </a:solidFill>
                <a:latin typeface="Calibri"/>
                <a:ea typeface="Verdana" charset="0"/>
                <a:cs typeface="Verdana" charset="0"/>
                <a:sym typeface="Verdana" charset="0"/>
              </a:rPr>
              <a:t>use your finger to draw your prediction.</a:t>
            </a:r>
          </a:p>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a:solidFill>
                  <a:srgbClr val="0000FF"/>
                </a:solidFill>
                <a:latin typeface="Calibri"/>
                <a:ea typeface="Verdana" charset="0"/>
                <a:cs typeface="Verdana" charset="0"/>
                <a:sym typeface="Verdana" charset="0"/>
              </a:rPr>
              <a:t>3.	Tap </a:t>
            </a:r>
            <a:r>
              <a:rPr lang="en-US" sz="2400" dirty="0">
                <a:solidFill>
                  <a:srgbClr val="0000FF"/>
                </a:solidFill>
                <a:latin typeface="Calibri"/>
                <a:cs typeface="Helvetica" charset="0"/>
                <a:sym typeface="Helvetica" charset="0"/>
              </a:rPr>
              <a:t>       </a:t>
            </a:r>
            <a:r>
              <a:rPr lang="en-US" sz="2400" dirty="0">
                <a:solidFill>
                  <a:srgbClr val="0000FF"/>
                </a:solidFill>
                <a:latin typeface="Calibri"/>
                <a:ea typeface="Verdana" charset="0"/>
                <a:cs typeface="Verdana" charset="0"/>
                <a:sym typeface="Verdana" charset="0"/>
              </a:rPr>
              <a:t>when finished.</a:t>
            </a:r>
          </a:p>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a:solidFill>
                  <a:srgbClr val="0000FF"/>
                </a:solidFill>
                <a:latin typeface="Calibri"/>
                <a:ea typeface="Verdana" charset="0"/>
                <a:cs typeface="Verdana" charset="0"/>
                <a:sym typeface="Verdana" charset="0"/>
              </a:rPr>
              <a:t>4. </a:t>
            </a:r>
            <a:r>
              <a:rPr lang="en-US" sz="2400" dirty="0" smtClean="0">
                <a:solidFill>
                  <a:srgbClr val="0000FF"/>
                </a:solidFill>
                <a:latin typeface="Calibri"/>
                <a:ea typeface="Verdana" charset="0"/>
                <a:cs typeface="Verdana" charset="0"/>
                <a:sym typeface="Verdana" charset="0"/>
              </a:rPr>
              <a:t>If </a:t>
            </a:r>
            <a:r>
              <a:rPr lang="en-US" sz="2400" dirty="0">
                <a:solidFill>
                  <a:srgbClr val="0000FF"/>
                </a:solidFill>
                <a:latin typeface="Calibri"/>
                <a:ea typeface="Verdana" charset="0"/>
                <a:cs typeface="Verdana" charset="0"/>
                <a:sym typeface="Verdana" charset="0"/>
              </a:rPr>
              <a:t>you make a mistake, </a:t>
            </a:r>
            <a:r>
              <a:rPr lang="en-US" sz="2400" dirty="0" smtClean="0">
                <a:solidFill>
                  <a:srgbClr val="0000FF"/>
                </a:solidFill>
                <a:latin typeface="Calibri"/>
                <a:ea typeface="Verdana" charset="0"/>
                <a:cs typeface="Verdana" charset="0"/>
                <a:sym typeface="Verdana" charset="0"/>
              </a:rPr>
              <a:t>tap</a:t>
            </a:r>
          </a:p>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smtClean="0">
                <a:solidFill>
                  <a:srgbClr val="0000FF"/>
                </a:solidFill>
                <a:latin typeface="Calibri"/>
                <a:ea typeface="Verdana" charset="0"/>
                <a:cs typeface="Verdana" charset="0"/>
                <a:sym typeface="Verdana" charset="0"/>
              </a:rPr>
              <a:t>          to </a:t>
            </a:r>
            <a:r>
              <a:rPr lang="en-US" sz="2400" dirty="0">
                <a:solidFill>
                  <a:srgbClr val="0000FF"/>
                </a:solidFill>
                <a:latin typeface="Calibri"/>
                <a:ea typeface="Verdana" charset="0"/>
                <a:cs typeface="Verdana" charset="0"/>
                <a:sym typeface="Verdana" charset="0"/>
              </a:rPr>
              <a:t>clear your prediction.</a:t>
            </a:r>
          </a:p>
        </p:txBody>
      </p:sp>
      <p:sp>
        <p:nvSpPr>
          <p:cNvPr id="16386" name="Rectangle 2"/>
          <p:cNvSpPr>
            <a:spLocks/>
          </p:cNvSpPr>
          <p:nvPr>
            <p:custDataLst>
              <p:tags r:id="rId2"/>
            </p:custDataLst>
          </p:nvPr>
        </p:nvSpPr>
        <p:spPr bwMode="auto">
          <a:xfrm>
            <a:off x="8229600" y="457200"/>
            <a:ext cx="1742657"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Prediction</a:t>
            </a:r>
          </a:p>
        </p:txBody>
      </p:sp>
      <p:sp>
        <p:nvSpPr>
          <p:cNvPr id="16388" name="Rectangle 4"/>
          <p:cNvSpPr>
            <a:spLocks/>
          </p:cNvSpPr>
          <p:nvPr>
            <p:custDataLst>
              <p:tags r:id="rId3"/>
            </p:custDataLst>
          </p:nvPr>
        </p:nvSpPr>
        <p:spPr bwMode="auto">
          <a:xfrm>
            <a:off x="8229601" y="1005840"/>
            <a:ext cx="3732212" cy="1846659"/>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502920" marR="0" lvl="0" indent="-502920" algn="l" defTabSz="914400" eaLnBrk="1" fontAlgn="auto" latinLnBrk="0" hangingPunct="1">
              <a:lnSpc>
                <a:spcPct val="100000"/>
              </a:lnSpc>
              <a:spcBef>
                <a:spcPts val="0"/>
              </a:spcBef>
              <a:spcAft>
                <a:spcPts val="0"/>
              </a:spcAft>
              <a:buClrTx/>
              <a:buSzTx/>
              <a:buNone/>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 pos="323807" algn="l"/>
              </a:tabLst>
              <a:defRPr/>
            </a:pPr>
            <a:r>
              <a:rPr lang="en-US" sz="2400" b="1" dirty="0">
                <a:latin typeface="Calibri"/>
                <a:ea typeface="Verdana Bold" charset="0"/>
                <a:cs typeface="Verdana Bold" charset="0"/>
                <a:sym typeface="Verdana Bold" charset="0"/>
              </a:rPr>
              <a:t>Q1:</a:t>
            </a:r>
            <a:r>
              <a:rPr lang="en-US" sz="2400" dirty="0">
                <a:latin typeface="Calibri"/>
                <a:ea typeface="Verdana Bold" charset="0"/>
                <a:cs typeface="Verdana Bold" charset="0"/>
                <a:sym typeface="Verdana Bold" charset="0"/>
              </a:rPr>
              <a:t>	</a:t>
            </a:r>
            <a:r>
              <a:rPr lang="en-US" sz="2400" dirty="0">
                <a:latin typeface="Calibri"/>
                <a:ea typeface="Verdana" charset="0"/>
                <a:cs typeface="Verdana" charset="0"/>
                <a:sym typeface="Verdana" charset="0"/>
              </a:rPr>
              <a:t>What will happen to the pressure in </a:t>
            </a:r>
            <a:r>
              <a:rPr lang="en-US" sz="2400" dirty="0" smtClean="0">
                <a:latin typeface="Calibri"/>
                <a:ea typeface="Verdana" charset="0"/>
                <a:cs typeface="Verdana" charset="0"/>
                <a:sym typeface="Verdana" charset="0"/>
              </a:rPr>
              <a:t>the syringe </a:t>
            </a:r>
            <a:r>
              <a:rPr lang="en-US" sz="2400" dirty="0">
                <a:latin typeface="Calibri"/>
                <a:ea typeface="Verdana" charset="0"/>
                <a:cs typeface="Verdana" charset="0"/>
                <a:sym typeface="Verdana" charset="0"/>
              </a:rPr>
              <a:t>as the volume decreases? Draw your prediction on the graph </a:t>
            </a:r>
            <a:r>
              <a:rPr lang="en-US" sz="2400" dirty="0" smtClean="0">
                <a:latin typeface="Calibri"/>
                <a:ea typeface="Verdana" charset="0"/>
                <a:cs typeface="Verdana" charset="0"/>
                <a:sym typeface="Verdana" charset="0"/>
              </a:rPr>
              <a:t>provided</a:t>
            </a:r>
            <a:r>
              <a:rPr lang="en-US" sz="2400" dirty="0">
                <a:latin typeface="Calibri"/>
                <a:ea typeface="Verdana" charset="0"/>
                <a:cs typeface="Verdana" charset="0"/>
                <a:sym typeface="Verdana" charset="0"/>
              </a:rPr>
              <a:t>.</a:t>
            </a:r>
            <a:r>
              <a:rPr lang="en-US" sz="2400" dirty="0">
                <a:solidFill>
                  <a:srgbClr val="0000FF"/>
                </a:solidFill>
                <a:latin typeface="Calibri"/>
                <a:ea typeface="Verdana" charset="0"/>
                <a:cs typeface="Verdana" charset="0"/>
                <a:sym typeface="Verdana" charset="0"/>
              </a:rPr>
              <a:t>*</a:t>
            </a:r>
          </a:p>
        </p:txBody>
      </p:sp>
      <p:sp>
        <p:nvSpPr>
          <p:cNvPr id="11" name="Text Placeholder 10"/>
          <p:cNvSpPr>
            <a:spLocks noGrp="1"/>
          </p:cNvSpPr>
          <p:nvPr>
            <p:ph type="body" sz="quarter" idx="12"/>
          </p:nvPr>
        </p:nvSpPr>
        <p:spPr/>
        <p:txBody>
          <a:bodyPr/>
          <a:lstStyle/>
          <a:p>
            <a:endParaRPr lang="en-US"/>
          </a:p>
        </p:txBody>
      </p:sp>
      <p:sp>
        <p:nvSpPr>
          <p:cNvPr id="12" name="Rectangle 11"/>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6" name="Picture 15" descr="SNAPSHOT 04.png"/>
          <p:cNvPicPr>
            <a:picLocks noChangeAspect="1"/>
          </p:cNvPicPr>
          <p:nvPr/>
        </p:nvPicPr>
        <p:blipFill>
          <a:blip r:embed="rId8" cstate="print"/>
          <a:stretch>
            <a:fillRect/>
          </a:stretch>
        </p:blipFill>
        <p:spPr>
          <a:xfrm>
            <a:off x="10742612" y="6217920"/>
            <a:ext cx="1216699" cy="296732"/>
          </a:xfrm>
          <a:prstGeom prst="rect">
            <a:avLst/>
          </a:prstGeom>
        </p:spPr>
      </p:pic>
      <p:pic>
        <p:nvPicPr>
          <p:cNvPr id="17" name="Picture 16" descr="Graph_On.png"/>
          <p:cNvPicPr>
            <a:picLocks noChangeAspect="1"/>
          </p:cNvPicPr>
          <p:nvPr/>
        </p:nvPicPr>
        <p:blipFill>
          <a:blip r:embed="rId9" cstate="print"/>
          <a:stretch>
            <a:fillRect/>
          </a:stretch>
        </p:blipFill>
        <p:spPr>
          <a:xfrm>
            <a:off x="9057067" y="3298031"/>
            <a:ext cx="390145" cy="390145"/>
          </a:xfrm>
          <a:prstGeom prst="rect">
            <a:avLst/>
          </a:prstGeom>
        </p:spPr>
      </p:pic>
      <p:pic>
        <p:nvPicPr>
          <p:cNvPr id="18" name="Picture 17" descr="Prediction_On.png"/>
          <p:cNvPicPr>
            <a:picLocks noChangeAspect="1"/>
          </p:cNvPicPr>
          <p:nvPr/>
        </p:nvPicPr>
        <p:blipFill>
          <a:blip r:embed="rId10" cstate="print"/>
          <a:stretch>
            <a:fillRect/>
          </a:stretch>
        </p:blipFill>
        <p:spPr>
          <a:xfrm>
            <a:off x="9057067" y="4050886"/>
            <a:ext cx="390145" cy="390145"/>
          </a:xfrm>
          <a:prstGeom prst="rect">
            <a:avLst/>
          </a:prstGeom>
        </p:spPr>
      </p:pic>
      <p:pic>
        <p:nvPicPr>
          <p:cNvPr id="19" name="Picture 18" descr="Prediction_Off.png"/>
          <p:cNvPicPr>
            <a:picLocks noChangeAspect="1"/>
          </p:cNvPicPr>
          <p:nvPr/>
        </p:nvPicPr>
        <p:blipFill>
          <a:blip r:embed="rId11" cstate="print"/>
          <a:stretch>
            <a:fillRect/>
          </a:stretch>
        </p:blipFill>
        <p:spPr>
          <a:xfrm>
            <a:off x="8523667" y="5507831"/>
            <a:ext cx="390145" cy="390145"/>
          </a:xfrm>
          <a:prstGeom prst="rect">
            <a:avLst/>
          </a:prstGeom>
        </p:spPr>
      </p:pic>
      <p:pic>
        <p:nvPicPr>
          <p:cNvPr id="20" name="Picture 19" descr="image47.tiff"/>
          <p:cNvPicPr>
            <a:picLocks noChangeAspect="1"/>
          </p:cNvPicPr>
          <p:nvPr/>
        </p:nvPicPr>
        <p:blipFill>
          <a:blip r:embed="rId12" cstate="print"/>
          <a:stretch>
            <a:fillRect/>
          </a:stretch>
        </p:blipFill>
        <p:spPr>
          <a:xfrm>
            <a:off x="9047162" y="4745831"/>
            <a:ext cx="400050" cy="40005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Documents and Settings\aflindt\Desktop\cable from sensor to port.png"/>
          <p:cNvPicPr>
            <a:picLocks noChangeAspect="1" noChangeArrowheads="1"/>
          </p:cNvPicPr>
          <p:nvPr/>
        </p:nvPicPr>
        <p:blipFill>
          <a:blip r:embed="rId9" cstate="print"/>
          <a:srcRect/>
          <a:stretch>
            <a:fillRect/>
          </a:stretch>
        </p:blipFill>
        <p:spPr bwMode="auto">
          <a:xfrm>
            <a:off x="3322742" y="3145631"/>
            <a:ext cx="6692203" cy="2819400"/>
          </a:xfrm>
          <a:prstGeom prst="rect">
            <a:avLst/>
          </a:prstGeom>
          <a:noFill/>
        </p:spPr>
      </p:pic>
      <p:sp>
        <p:nvSpPr>
          <p:cNvPr id="17410" name="Rectangle 2"/>
          <p:cNvSpPr>
            <a:spLocks/>
          </p:cNvSpPr>
          <p:nvPr>
            <p:custDataLst>
              <p:tags r:id="rId1"/>
            </p:custDataLst>
          </p:nvPr>
        </p:nvSpPr>
        <p:spPr bwMode="auto">
          <a:xfrm>
            <a:off x="182880" y="457200"/>
            <a:ext cx="97982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Setup</a:t>
            </a:r>
          </a:p>
        </p:txBody>
      </p:sp>
      <p:sp>
        <p:nvSpPr>
          <p:cNvPr id="17411" name="Rectangle 3"/>
          <p:cNvSpPr>
            <a:spLocks/>
          </p:cNvSpPr>
          <p:nvPr>
            <p:custDataLst>
              <p:tags r:id="rId2"/>
            </p:custDataLst>
          </p:nvPr>
        </p:nvSpPr>
        <p:spPr bwMode="auto">
          <a:xfrm>
            <a:off x="228601" y="1097280"/>
            <a:ext cx="11580812" cy="1363450"/>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729776" marR="0" lvl="0" indent="-456903" algn="l" defTabSz="914400" eaLnBrk="1" fontAlgn="auto" latinLnBrk="0" hangingPunct="1">
              <a:spcBef>
                <a:spcPts val="1500"/>
              </a:spcBef>
              <a:spcAft>
                <a:spcPts val="0"/>
              </a:spcAft>
              <a:buClrTx/>
              <a:buSzTx/>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a:latin typeface="Calibri"/>
                <a:ea typeface="Verdana" charset="0"/>
                <a:cs typeface="Verdana" charset="0"/>
                <a:sym typeface="Verdana" charset="0"/>
              </a:rPr>
              <a:t>Connect the absolute pressure sensor to the </a:t>
            </a:r>
            <a:r>
              <a:rPr lang="en-US" sz="2600" dirty="0" smtClean="0">
                <a:latin typeface="Calibri"/>
                <a:ea typeface="Verdana" charset="0"/>
                <a:cs typeface="Verdana" charset="0"/>
                <a:sym typeface="Verdana" charset="0"/>
              </a:rPr>
              <a:t>data collection system using </a:t>
            </a:r>
            <a:r>
              <a:rPr lang="en-US" sz="2600" dirty="0">
                <a:latin typeface="Calibri"/>
                <a:ea typeface="Verdana" charset="0"/>
                <a:cs typeface="Verdana" charset="0"/>
                <a:sym typeface="Verdana" charset="0"/>
              </a:rPr>
              <a:t>the sensor extension cable.  </a:t>
            </a:r>
          </a:p>
          <a:p>
            <a:pPr marL="514282" marR="0" lvl="0" indent="-476186" defTabSz="914400" eaLnBrk="1" fontAlgn="auto" latinLnBrk="0" hangingPunct="1">
              <a:lnSpc>
                <a:spcPct val="120000"/>
              </a:lnSpc>
              <a:spcBef>
                <a:spcPts val="1799"/>
              </a:spcBef>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endParaRPr lang="en-US" dirty="0">
              <a:solidFill>
                <a:schemeClr val="tx1"/>
              </a:solidFill>
              <a:ea typeface="Gill Sans" charset="0"/>
              <a:cs typeface="Gill Sans" charset="0"/>
            </a:endParaRPr>
          </a:p>
        </p:txBody>
      </p:sp>
      <p:sp>
        <p:nvSpPr>
          <p:cNvPr id="17412" name="Rectangle 4"/>
          <p:cNvSpPr>
            <a:spLocks/>
          </p:cNvSpPr>
          <p:nvPr>
            <p:custDataLst>
              <p:tags r:id="rId3"/>
            </p:custDataLst>
          </p:nvPr>
        </p:nvSpPr>
        <p:spPr bwMode="auto">
          <a:xfrm>
            <a:off x="8913812" y="3755231"/>
            <a:ext cx="1867563"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Extension cable</a:t>
            </a:r>
          </a:p>
        </p:txBody>
      </p:sp>
      <p:sp>
        <p:nvSpPr>
          <p:cNvPr id="17413" name="Rectangle 5"/>
          <p:cNvSpPr>
            <a:spLocks/>
          </p:cNvSpPr>
          <p:nvPr>
            <p:custDataLst>
              <p:tags r:id="rId4"/>
            </p:custDataLst>
          </p:nvPr>
        </p:nvSpPr>
        <p:spPr bwMode="auto">
          <a:xfrm>
            <a:off x="6036503" y="2155031"/>
            <a:ext cx="2877309" cy="707886"/>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Absolute pressure sensor</a:t>
            </a:r>
          </a:p>
        </p:txBody>
      </p:sp>
      <p:pic>
        <p:nvPicPr>
          <p:cNvPr id="17414" name="Picture 6"/>
          <p:cNvPicPr>
            <a:picLocks noChangeAspect="1" noChangeArrowheads="1"/>
          </p:cNvPicPr>
          <p:nvPr/>
        </p:nvPicPr>
        <p:blipFill>
          <a:blip r:embed="rId10" cstate="print"/>
          <a:srcRect/>
          <a:stretch>
            <a:fillRect/>
          </a:stretch>
        </p:blipFill>
        <p:spPr bwMode="auto">
          <a:xfrm>
            <a:off x="4570412" y="2536031"/>
            <a:ext cx="1390288" cy="819729"/>
          </a:xfrm>
          <a:prstGeom prst="rect">
            <a:avLst/>
          </a:prstGeom>
          <a:noFill/>
          <a:ln w="12700" cap="flat">
            <a:noFill/>
            <a:miter lim="800000"/>
            <a:headEnd/>
            <a:tailEnd/>
          </a:ln>
        </p:spPr>
      </p:pic>
      <p:pic>
        <p:nvPicPr>
          <p:cNvPr id="17415" name="Picture 7"/>
          <p:cNvPicPr>
            <a:picLocks noChangeAspect="1" noChangeArrowheads="1"/>
          </p:cNvPicPr>
          <p:nvPr/>
        </p:nvPicPr>
        <p:blipFill>
          <a:blip r:embed="rId11" cstate="print"/>
          <a:srcRect/>
          <a:stretch>
            <a:fillRect/>
          </a:stretch>
        </p:blipFill>
        <p:spPr bwMode="auto">
          <a:xfrm>
            <a:off x="8075612" y="4060031"/>
            <a:ext cx="971297" cy="571904"/>
          </a:xfrm>
          <a:prstGeom prst="rect">
            <a:avLst/>
          </a:prstGeom>
          <a:noFill/>
          <a:ln w="12700" cap="flat">
            <a:noFill/>
            <a:miter lim="800000"/>
            <a:headEnd/>
            <a:tailEnd/>
          </a:ln>
        </p:spPr>
      </p:pic>
      <p:sp>
        <p:nvSpPr>
          <p:cNvPr id="10" name="Text Placeholder 9"/>
          <p:cNvSpPr>
            <a:spLocks noGrp="1"/>
          </p:cNvSpPr>
          <p:nvPr>
            <p:ph type="body" sz="quarter" idx="12"/>
          </p:nvPr>
        </p:nvSpPr>
        <p:spPr/>
        <p:txBody>
          <a:bodyPr/>
          <a:lstStyle/>
          <a:p>
            <a:endParaRPr lang="en-US"/>
          </a:p>
        </p:txBody>
      </p:sp>
      <p:sp>
        <p:nvSpPr>
          <p:cNvPr id="11" name="Rectangle 10"/>
          <p:cNvSpPr/>
          <p:nvPr>
            <p:custDataLst>
              <p:tags r:id="rId5"/>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image77.png"/>
          <p:cNvPicPr>
            <a:picLocks noChangeAspect="1"/>
          </p:cNvPicPr>
          <p:nvPr/>
        </p:nvPicPr>
        <p:blipFill>
          <a:blip r:embed="rId13" cstate="print"/>
          <a:stretch>
            <a:fillRect/>
          </a:stretch>
        </p:blipFill>
        <p:spPr>
          <a:xfrm>
            <a:off x="303212" y="3602831"/>
            <a:ext cx="6412999" cy="1828802"/>
          </a:xfrm>
          <a:prstGeom prst="rect">
            <a:avLst/>
          </a:prstGeom>
        </p:spPr>
      </p:pic>
      <p:sp>
        <p:nvSpPr>
          <p:cNvPr id="22" name="Rectangle 21"/>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3" name="Picture 22" descr="SNAPSHOT 04.png"/>
          <p:cNvPicPr>
            <a:picLocks noChangeAspect="1"/>
          </p:cNvPicPr>
          <p:nvPr/>
        </p:nvPicPr>
        <p:blipFill>
          <a:blip r:embed="rId14" cstate="print"/>
          <a:stretch>
            <a:fillRect/>
          </a:stretch>
        </p:blipFill>
        <p:spPr>
          <a:xfrm>
            <a:off x="10745113" y="3017520"/>
            <a:ext cx="1216699" cy="296732"/>
          </a:xfrm>
          <a:prstGeom prst="rect">
            <a:avLst/>
          </a:prstGeom>
        </p:spPr>
      </p:pic>
      <p:sp>
        <p:nvSpPr>
          <p:cNvPr id="18436" name="Rectangle 4"/>
          <p:cNvSpPr>
            <a:spLocks/>
          </p:cNvSpPr>
          <p:nvPr>
            <p:custDataLst>
              <p:tags r:id="rId1"/>
            </p:custDataLst>
          </p:nvPr>
        </p:nvSpPr>
        <p:spPr bwMode="auto">
          <a:xfrm>
            <a:off x="182880" y="457200"/>
            <a:ext cx="97982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Setup</a:t>
            </a:r>
          </a:p>
        </p:txBody>
      </p:sp>
      <p:sp>
        <p:nvSpPr>
          <p:cNvPr id="18437" name="Rectangle 5"/>
          <p:cNvSpPr>
            <a:spLocks/>
          </p:cNvSpPr>
          <p:nvPr>
            <p:custDataLst>
              <p:tags r:id="rId2"/>
            </p:custDataLst>
          </p:nvPr>
        </p:nvSpPr>
        <p:spPr bwMode="auto">
          <a:xfrm>
            <a:off x="228600" y="1097280"/>
            <a:ext cx="7598971" cy="1809726"/>
          </a:xfrm>
          <a:prstGeom prst="rect">
            <a:avLst/>
          </a:prstGeom>
          <a:noFill/>
          <a:ln w="12700" cap="flat">
            <a:noFill/>
            <a:miter lim="800000"/>
            <a:headEnd type="none" w="med" len="med"/>
            <a:tailEnd type="none" w="med" len="med"/>
          </a:ln>
        </p:spPr>
        <p:txBody>
          <a:bodyPr vert="horz" lIns="0" tIns="0" rIns="0" bIns="0" anchor="ctr" anchorCtr="0">
            <a:spAutoFit/>
          </a:bodyPr>
          <a:lstStyle/>
          <a:p>
            <a:pPr marL="731044" indent="-456903" algn="l">
              <a:spcBef>
                <a:spcPts val="1499"/>
              </a:spcBef>
              <a:spcAft>
                <a:spcPts val="0"/>
              </a:spcAft>
              <a:buFontTx/>
              <a:buAutoNum type="arabicPeriod" startAt="2"/>
              <a:tabLst>
                <a:tab pos="228569" algn="l"/>
                <a:tab pos="704756"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700" dirty="0">
                <a:solidFill>
                  <a:schemeClr val="tx1"/>
                </a:solidFill>
                <a:latin typeface="Calibri"/>
                <a:ea typeface="Verdana" charset="0"/>
                <a:cs typeface="Verdana" charset="0"/>
                <a:sym typeface="Verdana" charset="0"/>
              </a:rPr>
              <a:t>Connect the syringe to the quick-release connector using a piece of tubing. Put a drop of </a:t>
            </a:r>
            <a:r>
              <a:rPr lang="en-US" sz="2700" dirty="0" smtClean="0">
                <a:solidFill>
                  <a:schemeClr val="tx1"/>
                </a:solidFill>
                <a:latin typeface="Calibri"/>
                <a:ea typeface="Verdana" charset="0"/>
                <a:cs typeface="Verdana" charset="0"/>
                <a:sym typeface="Verdana" charset="0"/>
              </a:rPr>
              <a:t>glycerin </a:t>
            </a:r>
            <a:r>
              <a:rPr lang="en-US" sz="2700" dirty="0">
                <a:solidFill>
                  <a:schemeClr val="tx1"/>
                </a:solidFill>
                <a:latin typeface="Calibri"/>
                <a:ea typeface="Verdana" charset="0"/>
                <a:cs typeface="Verdana" charset="0"/>
                <a:sym typeface="Verdana" charset="0"/>
              </a:rPr>
              <a:t>on the connecting pieces as necessary. </a:t>
            </a:r>
          </a:p>
          <a:p>
            <a:pPr marL="704756" indent="-476186">
              <a:lnSpc>
                <a:spcPct val="120000"/>
              </a:lnSpc>
              <a:spcBef>
                <a:spcPts val="1799"/>
              </a:spcBef>
              <a:tabLst>
                <a:tab pos="228569" algn="l"/>
                <a:tab pos="704756" algn="l"/>
                <a:tab pos="1066656" algn="l"/>
                <a:tab pos="1599986" algn="l"/>
                <a:tab pos="2133315" algn="l"/>
                <a:tab pos="2666644" algn="l"/>
                <a:tab pos="3199971" algn="l"/>
                <a:tab pos="3733301" algn="l"/>
                <a:tab pos="4266630" algn="l"/>
                <a:tab pos="4799959" algn="l"/>
                <a:tab pos="5333288" algn="l"/>
                <a:tab pos="5866616" algn="l"/>
                <a:tab pos="6399945" algn="l"/>
              </a:tabLst>
            </a:pPr>
            <a:endParaRPr lang="en-US" dirty="0">
              <a:solidFill>
                <a:schemeClr val="tx1"/>
              </a:solidFill>
              <a:ea typeface="Gill Sans" charset="0"/>
              <a:cs typeface="Gill Sans" charset="0"/>
            </a:endParaRPr>
          </a:p>
        </p:txBody>
      </p:sp>
      <p:sp>
        <p:nvSpPr>
          <p:cNvPr id="18438" name="Rectangle 6"/>
          <p:cNvSpPr>
            <a:spLocks/>
          </p:cNvSpPr>
          <p:nvPr>
            <p:custDataLst>
              <p:tags r:id="rId3"/>
            </p:custDataLst>
          </p:nvPr>
        </p:nvSpPr>
        <p:spPr bwMode="auto">
          <a:xfrm>
            <a:off x="1199839" y="2536031"/>
            <a:ext cx="875624"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Syringe</a:t>
            </a:r>
          </a:p>
        </p:txBody>
      </p:sp>
      <p:sp>
        <p:nvSpPr>
          <p:cNvPr id="18439" name="Rectangle 7"/>
          <p:cNvSpPr>
            <a:spLocks/>
          </p:cNvSpPr>
          <p:nvPr>
            <p:custDataLst>
              <p:tags r:id="rId4"/>
            </p:custDataLst>
          </p:nvPr>
        </p:nvSpPr>
        <p:spPr bwMode="auto">
          <a:xfrm>
            <a:off x="3313836" y="2917299"/>
            <a:ext cx="1826910"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Tubing, 1-2 cm </a:t>
            </a:r>
          </a:p>
        </p:txBody>
      </p:sp>
      <p:sp>
        <p:nvSpPr>
          <p:cNvPr id="18440" name="Rectangle 8"/>
          <p:cNvSpPr>
            <a:spLocks/>
          </p:cNvSpPr>
          <p:nvPr>
            <p:custDataLst>
              <p:tags r:id="rId5"/>
            </p:custDataLst>
          </p:nvPr>
        </p:nvSpPr>
        <p:spPr bwMode="auto">
          <a:xfrm>
            <a:off x="5846826" y="3098403"/>
            <a:ext cx="1923985" cy="707886"/>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Quick-release connector</a:t>
            </a:r>
          </a:p>
        </p:txBody>
      </p:sp>
      <p:sp>
        <p:nvSpPr>
          <p:cNvPr id="18441" name="Rectangle 9"/>
          <p:cNvSpPr>
            <a:spLocks/>
          </p:cNvSpPr>
          <p:nvPr>
            <p:custDataLst>
              <p:tags r:id="rId6"/>
            </p:custDataLst>
          </p:nvPr>
        </p:nvSpPr>
        <p:spPr bwMode="auto">
          <a:xfrm>
            <a:off x="2105420" y="5810035"/>
            <a:ext cx="1626792" cy="353943"/>
          </a:xfrm>
          <a:prstGeom prst="rect">
            <a:avLst/>
          </a:prstGeom>
          <a:solidFill>
            <a:scrgbClr r="0" g="0" b="0">
              <a:alpha val="0"/>
            </a:scrgbClr>
          </a:solidFill>
          <a:ln w="19050" cap="flat">
            <a:solidFill>
              <a:srgbClr val="0000FF"/>
            </a:solid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866616" algn="l"/>
                <a:tab pos="6399945" algn="l"/>
              </a:tabLst>
              <a:defRPr/>
            </a:pPr>
            <a:r>
              <a:rPr lang="en-US" sz="2300" dirty="0">
                <a:latin typeface="Calibri"/>
                <a:ea typeface="Verdana" charset="0"/>
                <a:cs typeface="Verdana" charset="0"/>
                <a:sym typeface="Verdana" charset="0"/>
              </a:rPr>
              <a:t>Glycerin drop</a:t>
            </a:r>
          </a:p>
        </p:txBody>
      </p:sp>
      <p:sp>
        <p:nvSpPr>
          <p:cNvPr id="18448" name="Rectangle 16"/>
          <p:cNvSpPr>
            <a:spLocks/>
          </p:cNvSpPr>
          <p:nvPr>
            <p:custDataLst>
              <p:tags r:id="rId7"/>
            </p:custDataLst>
          </p:nvPr>
        </p:nvSpPr>
        <p:spPr bwMode="auto">
          <a:xfrm>
            <a:off x="4543820" y="5823482"/>
            <a:ext cx="1626792" cy="353943"/>
          </a:xfrm>
          <a:prstGeom prst="rect">
            <a:avLst/>
          </a:prstGeom>
          <a:solidFill>
            <a:scrgbClr r="0" g="0" b="0">
              <a:alpha val="0"/>
            </a:scrgbClr>
          </a:solidFill>
          <a:ln w="19050" cap="flat">
            <a:solidFill>
              <a:srgbClr val="0000FF"/>
            </a:solid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866616" algn="l"/>
                <a:tab pos="6399945" algn="l"/>
              </a:tabLst>
              <a:defRPr/>
            </a:pPr>
            <a:r>
              <a:rPr lang="en-US" sz="2300" dirty="0">
                <a:latin typeface="Calibri"/>
                <a:ea typeface="Verdana" charset="0"/>
                <a:cs typeface="Verdana" charset="0"/>
                <a:sym typeface="Verdana" charset="0"/>
              </a:rPr>
              <a:t>Glycerin drop</a:t>
            </a:r>
          </a:p>
        </p:txBody>
      </p:sp>
      <p:sp>
        <p:nvSpPr>
          <p:cNvPr id="18449" name="Rectangle 17"/>
          <p:cNvSpPr>
            <a:spLocks/>
          </p:cNvSpPr>
          <p:nvPr>
            <p:custDataLst>
              <p:tags r:id="rId8"/>
            </p:custDataLst>
          </p:nvPr>
        </p:nvSpPr>
        <p:spPr bwMode="auto">
          <a:xfrm>
            <a:off x="8302753" y="548640"/>
            <a:ext cx="3659059" cy="2000548"/>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50292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 pos="4800920" algn="l"/>
              </a:tabLst>
              <a:defRPr/>
            </a:pPr>
            <a:r>
              <a:rPr lang="en-US" sz="2600" b="1" dirty="0">
                <a:latin typeface="Calibri"/>
                <a:ea typeface="Verdana Bold" charset="0"/>
                <a:cs typeface="Verdana Bold" charset="0"/>
                <a:sym typeface="Verdana Bold" charset="0"/>
              </a:rPr>
              <a:t>Q2:</a:t>
            </a:r>
            <a:r>
              <a:rPr lang="en-US" sz="2600" b="1" dirty="0">
                <a:latin typeface="Calibri"/>
                <a:ea typeface="Verdana Italic" charset="0"/>
                <a:cs typeface="Verdana Italic" charset="0"/>
                <a:sym typeface="Verdana Italic" charset="0"/>
              </a:rPr>
              <a:t> </a:t>
            </a:r>
            <a:r>
              <a:rPr lang="en-US" sz="2600" dirty="0">
                <a:latin typeface="Calibri"/>
                <a:ea typeface="Verdana" charset="0"/>
                <a:cs typeface="Verdana" charset="0"/>
                <a:sym typeface="Verdana" charset="0"/>
              </a:rPr>
              <a:t>What is the independent variable in this experiment? What units will it be measured in?  </a:t>
            </a:r>
          </a:p>
        </p:txBody>
      </p:sp>
      <p:sp>
        <p:nvSpPr>
          <p:cNvPr id="19" name="Text Placeholder 18"/>
          <p:cNvSpPr>
            <a:spLocks noGrp="1"/>
          </p:cNvSpPr>
          <p:nvPr>
            <p:ph type="body" sz="quarter" idx="12"/>
          </p:nvPr>
        </p:nvSpPr>
        <p:spPr/>
        <p:txBody>
          <a:bodyPr/>
          <a:lstStyle/>
          <a:p>
            <a:endParaRPr lang="en-US"/>
          </a:p>
        </p:txBody>
      </p:sp>
      <p:sp>
        <p:nvSpPr>
          <p:cNvPr id="20" name="Rectangle 19"/>
          <p:cNvSpPr/>
          <p:nvPr>
            <p:custDataLst>
              <p:tags r:id="rId9"/>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TextBox 20"/>
          <p:cNvSpPr txBox="1"/>
          <p:nvPr>
            <p:custDataLst>
              <p:tags r:id="rId10"/>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cxnSp>
        <p:nvCxnSpPr>
          <p:cNvPr id="26" name="Straight Arrow Connector 25"/>
          <p:cNvCxnSpPr/>
          <p:nvPr/>
        </p:nvCxnSpPr>
        <p:spPr bwMode="auto">
          <a:xfrm rot="5400000" flipH="1" flipV="1">
            <a:off x="5256212" y="5279231"/>
            <a:ext cx="609600" cy="304800"/>
          </a:xfrm>
          <a:prstGeom prst="straightConnector1">
            <a:avLst/>
          </a:prstGeom>
          <a:blipFill dpi="0" rotWithShape="0">
            <a:blip r:embed="rId15" cstate="print"/>
            <a:srcRect/>
            <a:tile tx="0" ty="0" sx="100000" sy="100000" flip="none" algn="tl"/>
          </a:blipFill>
          <a:ln w="25400" cap="flat" cmpd="sng" algn="ctr">
            <a:solidFill>
              <a:srgbClr val="0000FF"/>
            </a:solidFill>
            <a:prstDash val="sysDash"/>
            <a:round/>
            <a:headEnd type="none" w="med" len="med"/>
            <a:tailEnd type="arrow"/>
          </a:ln>
          <a:effectLst/>
        </p:spPr>
      </p:cxnSp>
      <p:cxnSp>
        <p:nvCxnSpPr>
          <p:cNvPr id="27" name="Straight Arrow Connector 26"/>
          <p:cNvCxnSpPr/>
          <p:nvPr/>
        </p:nvCxnSpPr>
        <p:spPr bwMode="auto">
          <a:xfrm rot="16200000" flipV="1">
            <a:off x="2322512" y="5241131"/>
            <a:ext cx="914400" cy="76200"/>
          </a:xfrm>
          <a:prstGeom prst="straightConnector1">
            <a:avLst/>
          </a:prstGeom>
          <a:blipFill dpi="0" rotWithShape="0">
            <a:blip r:embed="rId15" cstate="print"/>
            <a:srcRect/>
            <a:tile tx="0" ty="0" sx="100000" sy="100000" flip="none" algn="tl"/>
          </a:blipFill>
          <a:ln w="25400" cap="flat" cmpd="sng" algn="ctr">
            <a:solidFill>
              <a:srgbClr val="0000FF"/>
            </a:solidFill>
            <a:prstDash val="sysDash"/>
            <a:round/>
            <a:headEnd type="none" w="med" len="med"/>
            <a:tailEnd type="arrow"/>
          </a:ln>
          <a:effectLst/>
        </p:spPr>
      </p:cxnSp>
      <p:cxnSp>
        <p:nvCxnSpPr>
          <p:cNvPr id="31" name="Straight Connector 30"/>
          <p:cNvCxnSpPr>
            <a:stCxn id="18438" idx="2"/>
          </p:cNvCxnSpPr>
          <p:nvPr/>
        </p:nvCxnSpPr>
        <p:spPr bwMode="auto">
          <a:xfrm rot="16200000" flipH="1">
            <a:off x="1261703" y="3265921"/>
            <a:ext cx="789057" cy="37161"/>
          </a:xfrm>
          <a:prstGeom prst="line">
            <a:avLst/>
          </a:prstGeom>
          <a:blipFill dpi="0" rotWithShape="0">
            <a:blip r:embed="rId15" cstate="print"/>
            <a:srcRect/>
            <a:tile tx="0" ty="0" sx="100000" sy="100000" flip="none" algn="tl"/>
          </a:blipFill>
          <a:ln w="12700" cap="flat" cmpd="sng" algn="ctr">
            <a:solidFill>
              <a:srgbClr val="000000"/>
            </a:solidFill>
            <a:prstDash val="solid"/>
            <a:round/>
            <a:headEnd type="none" w="med" len="med"/>
            <a:tailEnd type="none" w="med" len="med"/>
          </a:ln>
          <a:effectLst/>
        </p:spPr>
      </p:cxnSp>
      <p:cxnSp>
        <p:nvCxnSpPr>
          <p:cNvPr id="36" name="Straight Connector 35"/>
          <p:cNvCxnSpPr>
            <a:stCxn id="18439" idx="2"/>
          </p:cNvCxnSpPr>
          <p:nvPr/>
        </p:nvCxnSpPr>
        <p:spPr bwMode="auto">
          <a:xfrm rot="16200000" flipH="1">
            <a:off x="3585357" y="3913175"/>
            <a:ext cx="1322189" cy="38321"/>
          </a:xfrm>
          <a:prstGeom prst="line">
            <a:avLst/>
          </a:prstGeom>
          <a:blipFill dpi="0" rotWithShape="0">
            <a:blip r:embed="rId15" cstate="print"/>
            <a:srcRect/>
            <a:tile tx="0" ty="0" sx="100000" sy="100000" flip="none" algn="tl"/>
          </a:blipFill>
          <a:ln w="12700" cap="flat" cmpd="sng" algn="ctr">
            <a:solidFill>
              <a:srgbClr val="000000"/>
            </a:solidFill>
            <a:prstDash val="solid"/>
            <a:round/>
            <a:headEnd type="none" w="med" len="med"/>
            <a:tailEnd type="none" w="med" len="med"/>
          </a:ln>
          <a:effectLst/>
        </p:spPr>
      </p:cxnSp>
      <p:cxnSp>
        <p:nvCxnSpPr>
          <p:cNvPr id="38" name="Straight Connector 37"/>
          <p:cNvCxnSpPr/>
          <p:nvPr/>
        </p:nvCxnSpPr>
        <p:spPr bwMode="auto">
          <a:xfrm rot="5400000">
            <a:off x="6018212" y="4212431"/>
            <a:ext cx="1066800" cy="152400"/>
          </a:xfrm>
          <a:prstGeom prst="line">
            <a:avLst/>
          </a:prstGeom>
          <a:blipFill dpi="0" rotWithShape="0">
            <a:blip r:embed="rId15" cstate="print"/>
            <a:srcRect/>
            <a:tile tx="0" ty="0" sx="100000" sy="100000" flip="none" algn="tl"/>
          </a:blipFill>
          <a:ln w="12700" cap="flat" cmpd="sng" algn="ctr">
            <a:solidFill>
              <a:srgbClr val="000000"/>
            </a:solidFill>
            <a:prstDash val="solid"/>
            <a:round/>
            <a:headEnd type="none" w="med" len="med"/>
            <a:tailEnd type="none" w="med" len="med"/>
          </a:ln>
          <a:effectLst/>
        </p:spPr>
      </p:cxn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3" name="Picture 12" descr="SNAPSHOT 04.png"/>
          <p:cNvPicPr>
            <a:picLocks noChangeAspect="1"/>
          </p:cNvPicPr>
          <p:nvPr/>
        </p:nvPicPr>
        <p:blipFill>
          <a:blip r:embed="rId10" cstate="print"/>
          <a:stretch>
            <a:fillRect/>
          </a:stretch>
        </p:blipFill>
        <p:spPr>
          <a:xfrm>
            <a:off x="10745113" y="3017520"/>
            <a:ext cx="1216699" cy="296732"/>
          </a:xfrm>
          <a:prstGeom prst="rect">
            <a:avLst/>
          </a:prstGeom>
        </p:spPr>
      </p:pic>
      <p:sp>
        <p:nvSpPr>
          <p:cNvPr id="19459" name="Rectangle 3"/>
          <p:cNvSpPr>
            <a:spLocks/>
          </p:cNvSpPr>
          <p:nvPr>
            <p:custDataLst>
              <p:tags r:id="rId1"/>
            </p:custDataLst>
          </p:nvPr>
        </p:nvSpPr>
        <p:spPr bwMode="auto">
          <a:xfrm>
            <a:off x="228600" y="1097280"/>
            <a:ext cx="7598971" cy="2685351"/>
          </a:xfrm>
          <a:prstGeom prst="rect">
            <a:avLst/>
          </a:prstGeom>
          <a:noFill/>
          <a:ln w="12700" cap="flat">
            <a:noFill/>
            <a:miter lim="800000"/>
            <a:headEnd type="none" w="med" len="med"/>
            <a:tailEnd type="none" w="med" len="med"/>
          </a:ln>
        </p:spPr>
        <p:txBody>
          <a:bodyPr vert="horz" lIns="0" tIns="0" rIns="0" bIns="0" anchor="ctr" anchorCtr="0">
            <a:spAutoFit/>
          </a:bodyPr>
          <a:lstStyle/>
          <a:p>
            <a:pPr marL="463550" indent="-463550" algn="l">
              <a:spcBef>
                <a:spcPts val="1499"/>
              </a:spcBef>
              <a:spcAft>
                <a:spcPts val="0"/>
              </a:spcAft>
              <a:buFontTx/>
              <a:buAutoNum type="arabicPeriod" startAt="3"/>
              <a:tabLst>
                <a:tab pos="227013" algn="l"/>
                <a:tab pos="395288" algn="l"/>
                <a:tab pos="463550" algn="l"/>
                <a:tab pos="1065213" algn="l"/>
                <a:tab pos="1598613" algn="l"/>
                <a:tab pos="2132013" algn="l"/>
                <a:tab pos="2665413" algn="l"/>
                <a:tab pos="3198813" algn="l"/>
                <a:tab pos="3732213" algn="l"/>
                <a:tab pos="4265613" algn="l"/>
                <a:tab pos="4799013" algn="l"/>
                <a:tab pos="5332413" algn="l"/>
                <a:tab pos="5865813" algn="l"/>
                <a:tab pos="6399213" algn="l"/>
                <a:tab pos="227013" algn="l"/>
                <a:tab pos="1065213" algn="l"/>
                <a:tab pos="1598613" algn="l"/>
                <a:tab pos="2132013" algn="l"/>
                <a:tab pos="2665413" algn="l"/>
                <a:tab pos="3198813" algn="l"/>
                <a:tab pos="3732213" algn="l"/>
                <a:tab pos="4265613" algn="l"/>
                <a:tab pos="4799013" algn="l"/>
                <a:tab pos="5332413" algn="l"/>
                <a:tab pos="5865813" algn="l"/>
                <a:tab pos="6399213" algn="l"/>
              </a:tabLst>
            </a:pPr>
            <a:r>
              <a:rPr lang="en-US" sz="2700" dirty="0">
                <a:solidFill>
                  <a:schemeClr val="tx1"/>
                </a:solidFill>
                <a:latin typeface="Calibri"/>
                <a:ea typeface="Verdana" charset="0"/>
                <a:cs typeface="Verdana" charset="0"/>
                <a:sym typeface="Verdana" charset="0"/>
              </a:rPr>
              <a:t>Withdraw the plunger until there is 20 </a:t>
            </a:r>
            <a:r>
              <a:rPr lang="en-US" sz="2700" dirty="0" err="1">
                <a:solidFill>
                  <a:schemeClr val="tx1"/>
                </a:solidFill>
                <a:latin typeface="Calibri"/>
                <a:ea typeface="Verdana" charset="0"/>
                <a:cs typeface="Verdana" charset="0"/>
                <a:sym typeface="Verdana" charset="0"/>
              </a:rPr>
              <a:t>mL</a:t>
            </a:r>
            <a:r>
              <a:rPr lang="en-US" sz="2700" dirty="0">
                <a:solidFill>
                  <a:schemeClr val="tx1"/>
                </a:solidFill>
                <a:latin typeface="Calibri"/>
                <a:ea typeface="Verdana" charset="0"/>
                <a:cs typeface="Verdana" charset="0"/>
                <a:sym typeface="Verdana" charset="0"/>
              </a:rPr>
              <a:t> of air in the syringe. </a:t>
            </a:r>
          </a:p>
          <a:p>
            <a:pPr marL="463550" indent="-463550" algn="l">
              <a:spcBef>
                <a:spcPts val="1499"/>
              </a:spcBef>
              <a:spcAft>
                <a:spcPts val="0"/>
              </a:spcAft>
              <a:buFontTx/>
              <a:buAutoNum type="arabicPeriod" startAt="3"/>
              <a:tabLst>
                <a:tab pos="227013" algn="l"/>
                <a:tab pos="395288" algn="l"/>
                <a:tab pos="463550" algn="l"/>
                <a:tab pos="1065213" algn="l"/>
                <a:tab pos="1598613" algn="l"/>
                <a:tab pos="2132013" algn="l"/>
                <a:tab pos="2665413" algn="l"/>
                <a:tab pos="3198813" algn="l"/>
                <a:tab pos="3732213" algn="l"/>
                <a:tab pos="4265613" algn="l"/>
                <a:tab pos="4799013" algn="l"/>
                <a:tab pos="5332413" algn="l"/>
                <a:tab pos="5865813" algn="l"/>
                <a:tab pos="6399213" algn="l"/>
                <a:tab pos="227013" algn="l"/>
                <a:tab pos="1065213" algn="l"/>
                <a:tab pos="1598613" algn="l"/>
                <a:tab pos="2132013" algn="l"/>
                <a:tab pos="2665413" algn="l"/>
                <a:tab pos="3198813" algn="l"/>
                <a:tab pos="3732213" algn="l"/>
                <a:tab pos="4265613" algn="l"/>
                <a:tab pos="4799013" algn="l"/>
                <a:tab pos="5332413" algn="l"/>
                <a:tab pos="5865813" algn="l"/>
                <a:tab pos="6399213" algn="l"/>
              </a:tabLst>
            </a:pPr>
            <a:r>
              <a:rPr lang="en-US" sz="2700" dirty="0">
                <a:solidFill>
                  <a:schemeClr val="tx1"/>
                </a:solidFill>
                <a:latin typeface="Calibri"/>
                <a:ea typeface="Verdana" charset="0"/>
                <a:cs typeface="Verdana" charset="0"/>
                <a:sym typeface="Verdana" charset="0"/>
              </a:rPr>
              <a:t>Insert the quick-release connector into the port of the absolute pressure sensor and then turn the connector clockwise until the fitting “clicks” (about one-eighth </a:t>
            </a:r>
            <a:r>
              <a:rPr lang="en-US" sz="2700" dirty="0" smtClean="0">
                <a:solidFill>
                  <a:schemeClr val="tx1"/>
                </a:solidFill>
                <a:latin typeface="Calibri"/>
                <a:ea typeface="Verdana" charset="0"/>
                <a:cs typeface="Verdana" charset="0"/>
                <a:sym typeface="Verdana" charset="0"/>
              </a:rPr>
              <a:t>of a turn</a:t>
            </a:r>
            <a:r>
              <a:rPr lang="en-US" sz="2700" dirty="0">
                <a:solidFill>
                  <a:schemeClr val="tx1"/>
                </a:solidFill>
                <a:latin typeface="Calibri"/>
                <a:ea typeface="Verdana" charset="0"/>
                <a:cs typeface="Verdana" charset="0"/>
                <a:sym typeface="Verdana" charset="0"/>
              </a:rPr>
              <a:t>).</a:t>
            </a:r>
          </a:p>
        </p:txBody>
      </p:sp>
      <p:sp>
        <p:nvSpPr>
          <p:cNvPr id="19460" name="Rectangle 4"/>
          <p:cNvSpPr>
            <a:spLocks/>
          </p:cNvSpPr>
          <p:nvPr>
            <p:custDataLst>
              <p:tags r:id="rId2"/>
            </p:custDataLst>
          </p:nvPr>
        </p:nvSpPr>
        <p:spPr bwMode="auto">
          <a:xfrm>
            <a:off x="4418449" y="3831431"/>
            <a:ext cx="1626792"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Pressure port</a:t>
            </a:r>
          </a:p>
        </p:txBody>
      </p:sp>
      <p:sp>
        <p:nvSpPr>
          <p:cNvPr id="19461" name="Rectangle 5"/>
          <p:cNvSpPr>
            <a:spLocks/>
          </p:cNvSpPr>
          <p:nvPr>
            <p:custDataLst>
              <p:tags r:id="rId3"/>
            </p:custDataLst>
          </p:nvPr>
        </p:nvSpPr>
        <p:spPr bwMode="auto">
          <a:xfrm>
            <a:off x="2932936" y="5736431"/>
            <a:ext cx="1942276" cy="707886"/>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Quick-release connector</a:t>
            </a:r>
          </a:p>
        </p:txBody>
      </p:sp>
      <p:sp>
        <p:nvSpPr>
          <p:cNvPr id="19462" name="Rectangle 6"/>
          <p:cNvSpPr>
            <a:spLocks/>
          </p:cNvSpPr>
          <p:nvPr>
            <p:custDataLst>
              <p:tags r:id="rId4"/>
            </p:custDataLst>
          </p:nvPr>
        </p:nvSpPr>
        <p:spPr bwMode="auto">
          <a:xfrm>
            <a:off x="182880" y="457200"/>
            <a:ext cx="97982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Setup</a:t>
            </a:r>
          </a:p>
        </p:txBody>
      </p:sp>
      <p:sp>
        <p:nvSpPr>
          <p:cNvPr id="19463" name="Rectangle 7"/>
          <p:cNvSpPr>
            <a:spLocks/>
          </p:cNvSpPr>
          <p:nvPr>
            <p:custDataLst>
              <p:tags r:id="rId5"/>
            </p:custDataLst>
          </p:nvPr>
        </p:nvSpPr>
        <p:spPr bwMode="auto">
          <a:xfrm>
            <a:off x="8302752" y="731520"/>
            <a:ext cx="3908841" cy="1600438"/>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0292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 pos="4800920" algn="l"/>
              </a:tabLst>
              <a:defRPr/>
            </a:pPr>
            <a:r>
              <a:rPr lang="en-US" sz="2600" b="1" dirty="0">
                <a:latin typeface="Calibri"/>
                <a:ea typeface="Verdana Bold" charset="0"/>
                <a:cs typeface="Verdana Bold" charset="0"/>
                <a:sym typeface="Verdana Bold" charset="0"/>
              </a:rPr>
              <a:t>Q3:</a:t>
            </a:r>
            <a:r>
              <a:rPr lang="en-US" sz="2600" b="1" dirty="0">
                <a:latin typeface="Calibri"/>
                <a:ea typeface="Verdana Italic" charset="0"/>
                <a:cs typeface="Verdana Italic" charset="0"/>
                <a:sym typeface="Verdana Italic" charset="0"/>
              </a:rPr>
              <a:t> </a:t>
            </a:r>
            <a:r>
              <a:rPr lang="en-US" sz="2600" dirty="0">
                <a:latin typeface="Calibri"/>
                <a:ea typeface="Verdana" charset="0"/>
                <a:cs typeface="Verdana" charset="0"/>
                <a:sym typeface="Verdana" charset="0"/>
              </a:rPr>
              <a:t>What is the dependent variable in this experiment? What units will it be measured in?  </a:t>
            </a:r>
          </a:p>
        </p:txBody>
      </p:sp>
      <p:sp>
        <p:nvSpPr>
          <p:cNvPr id="9" name="Text Placeholder 8"/>
          <p:cNvSpPr>
            <a:spLocks noGrp="1"/>
          </p:cNvSpPr>
          <p:nvPr>
            <p:ph type="body" sz="quarter" idx="12"/>
          </p:nvPr>
        </p:nvSpPr>
        <p:spPr/>
        <p:txBody>
          <a:bodyPr/>
          <a:lstStyle/>
          <a:p>
            <a:endParaRPr lang="en-US"/>
          </a:p>
        </p:txBody>
      </p:sp>
      <p:sp>
        <p:nvSpPr>
          <p:cNvPr id="10" name="Rectangle 9"/>
          <p:cNvSpPr/>
          <p:nvPr>
            <p:custDataLst>
              <p:tags r:id="rId6"/>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custDataLst>
              <p:tags r:id="rId7"/>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4" name="Picture 13" descr="image79.png"/>
          <p:cNvPicPr>
            <a:picLocks noChangeAspect="1"/>
          </p:cNvPicPr>
          <p:nvPr/>
        </p:nvPicPr>
        <p:blipFill>
          <a:blip r:embed="rId11" cstate="print"/>
          <a:stretch>
            <a:fillRect/>
          </a:stretch>
        </p:blipFill>
        <p:spPr>
          <a:xfrm>
            <a:off x="1370012" y="4136231"/>
            <a:ext cx="5061515" cy="1611249"/>
          </a:xfrm>
          <a:prstGeom prst="rect">
            <a:avLst/>
          </a:prstGeom>
        </p:spPr>
      </p:pic>
      <p:cxnSp>
        <p:nvCxnSpPr>
          <p:cNvPr id="16" name="Straight Connector 15"/>
          <p:cNvCxnSpPr/>
          <p:nvPr/>
        </p:nvCxnSpPr>
        <p:spPr bwMode="auto">
          <a:xfrm rot="5400000">
            <a:off x="4341812" y="4212431"/>
            <a:ext cx="685800" cy="533400"/>
          </a:xfrm>
          <a:prstGeom prst="line">
            <a:avLst/>
          </a:prstGeom>
          <a:blipFill dpi="0" rotWithShape="0">
            <a:blip r:embed="rId12" cstate="print"/>
            <a:srcRect/>
            <a:tile tx="0" ty="0" sx="100000" sy="100000" flip="none" algn="tl"/>
          </a:blipFill>
          <a:ln w="12700" cap="flat" cmpd="sng" algn="ctr">
            <a:solidFill>
              <a:srgbClr val="000000"/>
            </a:solidFill>
            <a:prstDash val="solid"/>
            <a:round/>
            <a:headEnd type="none" w="med" len="med"/>
            <a:tailEnd type="none" w="med" len="med"/>
          </a:ln>
          <a:effectLst/>
        </p:spPr>
      </p:cxnSp>
      <p:cxnSp>
        <p:nvCxnSpPr>
          <p:cNvPr id="18" name="Straight Connector 17"/>
          <p:cNvCxnSpPr/>
          <p:nvPr/>
        </p:nvCxnSpPr>
        <p:spPr bwMode="auto">
          <a:xfrm rot="5400000" flipH="1" flipV="1">
            <a:off x="3389312" y="5279231"/>
            <a:ext cx="762000" cy="228600"/>
          </a:xfrm>
          <a:prstGeom prst="line">
            <a:avLst/>
          </a:prstGeom>
          <a:blipFill dpi="0" rotWithShape="0">
            <a:blip r:embed="rId12" cstate="print"/>
            <a:srcRect/>
            <a:tile tx="0" ty="0" sx="100000" sy="100000" flip="none" algn="tl"/>
          </a:blipFill>
          <a:ln w="12700" cap="flat" cmpd="sng" algn="ctr">
            <a:solidFill>
              <a:srgbClr val="000000"/>
            </a:solidFill>
            <a:prstDash val="solid"/>
            <a:round/>
            <a:headEnd type="none" w="med" len="med"/>
            <a:tailEnd type="none" w="med" len="med"/>
          </a:ln>
          <a:effectLst/>
        </p:spPr>
      </p:cxn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482" name="Rectangle 2"/>
          <p:cNvSpPr>
            <a:spLocks/>
          </p:cNvSpPr>
          <p:nvPr>
            <p:custDataLst>
              <p:tags r:id="rId1"/>
            </p:custDataLst>
          </p:nvPr>
        </p:nvSpPr>
        <p:spPr bwMode="auto">
          <a:xfrm>
            <a:off x="8302752" y="1005840"/>
            <a:ext cx="3659060" cy="5416868"/>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274320" indent="-274320" algn="l">
              <a:spcBef>
                <a:spcPts val="0"/>
              </a:spcBef>
              <a:spcAft>
                <a:spcPts val="1200"/>
              </a:spcAft>
              <a:buFontTx/>
              <a:buAutoNum type="arabicPeriod"/>
              <a:tabLst>
                <a:tab pos="152379" algn="l"/>
                <a:tab pos="571424" algn="l"/>
                <a:tab pos="571424" algn="l"/>
                <a:tab pos="1066656" algn="l"/>
                <a:tab pos="1599986" algn="l"/>
                <a:tab pos="2133315" algn="l"/>
                <a:tab pos="2666644" algn="l"/>
                <a:tab pos="3199971" algn="l"/>
                <a:tab pos="3733301" algn="l"/>
                <a:tab pos="4266630" algn="l"/>
                <a:tab pos="4799959" algn="l"/>
                <a:tab pos="5333288" algn="l"/>
                <a:tab pos="5866616" algn="l"/>
                <a:tab pos="6399945" algn="l"/>
                <a:tab pos="152379" algn="l"/>
                <a:tab pos="571424" algn="l"/>
                <a:tab pos="571424" algn="l"/>
                <a:tab pos="1066656" algn="l"/>
                <a:tab pos="1599986" algn="l"/>
                <a:tab pos="2133315" algn="l"/>
                <a:tab pos="2666644" algn="l"/>
                <a:tab pos="3199971" algn="l"/>
                <a:tab pos="3733301" algn="l"/>
                <a:tab pos="4266630" algn="l"/>
                <a:tab pos="4799959" algn="l"/>
                <a:tab pos="5333288" algn="l"/>
                <a:tab pos="5866616" algn="l"/>
                <a:tab pos="6399945" algn="l"/>
                <a:tab pos="152379" algn="l"/>
                <a:tab pos="571424" algn="l"/>
                <a:tab pos="571424" algn="l"/>
                <a:tab pos="1066656" algn="l"/>
              </a:tabLst>
            </a:pPr>
            <a:r>
              <a:rPr lang="en-US" sz="2400" dirty="0">
                <a:latin typeface="Calibri"/>
                <a:ea typeface="Verdana" charset="0"/>
                <a:cs typeface="Verdana" charset="0"/>
                <a:sym typeface="Verdana" charset="0"/>
              </a:rPr>
              <a:t>Tap    </a:t>
            </a:r>
            <a:r>
              <a:rPr lang="en-US" sz="2400" dirty="0" smtClean="0">
                <a:latin typeface="Calibri"/>
                <a:ea typeface="Verdana" charset="0"/>
                <a:cs typeface="Verdana" charset="0"/>
                <a:sym typeface="Verdana" charset="0"/>
              </a:rPr>
              <a:t>   to </a:t>
            </a:r>
            <a:r>
              <a:rPr lang="en-US" sz="2400" dirty="0">
                <a:latin typeface="Calibri"/>
                <a:ea typeface="Verdana" charset="0"/>
                <a:cs typeface="Verdana" charset="0"/>
                <a:sym typeface="Verdana" charset="0"/>
              </a:rPr>
              <a:t>start a data set.</a:t>
            </a:r>
          </a:p>
          <a:p>
            <a:pPr marL="274320" indent="-274320" algn="l">
              <a:spcBef>
                <a:spcPts val="0"/>
              </a:spcBef>
              <a:spcAft>
                <a:spcPts val="1200"/>
              </a:spcAft>
              <a:buFontTx/>
              <a:buAutoNum type="arabicPeriod"/>
              <a:tabLst>
                <a:tab pos="152379" algn="l"/>
                <a:tab pos="571424" algn="l"/>
                <a:tab pos="571424" algn="l"/>
                <a:tab pos="1066656" algn="l"/>
                <a:tab pos="1599986" algn="l"/>
                <a:tab pos="2133315" algn="l"/>
                <a:tab pos="2666644" algn="l"/>
                <a:tab pos="3199971" algn="l"/>
                <a:tab pos="3733301" algn="l"/>
                <a:tab pos="4266630" algn="l"/>
                <a:tab pos="4799959" algn="l"/>
                <a:tab pos="5333288" algn="l"/>
                <a:tab pos="5866616" algn="l"/>
                <a:tab pos="6399945" algn="l"/>
                <a:tab pos="152379" algn="l"/>
                <a:tab pos="571424" algn="l"/>
                <a:tab pos="571424" algn="l"/>
                <a:tab pos="1066656" algn="l"/>
                <a:tab pos="1599986" algn="l"/>
                <a:tab pos="2133315" algn="l"/>
                <a:tab pos="2666644" algn="l"/>
                <a:tab pos="3199971" algn="l"/>
                <a:tab pos="3733301" algn="l"/>
                <a:tab pos="4266630" algn="l"/>
                <a:tab pos="4799959" algn="l"/>
                <a:tab pos="5333288" algn="l"/>
                <a:tab pos="5866616" algn="l"/>
                <a:tab pos="6399945" algn="l"/>
                <a:tab pos="152379" algn="l"/>
                <a:tab pos="571424" algn="l"/>
                <a:tab pos="571424" algn="l"/>
                <a:tab pos="1066656" algn="l"/>
              </a:tabLst>
            </a:pPr>
            <a:r>
              <a:rPr lang="en-US" sz="2400" dirty="0">
                <a:latin typeface="Calibri"/>
                <a:ea typeface="Verdana" charset="0"/>
                <a:cs typeface="Verdana" charset="0"/>
                <a:sym typeface="Verdana" charset="0"/>
              </a:rPr>
              <a:t>Set the syringe volume to 20 </a:t>
            </a:r>
            <a:r>
              <a:rPr lang="en-US" sz="2400" dirty="0" err="1">
                <a:latin typeface="Calibri"/>
                <a:ea typeface="Verdana" charset="0"/>
                <a:cs typeface="Verdana" charset="0"/>
                <a:sym typeface="Verdana" charset="0"/>
              </a:rPr>
              <a:t>mL.</a:t>
            </a:r>
            <a:endParaRPr lang="en-US" sz="2400" dirty="0">
              <a:latin typeface="Calibri"/>
              <a:ea typeface="Verdana" charset="0"/>
              <a:cs typeface="Verdana" charset="0"/>
              <a:sym typeface="Verdana" charset="0"/>
            </a:endParaRPr>
          </a:p>
          <a:p>
            <a:pPr marL="274320" indent="-274320" algn="l">
              <a:spcBef>
                <a:spcPts val="0"/>
              </a:spcBef>
              <a:spcAft>
                <a:spcPts val="1200"/>
              </a:spcAft>
              <a:buFontTx/>
              <a:buAutoNum type="arabicPeriod"/>
              <a:tabLst>
                <a:tab pos="152379" algn="l"/>
                <a:tab pos="571424" algn="l"/>
                <a:tab pos="571424" algn="l"/>
                <a:tab pos="1066656" algn="l"/>
                <a:tab pos="1599986" algn="l"/>
                <a:tab pos="2133315" algn="l"/>
                <a:tab pos="2666644" algn="l"/>
                <a:tab pos="3199971" algn="l"/>
                <a:tab pos="3733301" algn="l"/>
                <a:tab pos="4266630" algn="l"/>
                <a:tab pos="4799959" algn="l"/>
                <a:tab pos="5333288" algn="l"/>
                <a:tab pos="5866616" algn="l"/>
                <a:tab pos="6399945" algn="l"/>
                <a:tab pos="152379" algn="l"/>
                <a:tab pos="571424" algn="l"/>
                <a:tab pos="571424" algn="l"/>
                <a:tab pos="1066656" algn="l"/>
                <a:tab pos="1599986" algn="l"/>
                <a:tab pos="2133315" algn="l"/>
                <a:tab pos="2666644" algn="l"/>
                <a:tab pos="3199971" algn="l"/>
                <a:tab pos="3733301" algn="l"/>
                <a:tab pos="4266630" algn="l"/>
                <a:tab pos="4799959" algn="l"/>
                <a:tab pos="5333288" algn="l"/>
                <a:tab pos="5866616" algn="l"/>
                <a:tab pos="6399945" algn="l"/>
                <a:tab pos="152379" algn="l"/>
                <a:tab pos="571424" algn="l"/>
                <a:tab pos="571424" algn="l"/>
                <a:tab pos="1066656" algn="l"/>
              </a:tabLst>
            </a:pPr>
            <a:r>
              <a:rPr lang="en-US" sz="2400" dirty="0">
                <a:latin typeface="Calibri"/>
                <a:ea typeface="Verdana" charset="0"/>
                <a:cs typeface="Verdana" charset="0"/>
                <a:sym typeface="Verdana" charset="0"/>
              </a:rPr>
              <a:t>When the pressure has stabilized, tap     </a:t>
            </a:r>
            <a:r>
              <a:rPr lang="en-US" sz="2400" dirty="0" smtClean="0">
                <a:latin typeface="Calibri"/>
                <a:ea typeface="Verdana" charset="0"/>
                <a:cs typeface="Verdana" charset="0"/>
                <a:sym typeface="Verdana" charset="0"/>
              </a:rPr>
              <a:t>   to </a:t>
            </a:r>
            <a:r>
              <a:rPr lang="en-US" sz="2400" dirty="0">
                <a:latin typeface="Calibri"/>
                <a:ea typeface="Verdana" charset="0"/>
                <a:cs typeface="Verdana" charset="0"/>
                <a:sym typeface="Verdana" charset="0"/>
              </a:rPr>
              <a:t>record the pressure.  </a:t>
            </a:r>
            <a:endParaRPr lang="en-US" sz="2400" dirty="0" smtClean="0">
              <a:latin typeface="Calibri"/>
              <a:ea typeface="Verdana" charset="0"/>
              <a:cs typeface="Verdana" charset="0"/>
              <a:sym typeface="Verdana" charset="0"/>
            </a:endParaRPr>
          </a:p>
          <a:p>
            <a:pPr marL="274320" indent="-274320" algn="l">
              <a:spcBef>
                <a:spcPts val="0"/>
              </a:spcBef>
              <a:spcAft>
                <a:spcPts val="1200"/>
              </a:spcAft>
              <a:buFontTx/>
              <a:buAutoNum type="arabicPeriod" startAt="4"/>
              <a:tabLst>
                <a:tab pos="152379" algn="l"/>
                <a:tab pos="152379" algn="l"/>
                <a:tab pos="571424" algn="l"/>
                <a:tab pos="571424" algn="l"/>
                <a:tab pos="1066656" algn="l"/>
                <a:tab pos="1599986" algn="l"/>
                <a:tab pos="2133315" algn="l"/>
                <a:tab pos="2666644" algn="l"/>
                <a:tab pos="3199971" algn="l"/>
                <a:tab pos="3733301" algn="l"/>
                <a:tab pos="4266630" algn="l"/>
                <a:tab pos="4799959" algn="l"/>
                <a:tab pos="5333288" algn="l"/>
                <a:tab pos="5866616" algn="l"/>
                <a:tab pos="6399945" algn="l"/>
                <a:tab pos="152379" algn="l"/>
                <a:tab pos="152379" algn="l"/>
                <a:tab pos="571424" algn="l"/>
                <a:tab pos="571424"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400" dirty="0" smtClean="0">
                <a:latin typeface="Calibri"/>
                <a:ea typeface="Verdana" charset="0"/>
                <a:cs typeface="Verdana" charset="0"/>
                <a:sym typeface="Verdana" charset="0"/>
              </a:rPr>
              <a:t>Repeat steps 2-3, but set the syringe volume to </a:t>
            </a:r>
            <a:br>
              <a:rPr lang="en-US" sz="2400" dirty="0" smtClean="0">
                <a:latin typeface="Calibri"/>
                <a:ea typeface="Verdana" charset="0"/>
                <a:cs typeface="Verdana" charset="0"/>
                <a:sym typeface="Verdana" charset="0"/>
              </a:rPr>
            </a:br>
            <a:r>
              <a:rPr lang="en-US" sz="2400" dirty="0" smtClean="0">
                <a:latin typeface="Calibri"/>
                <a:ea typeface="Verdana" charset="0"/>
                <a:cs typeface="Verdana" charset="0"/>
                <a:sym typeface="Verdana" charset="0"/>
              </a:rPr>
              <a:t>18 </a:t>
            </a:r>
            <a:r>
              <a:rPr lang="en-US" sz="2400" dirty="0" err="1" smtClean="0">
                <a:latin typeface="Calibri"/>
                <a:ea typeface="Verdana" charset="0"/>
                <a:cs typeface="Verdana" charset="0"/>
                <a:sym typeface="Verdana" charset="0"/>
              </a:rPr>
              <a:t>mL</a:t>
            </a:r>
            <a:r>
              <a:rPr lang="en-US" sz="2400" dirty="0" smtClean="0">
                <a:latin typeface="Calibri"/>
                <a:ea typeface="Verdana" charset="0"/>
                <a:cs typeface="Verdana" charset="0"/>
                <a:sym typeface="Verdana" charset="0"/>
              </a:rPr>
              <a:t>, 16 </a:t>
            </a:r>
            <a:r>
              <a:rPr lang="en-US" sz="2400" dirty="0" err="1" smtClean="0">
                <a:latin typeface="Calibri"/>
                <a:ea typeface="Verdana" charset="0"/>
                <a:cs typeface="Verdana" charset="0"/>
                <a:sym typeface="Verdana" charset="0"/>
              </a:rPr>
              <a:t>mL</a:t>
            </a:r>
            <a:r>
              <a:rPr lang="en-US" sz="2400" dirty="0" smtClean="0">
                <a:latin typeface="Calibri"/>
                <a:ea typeface="Verdana" charset="0"/>
                <a:cs typeface="Verdana" charset="0"/>
                <a:sym typeface="Verdana" charset="0"/>
              </a:rPr>
              <a:t>, 14 </a:t>
            </a:r>
            <a:r>
              <a:rPr lang="en-US" sz="2400" dirty="0" err="1" smtClean="0">
                <a:latin typeface="Calibri"/>
                <a:ea typeface="Verdana" charset="0"/>
                <a:cs typeface="Verdana" charset="0"/>
                <a:sym typeface="Verdana" charset="0"/>
              </a:rPr>
              <a:t>mL</a:t>
            </a:r>
            <a:r>
              <a:rPr lang="en-US" sz="2400" dirty="0" smtClean="0">
                <a:latin typeface="Calibri"/>
                <a:ea typeface="Verdana" charset="0"/>
                <a:cs typeface="Verdana" charset="0"/>
                <a:sym typeface="Verdana" charset="0"/>
              </a:rPr>
              <a:t>, </a:t>
            </a:r>
            <a:br>
              <a:rPr lang="en-US" sz="2400" dirty="0" smtClean="0">
                <a:latin typeface="Calibri"/>
                <a:ea typeface="Verdana" charset="0"/>
                <a:cs typeface="Verdana" charset="0"/>
                <a:sym typeface="Verdana" charset="0"/>
              </a:rPr>
            </a:br>
            <a:r>
              <a:rPr lang="en-US" sz="2400" dirty="0" smtClean="0">
                <a:latin typeface="Calibri"/>
                <a:ea typeface="Verdana" charset="0"/>
                <a:cs typeface="Verdana" charset="0"/>
                <a:sym typeface="Verdana" charset="0"/>
              </a:rPr>
              <a:t>12 </a:t>
            </a:r>
            <a:r>
              <a:rPr lang="en-US" sz="2400" dirty="0" err="1" smtClean="0">
                <a:latin typeface="Calibri"/>
                <a:ea typeface="Verdana" charset="0"/>
                <a:cs typeface="Verdana" charset="0"/>
                <a:sym typeface="Verdana" charset="0"/>
              </a:rPr>
              <a:t>mL</a:t>
            </a:r>
            <a:r>
              <a:rPr lang="en-US" sz="2400" dirty="0" smtClean="0">
                <a:latin typeface="Calibri"/>
                <a:ea typeface="Verdana" charset="0"/>
                <a:cs typeface="Verdana" charset="0"/>
                <a:sym typeface="Verdana" charset="0"/>
              </a:rPr>
              <a:t>, 10 </a:t>
            </a:r>
            <a:r>
              <a:rPr lang="en-US" sz="2400" dirty="0" err="1" smtClean="0">
                <a:latin typeface="Calibri"/>
                <a:ea typeface="Verdana" charset="0"/>
                <a:cs typeface="Verdana" charset="0"/>
                <a:sym typeface="Verdana" charset="0"/>
              </a:rPr>
              <a:t>mL</a:t>
            </a:r>
            <a:r>
              <a:rPr lang="en-US" sz="2400" dirty="0" smtClean="0">
                <a:latin typeface="Calibri"/>
                <a:ea typeface="Verdana" charset="0"/>
                <a:cs typeface="Verdana" charset="0"/>
                <a:sym typeface="Verdana" charset="0"/>
              </a:rPr>
              <a:t>, 8 </a:t>
            </a:r>
            <a:r>
              <a:rPr lang="en-US" sz="2400" dirty="0" err="1" smtClean="0">
                <a:latin typeface="Calibri"/>
                <a:ea typeface="Verdana" charset="0"/>
                <a:cs typeface="Verdana" charset="0"/>
                <a:sym typeface="Verdana" charset="0"/>
              </a:rPr>
              <a:t>mL</a:t>
            </a:r>
            <a:r>
              <a:rPr lang="en-US" sz="2400" dirty="0" smtClean="0">
                <a:latin typeface="Calibri"/>
                <a:ea typeface="Verdana" charset="0"/>
                <a:cs typeface="Verdana" charset="0"/>
                <a:sym typeface="Verdana" charset="0"/>
              </a:rPr>
              <a:t> and </a:t>
            </a:r>
            <a:br>
              <a:rPr lang="en-US" sz="2400" dirty="0" smtClean="0">
                <a:latin typeface="Calibri"/>
                <a:ea typeface="Verdana" charset="0"/>
                <a:cs typeface="Verdana" charset="0"/>
                <a:sym typeface="Verdana" charset="0"/>
              </a:rPr>
            </a:br>
            <a:r>
              <a:rPr lang="en-US" sz="2400" dirty="0" smtClean="0">
                <a:latin typeface="Calibri"/>
                <a:ea typeface="Verdana" charset="0"/>
                <a:cs typeface="Verdana" charset="0"/>
                <a:sym typeface="Verdana" charset="0"/>
              </a:rPr>
              <a:t>6 </a:t>
            </a:r>
            <a:r>
              <a:rPr lang="en-US" sz="2400" dirty="0" err="1" smtClean="0">
                <a:latin typeface="Calibri"/>
                <a:ea typeface="Verdana" charset="0"/>
                <a:cs typeface="Verdana" charset="0"/>
                <a:sym typeface="Verdana" charset="0"/>
              </a:rPr>
              <a:t>mL.</a:t>
            </a:r>
            <a:r>
              <a:rPr lang="en-US" sz="2400" dirty="0" smtClean="0">
                <a:latin typeface="Calibri"/>
                <a:ea typeface="Verdana" charset="0"/>
                <a:cs typeface="Verdana" charset="0"/>
                <a:sym typeface="Verdana" charset="0"/>
              </a:rPr>
              <a:t> </a:t>
            </a:r>
          </a:p>
          <a:p>
            <a:pPr marL="274320" indent="-274320" algn="l">
              <a:spcBef>
                <a:spcPts val="0"/>
              </a:spcBef>
              <a:spcAft>
                <a:spcPts val="1200"/>
              </a:spcAft>
              <a:buFontTx/>
              <a:buAutoNum type="arabicPeriod" startAt="5"/>
              <a:tabLst>
                <a:tab pos="152379" algn="l"/>
                <a:tab pos="152379" algn="l"/>
                <a:tab pos="571424" algn="l"/>
                <a:tab pos="571424" algn="l"/>
                <a:tab pos="1066656" algn="l"/>
                <a:tab pos="1599986" algn="l"/>
                <a:tab pos="2133315" algn="l"/>
                <a:tab pos="2666644" algn="l"/>
                <a:tab pos="3199971" algn="l"/>
                <a:tab pos="3733301" algn="l"/>
                <a:tab pos="4266630" algn="l"/>
                <a:tab pos="4799959" algn="l"/>
                <a:tab pos="5333288" algn="l"/>
                <a:tab pos="5866616" algn="l"/>
                <a:tab pos="6399945" algn="l"/>
                <a:tab pos="152379" algn="l"/>
                <a:tab pos="152379" algn="l"/>
                <a:tab pos="571424" algn="l"/>
                <a:tab pos="571424"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400" dirty="0" smtClean="0">
                <a:latin typeface="Calibri"/>
                <a:ea typeface="Verdana" charset="0"/>
                <a:cs typeface="Verdana" charset="0"/>
                <a:sym typeface="Verdana" charset="0"/>
              </a:rPr>
              <a:t> Tap        to stop the data set. </a:t>
            </a:r>
            <a:endParaRPr lang="en-US" sz="2400" dirty="0">
              <a:latin typeface="Calibri"/>
              <a:ea typeface="Verdana" charset="0"/>
              <a:cs typeface="Verdana" charset="0"/>
              <a:sym typeface="Verdana" charset="0"/>
            </a:endParaRPr>
          </a:p>
        </p:txBody>
      </p:sp>
      <p:sp>
        <p:nvSpPr>
          <p:cNvPr id="20484" name="Rectangle 4"/>
          <p:cNvSpPr>
            <a:spLocks/>
          </p:cNvSpPr>
          <p:nvPr>
            <p:custDataLst>
              <p:tags r:id="rId2"/>
            </p:custDataLst>
          </p:nvPr>
        </p:nvSpPr>
        <p:spPr bwMode="auto">
          <a:xfrm>
            <a:off x="8229600" y="457200"/>
            <a:ext cx="174567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Procedure</a:t>
            </a:r>
          </a:p>
        </p:txBody>
      </p:sp>
      <p:sp>
        <p:nvSpPr>
          <p:cNvPr id="7" name="Text Placeholder 6"/>
          <p:cNvSpPr>
            <a:spLocks noGrp="1"/>
          </p:cNvSpPr>
          <p:nvPr>
            <p:ph type="body" sz="quarter" idx="12"/>
          </p:nvPr>
        </p:nvSpPr>
        <p:spPr/>
        <p:txBody>
          <a:bodyPr/>
          <a:lstStyle/>
          <a:p>
            <a:endParaRPr lang="en-US"/>
          </a:p>
        </p:txBody>
      </p:sp>
      <p:sp>
        <p:nvSpPr>
          <p:cNvPr id="8" name="Rectangle 7"/>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1" name="Picture 10" descr="Start.png"/>
          <p:cNvPicPr>
            <a:picLocks noChangeAspect="1"/>
          </p:cNvPicPr>
          <p:nvPr/>
        </p:nvPicPr>
        <p:blipFill>
          <a:blip r:embed="rId7" cstate="print"/>
          <a:stretch>
            <a:fillRect/>
          </a:stretch>
        </p:blipFill>
        <p:spPr>
          <a:xfrm>
            <a:off x="9066212" y="1012031"/>
            <a:ext cx="390145" cy="390145"/>
          </a:xfrm>
          <a:prstGeom prst="rect">
            <a:avLst/>
          </a:prstGeom>
        </p:spPr>
      </p:pic>
      <p:pic>
        <p:nvPicPr>
          <p:cNvPr id="12" name="Picture 11" descr="StoreValue_Go.png"/>
          <p:cNvPicPr>
            <a:picLocks noChangeAspect="1"/>
          </p:cNvPicPr>
          <p:nvPr/>
        </p:nvPicPr>
        <p:blipFill>
          <a:blip r:embed="rId8" cstate="print"/>
          <a:stretch>
            <a:fillRect/>
          </a:stretch>
        </p:blipFill>
        <p:spPr>
          <a:xfrm>
            <a:off x="10361612" y="2755486"/>
            <a:ext cx="390145" cy="390145"/>
          </a:xfrm>
          <a:prstGeom prst="rect">
            <a:avLst/>
          </a:prstGeom>
        </p:spPr>
      </p:pic>
      <p:pic>
        <p:nvPicPr>
          <p:cNvPr id="13" name="Picture 12" descr="ManualCollection_On.png"/>
          <p:cNvPicPr>
            <a:picLocks noChangeAspect="1"/>
          </p:cNvPicPr>
          <p:nvPr/>
        </p:nvPicPr>
        <p:blipFill>
          <a:blip r:embed="rId9" cstate="print"/>
          <a:stretch>
            <a:fillRect/>
          </a:stretch>
        </p:blipFill>
        <p:spPr>
          <a:xfrm>
            <a:off x="9133267" y="5651086"/>
            <a:ext cx="390145" cy="390145"/>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506" name="Rectangle 2"/>
          <p:cNvSpPr>
            <a:spLocks/>
          </p:cNvSpPr>
          <p:nvPr>
            <p:custDataLst>
              <p:tags r:id="rId1"/>
            </p:custDataLst>
          </p:nvPr>
        </p:nvSpPr>
        <p:spPr bwMode="auto">
          <a:xfrm>
            <a:off x="8302753" y="548640"/>
            <a:ext cx="3659060" cy="637283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57200" indent="-457200" algn="l">
              <a:spcBef>
                <a:spcPts val="0"/>
              </a:spcBef>
              <a:spcAft>
                <a:spcPts val="1200"/>
              </a:spcAft>
              <a:buFontTx/>
              <a:buAutoNum type="arabicPeriod" startAt="6"/>
              <a:tabLst>
                <a:tab pos="152379" algn="l"/>
                <a:tab pos="723803" algn="l"/>
                <a:tab pos="857135" algn="l"/>
                <a:tab pos="1066656" algn="l"/>
                <a:tab pos="1599986" algn="l"/>
                <a:tab pos="2133315" algn="l"/>
                <a:tab pos="2666644" algn="l"/>
                <a:tab pos="3199971" algn="l"/>
                <a:tab pos="3733301" algn="l"/>
                <a:tab pos="4266630" algn="l"/>
                <a:tab pos="4799959" algn="l"/>
                <a:tab pos="5333288" algn="l"/>
                <a:tab pos="5866616" algn="l"/>
                <a:tab pos="6399945" algn="l"/>
                <a:tab pos="152379" algn="l"/>
                <a:tab pos="723803" algn="l"/>
                <a:tab pos="857135"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400" dirty="0">
                <a:latin typeface="Calibri"/>
                <a:ea typeface="Verdana" charset="0"/>
                <a:cs typeface="Verdana" charset="0"/>
                <a:sym typeface="Verdana" charset="0"/>
              </a:rPr>
              <a:t>Remove the syringe from the sensor using the quick-release connector. </a:t>
            </a:r>
          </a:p>
          <a:p>
            <a:pPr marL="457200" indent="-457200" algn="l">
              <a:spcBef>
                <a:spcPts val="0"/>
              </a:spcBef>
              <a:spcAft>
                <a:spcPts val="1200"/>
              </a:spcAft>
              <a:buFontTx/>
              <a:buAutoNum type="arabicPeriod" startAt="6"/>
              <a:tabLst>
                <a:tab pos="152379" algn="l"/>
                <a:tab pos="723803" algn="l"/>
                <a:tab pos="857135" algn="l"/>
                <a:tab pos="1066656" algn="l"/>
                <a:tab pos="1599986" algn="l"/>
                <a:tab pos="2133315" algn="l"/>
                <a:tab pos="2666644" algn="l"/>
                <a:tab pos="3199971" algn="l"/>
                <a:tab pos="3733301" algn="l"/>
                <a:tab pos="4266630" algn="l"/>
                <a:tab pos="4799959" algn="l"/>
                <a:tab pos="5333288" algn="l"/>
                <a:tab pos="5866616" algn="l"/>
                <a:tab pos="6399945" algn="l"/>
                <a:tab pos="152379" algn="l"/>
                <a:tab pos="723803" algn="l"/>
                <a:tab pos="857135"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400" dirty="0">
                <a:latin typeface="Calibri"/>
                <a:ea typeface="Verdana" charset="0"/>
                <a:cs typeface="Verdana" charset="0"/>
                <a:sym typeface="Verdana" charset="0"/>
              </a:rPr>
              <a:t>Set the syringe plunger to 20 </a:t>
            </a:r>
            <a:r>
              <a:rPr lang="en-US" sz="2400" dirty="0" err="1">
                <a:latin typeface="Calibri"/>
                <a:ea typeface="Verdana" charset="0"/>
                <a:cs typeface="Verdana" charset="0"/>
                <a:sym typeface="Verdana" charset="0"/>
              </a:rPr>
              <a:t>mL</a:t>
            </a:r>
            <a:r>
              <a:rPr lang="en-US" sz="2400" dirty="0">
                <a:latin typeface="Calibri"/>
                <a:ea typeface="Verdana" charset="0"/>
                <a:cs typeface="Verdana" charset="0"/>
                <a:sym typeface="Verdana" charset="0"/>
              </a:rPr>
              <a:t> </a:t>
            </a:r>
            <a:r>
              <a:rPr lang="en-US" sz="2400" dirty="0" smtClean="0">
                <a:latin typeface="Calibri"/>
                <a:ea typeface="Verdana" charset="0"/>
                <a:cs typeface="Verdana" charset="0"/>
                <a:sym typeface="Verdana" charset="0"/>
              </a:rPr>
              <a:t>and re-connect </a:t>
            </a:r>
            <a:r>
              <a:rPr lang="en-US" sz="2400" dirty="0">
                <a:latin typeface="Calibri"/>
                <a:ea typeface="Verdana" charset="0"/>
                <a:cs typeface="Verdana" charset="0"/>
                <a:sym typeface="Verdana" charset="0"/>
              </a:rPr>
              <a:t>the syringe to the sensor.  </a:t>
            </a:r>
            <a:endParaRPr lang="en-US" sz="2400" dirty="0" smtClean="0">
              <a:latin typeface="Calibri"/>
              <a:ea typeface="Verdana" charset="0"/>
              <a:cs typeface="Verdana" charset="0"/>
              <a:sym typeface="Verdana" charset="0"/>
            </a:endParaRPr>
          </a:p>
          <a:p>
            <a:pPr marL="457200" indent="-457200" algn="l">
              <a:spcBef>
                <a:spcPts val="0"/>
              </a:spcBef>
              <a:spcAft>
                <a:spcPts val="1200"/>
              </a:spcAft>
              <a:buFontTx/>
              <a:buAutoNum type="arabicPeriod" startAt="8"/>
              <a:tabLst>
                <a:tab pos="114286" algn="l"/>
                <a:tab pos="685708" algn="l"/>
                <a:tab pos="704756" algn="l"/>
                <a:tab pos="1066656" algn="l"/>
                <a:tab pos="1599986" algn="l"/>
                <a:tab pos="2133315" algn="l"/>
                <a:tab pos="2666644" algn="l"/>
                <a:tab pos="3199971" algn="l"/>
                <a:tab pos="3733301" algn="l"/>
                <a:tab pos="4266630" algn="l"/>
                <a:tab pos="4799959" algn="l"/>
                <a:tab pos="5333288" algn="l"/>
                <a:tab pos="5866616" algn="l"/>
                <a:tab pos="6399945" algn="l"/>
                <a:tab pos="114286" algn="l"/>
                <a:tab pos="685708" algn="l"/>
                <a:tab pos="704756" algn="l"/>
                <a:tab pos="1066656" algn="l"/>
                <a:tab pos="1599986" algn="l"/>
                <a:tab pos="2133315" algn="l"/>
                <a:tab pos="2666644" algn="l"/>
                <a:tab pos="3199971" algn="l"/>
                <a:tab pos="3733301" algn="l"/>
                <a:tab pos="4266630" algn="l"/>
                <a:tab pos="4799959" algn="l"/>
                <a:tab pos="5333288" algn="l"/>
                <a:tab pos="5866616" algn="l"/>
                <a:tab pos="6399945" algn="l"/>
                <a:tab pos="114286" algn="l"/>
                <a:tab pos="685708" algn="l"/>
                <a:tab pos="704756" algn="l"/>
                <a:tab pos="1066656" algn="l"/>
              </a:tabLst>
            </a:pPr>
            <a:r>
              <a:rPr lang="en-US" sz="2400" dirty="0" smtClean="0">
                <a:latin typeface="Calibri"/>
                <a:ea typeface="Verdana" charset="0"/>
                <a:cs typeface="Verdana" charset="0"/>
                <a:sym typeface="Verdana" charset="0"/>
              </a:rPr>
              <a:t>Tap       to start the second data set.</a:t>
            </a:r>
          </a:p>
          <a:p>
            <a:pPr marL="457200" indent="-457200" algn="l">
              <a:spcBef>
                <a:spcPts val="0"/>
              </a:spcBef>
              <a:spcAft>
                <a:spcPts val="1200"/>
              </a:spcAft>
              <a:buFontTx/>
              <a:buAutoNum type="arabicPeriod" startAt="8"/>
              <a:tabLst>
                <a:tab pos="114286" algn="l"/>
                <a:tab pos="685708" algn="l"/>
                <a:tab pos="704756" algn="l"/>
                <a:tab pos="1066656" algn="l"/>
                <a:tab pos="1599986" algn="l"/>
                <a:tab pos="2133315" algn="l"/>
                <a:tab pos="2666644" algn="l"/>
                <a:tab pos="3199971" algn="l"/>
                <a:tab pos="3733301" algn="l"/>
                <a:tab pos="4266630" algn="l"/>
                <a:tab pos="4799959" algn="l"/>
                <a:tab pos="5333288" algn="l"/>
                <a:tab pos="5866616" algn="l"/>
                <a:tab pos="6399945" algn="l"/>
                <a:tab pos="114286" algn="l"/>
                <a:tab pos="685708" algn="l"/>
                <a:tab pos="704756" algn="l"/>
                <a:tab pos="1066656" algn="l"/>
                <a:tab pos="1599986" algn="l"/>
                <a:tab pos="2133315" algn="l"/>
                <a:tab pos="2666644" algn="l"/>
                <a:tab pos="3199971" algn="l"/>
                <a:tab pos="3733301" algn="l"/>
                <a:tab pos="4266630" algn="l"/>
                <a:tab pos="4799959" algn="l"/>
                <a:tab pos="5333288" algn="l"/>
                <a:tab pos="5866616" algn="l"/>
                <a:tab pos="6399945" algn="l"/>
                <a:tab pos="114286" algn="l"/>
                <a:tab pos="685708" algn="l"/>
                <a:tab pos="704756" algn="l"/>
                <a:tab pos="1066656" algn="l"/>
              </a:tabLst>
            </a:pPr>
            <a:r>
              <a:rPr lang="en-US" sz="2400" dirty="0" smtClean="0">
                <a:latin typeface="Calibri"/>
                <a:ea typeface="Verdana" charset="0"/>
                <a:cs typeface="Verdana" charset="0"/>
                <a:sym typeface="Verdana" charset="0"/>
              </a:rPr>
              <a:t>Set the syringe volume to each volume listed and    tap        when the pressure stabilizes. </a:t>
            </a:r>
          </a:p>
          <a:p>
            <a:pPr marL="457200" indent="-457200" algn="l">
              <a:spcBef>
                <a:spcPts val="0"/>
              </a:spcBef>
              <a:spcAft>
                <a:spcPts val="1200"/>
              </a:spcAft>
              <a:buFontTx/>
              <a:buAutoNum type="arabicPeriod" startAt="8"/>
              <a:tabLst>
                <a:tab pos="114286" algn="l"/>
                <a:tab pos="685708" algn="l"/>
                <a:tab pos="704756" algn="l"/>
                <a:tab pos="1066656" algn="l"/>
                <a:tab pos="1599986" algn="l"/>
                <a:tab pos="2133315" algn="l"/>
                <a:tab pos="2666644" algn="l"/>
                <a:tab pos="3199971" algn="l"/>
                <a:tab pos="3733301" algn="l"/>
                <a:tab pos="4266630" algn="l"/>
                <a:tab pos="4799959" algn="l"/>
                <a:tab pos="5333288" algn="l"/>
                <a:tab pos="5866616" algn="l"/>
                <a:tab pos="6399945" algn="l"/>
                <a:tab pos="114286" algn="l"/>
                <a:tab pos="685708" algn="l"/>
                <a:tab pos="704756" algn="l"/>
                <a:tab pos="1066656" algn="l"/>
                <a:tab pos="1599986" algn="l"/>
                <a:tab pos="2133315" algn="l"/>
                <a:tab pos="2666644" algn="l"/>
                <a:tab pos="3199971" algn="l"/>
                <a:tab pos="3733301" algn="l"/>
                <a:tab pos="4266630" algn="l"/>
                <a:tab pos="4799959" algn="l"/>
                <a:tab pos="5333288" algn="l"/>
                <a:tab pos="5866616" algn="l"/>
                <a:tab pos="6399945" algn="l"/>
                <a:tab pos="114286" algn="l"/>
                <a:tab pos="685708" algn="l"/>
                <a:tab pos="704756" algn="l"/>
                <a:tab pos="1066656" algn="l"/>
              </a:tabLst>
            </a:pPr>
            <a:r>
              <a:rPr lang="en-US" sz="2400" dirty="0" smtClean="0">
                <a:latin typeface="Calibri"/>
                <a:ea typeface="Verdana" charset="0"/>
                <a:cs typeface="Verdana" charset="0"/>
                <a:sym typeface="Verdana" charset="0"/>
              </a:rPr>
              <a:t>Tap       to stop the data set.   </a:t>
            </a:r>
          </a:p>
          <a:p>
            <a:pPr marL="457200" indent="-457200" algn="l">
              <a:lnSpc>
                <a:spcPct val="120000"/>
              </a:lnSpc>
              <a:spcBef>
                <a:spcPts val="750"/>
              </a:spcBef>
              <a:buFontTx/>
              <a:buAutoNum type="arabicPeriod" startAt="6"/>
              <a:tabLst>
                <a:tab pos="152379" algn="l"/>
                <a:tab pos="723803" algn="l"/>
                <a:tab pos="857135" algn="l"/>
                <a:tab pos="1066656" algn="l"/>
                <a:tab pos="1599986" algn="l"/>
                <a:tab pos="2133315" algn="l"/>
                <a:tab pos="2666644" algn="l"/>
                <a:tab pos="3199971" algn="l"/>
                <a:tab pos="3733301" algn="l"/>
                <a:tab pos="4266630" algn="l"/>
                <a:tab pos="4799959" algn="l"/>
                <a:tab pos="5333288" algn="l"/>
                <a:tab pos="5866616" algn="l"/>
                <a:tab pos="6399945" algn="l"/>
                <a:tab pos="152379" algn="l"/>
                <a:tab pos="723803" algn="l"/>
                <a:tab pos="857135" algn="l"/>
                <a:tab pos="1066656" algn="l"/>
                <a:tab pos="1599986" algn="l"/>
                <a:tab pos="2133315" algn="l"/>
                <a:tab pos="2666644" algn="l"/>
                <a:tab pos="3199971" algn="l"/>
                <a:tab pos="3733301" algn="l"/>
                <a:tab pos="4266630" algn="l"/>
                <a:tab pos="4799959" algn="l"/>
                <a:tab pos="5333288" algn="l"/>
                <a:tab pos="5866616" algn="l"/>
                <a:tab pos="6399945" algn="l"/>
              </a:tabLst>
            </a:pPr>
            <a:endParaRPr lang="en-US" sz="2000" dirty="0">
              <a:solidFill>
                <a:schemeClr val="tx1"/>
              </a:solidFill>
              <a:latin typeface="Verdana" charset="0"/>
              <a:ea typeface="Verdana" charset="0"/>
              <a:cs typeface="Verdana" charset="0"/>
              <a:sym typeface="Verdana" charset="0"/>
            </a:endParaRPr>
          </a:p>
        </p:txBody>
      </p:sp>
      <p:sp>
        <p:nvSpPr>
          <p:cNvPr id="6" name="Text Placeholder 5"/>
          <p:cNvSpPr>
            <a:spLocks noGrp="1"/>
          </p:cNvSpPr>
          <p:nvPr>
            <p:ph type="body" sz="quarter" idx="12"/>
          </p:nvPr>
        </p:nvSpPr>
        <p:spPr/>
        <p:txBody>
          <a:bodyPr/>
          <a:lstStyle/>
          <a:p>
            <a:endParaRPr lang="en-US"/>
          </a:p>
        </p:txBody>
      </p:sp>
      <p:sp>
        <p:nvSpPr>
          <p:cNvPr id="7" name="Rectangle 6"/>
          <p:cNvSpPr/>
          <p:nvPr>
            <p:custDataLst>
              <p:tags r:id="rId2"/>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3"/>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0" name="Picture 9" descr="Start.png"/>
          <p:cNvPicPr>
            <a:picLocks noChangeAspect="1"/>
          </p:cNvPicPr>
          <p:nvPr/>
        </p:nvPicPr>
        <p:blipFill>
          <a:blip r:embed="rId6" cstate="print"/>
          <a:stretch>
            <a:fillRect/>
          </a:stretch>
        </p:blipFill>
        <p:spPr>
          <a:xfrm>
            <a:off x="9218612" y="3060286"/>
            <a:ext cx="390145" cy="390145"/>
          </a:xfrm>
          <a:prstGeom prst="rect">
            <a:avLst/>
          </a:prstGeom>
        </p:spPr>
      </p:pic>
      <p:pic>
        <p:nvPicPr>
          <p:cNvPr id="11" name="Picture 10" descr="StoreValue_Go.png"/>
          <p:cNvPicPr>
            <a:picLocks noChangeAspect="1"/>
          </p:cNvPicPr>
          <p:nvPr/>
        </p:nvPicPr>
        <p:blipFill>
          <a:blip r:embed="rId7" cstate="print"/>
          <a:stretch>
            <a:fillRect/>
          </a:stretch>
        </p:blipFill>
        <p:spPr>
          <a:xfrm>
            <a:off x="9218612" y="4660486"/>
            <a:ext cx="390145" cy="390145"/>
          </a:xfrm>
          <a:prstGeom prst="rect">
            <a:avLst/>
          </a:prstGeom>
        </p:spPr>
      </p:pic>
      <p:pic>
        <p:nvPicPr>
          <p:cNvPr id="12" name="Picture 11" descr="ManualCollection_On.png"/>
          <p:cNvPicPr>
            <a:picLocks noChangeAspect="1"/>
          </p:cNvPicPr>
          <p:nvPr/>
        </p:nvPicPr>
        <p:blipFill>
          <a:blip r:embed="rId8" cstate="print"/>
          <a:stretch>
            <a:fillRect/>
          </a:stretch>
        </p:blipFill>
        <p:spPr>
          <a:xfrm>
            <a:off x="9218612" y="5574886"/>
            <a:ext cx="390145" cy="39014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531" name="Rectangle 3"/>
          <p:cNvSpPr>
            <a:spLocks/>
          </p:cNvSpPr>
          <p:nvPr>
            <p:custDataLst>
              <p:tags r:id="rId1"/>
            </p:custDataLst>
          </p:nvPr>
        </p:nvSpPr>
        <p:spPr bwMode="auto">
          <a:xfrm>
            <a:off x="205957" y="548640"/>
            <a:ext cx="4020218" cy="1107996"/>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9436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 pos="6399197" algn="l"/>
              </a:tabLst>
              <a:defRPr/>
            </a:pPr>
            <a:r>
              <a:rPr lang="en-US" sz="2400" b="1" dirty="0">
                <a:latin typeface="Calibri"/>
                <a:ea typeface="Verdana Bold" charset="0"/>
                <a:cs typeface="Verdana Bold" charset="0"/>
                <a:sym typeface="Verdana Bold" charset="0"/>
              </a:rPr>
              <a:t>Q4:</a:t>
            </a:r>
            <a:r>
              <a:rPr lang="en-US" sz="2400" b="1" dirty="0">
                <a:latin typeface="Calibri"/>
                <a:ea typeface="Verdana Italic" charset="0"/>
                <a:cs typeface="Verdana Italic" charset="0"/>
                <a:sym typeface="Verdana Italic" charset="0"/>
              </a:rPr>
              <a:t> </a:t>
            </a:r>
            <a:r>
              <a:rPr lang="en-US" sz="2400" dirty="0" smtClean="0">
                <a:latin typeface="Calibri"/>
                <a:ea typeface="Verdana" charset="0"/>
                <a:cs typeface="Verdana" charset="0"/>
                <a:sym typeface="Verdana" charset="0"/>
              </a:rPr>
              <a:t>Explain </a:t>
            </a:r>
            <a:r>
              <a:rPr lang="en-US" sz="2400" dirty="0">
                <a:latin typeface="Calibri"/>
                <a:ea typeface="Verdana" charset="0"/>
                <a:cs typeface="Verdana" charset="0"/>
                <a:sym typeface="Verdana" charset="0"/>
              </a:rPr>
              <a:t>when and why </a:t>
            </a:r>
            <a:r>
              <a:rPr lang="en-US" sz="2400" dirty="0" smtClean="0">
                <a:latin typeface="Calibri"/>
                <a:ea typeface="Verdana" charset="0"/>
                <a:cs typeface="Verdana" charset="0"/>
                <a:sym typeface="Verdana" charset="0"/>
              </a:rPr>
              <a:t>it becomes </a:t>
            </a:r>
            <a:r>
              <a:rPr lang="en-US" sz="2400" dirty="0">
                <a:latin typeface="Calibri"/>
                <a:ea typeface="Verdana" charset="0"/>
                <a:cs typeface="Verdana" charset="0"/>
                <a:sym typeface="Verdana" charset="0"/>
              </a:rPr>
              <a:t>difficult to depress the syringe.  </a:t>
            </a:r>
          </a:p>
        </p:txBody>
      </p:sp>
      <p:sp>
        <p:nvSpPr>
          <p:cNvPr id="22532" name="Rectangle 4"/>
          <p:cNvSpPr>
            <a:spLocks/>
          </p:cNvSpPr>
          <p:nvPr>
            <p:custDataLst>
              <p:tags r:id="rId2"/>
            </p:custDataLst>
          </p:nvPr>
        </p:nvSpPr>
        <p:spPr bwMode="auto">
          <a:xfrm>
            <a:off x="4290260" y="548640"/>
            <a:ext cx="4020218" cy="1107996"/>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9436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 pos="6399945" algn="l"/>
              </a:tabLst>
              <a:defRPr/>
            </a:pPr>
            <a:r>
              <a:rPr lang="en-US" sz="2400" b="1" dirty="0">
                <a:latin typeface="Calibri"/>
                <a:ea typeface="Verdana Bold" charset="0"/>
                <a:cs typeface="Verdana Bold" charset="0"/>
                <a:sym typeface="Verdana Bold" charset="0"/>
              </a:rPr>
              <a:t>Q5:</a:t>
            </a:r>
            <a:r>
              <a:rPr lang="en-US" sz="2400" b="1" dirty="0">
                <a:latin typeface="Calibri"/>
                <a:ea typeface="Verdana Italic" charset="0"/>
                <a:cs typeface="Verdana Italic" charset="0"/>
                <a:sym typeface="Verdana Italic" charset="0"/>
              </a:rPr>
              <a:t> </a:t>
            </a:r>
            <a:r>
              <a:rPr lang="en-US" sz="2400" dirty="0">
                <a:latin typeface="Calibri"/>
                <a:ea typeface="Verdana" charset="0"/>
                <a:cs typeface="Verdana" charset="0"/>
                <a:sym typeface="Verdana" charset="0"/>
              </a:rPr>
              <a:t>What is inside the syringe that is causing the pressure?  </a:t>
            </a:r>
          </a:p>
        </p:txBody>
      </p:sp>
      <p:pic>
        <p:nvPicPr>
          <p:cNvPr id="22533" name="Picture 5"/>
          <p:cNvPicPr>
            <a:picLocks noChangeAspect="1" noChangeArrowheads="1"/>
          </p:cNvPicPr>
          <p:nvPr/>
        </p:nvPicPr>
        <p:blipFill>
          <a:blip r:embed="rId8" cstate="print"/>
          <a:srcRect/>
          <a:stretch>
            <a:fillRect/>
          </a:stretch>
        </p:blipFill>
        <p:spPr bwMode="auto">
          <a:xfrm>
            <a:off x="4722812" y="1849207"/>
            <a:ext cx="1466468" cy="1429760"/>
          </a:xfrm>
          <a:prstGeom prst="rect">
            <a:avLst/>
          </a:prstGeom>
          <a:noFill/>
          <a:ln w="12700" cap="flat">
            <a:noFill/>
            <a:miter lim="800000"/>
            <a:headEnd/>
            <a:tailEnd/>
          </a:ln>
        </p:spPr>
      </p:pic>
      <p:pic>
        <p:nvPicPr>
          <p:cNvPr id="22534" name="Picture 6"/>
          <p:cNvPicPr>
            <a:picLocks noChangeAspect="1" noChangeArrowheads="1"/>
          </p:cNvPicPr>
          <p:nvPr/>
        </p:nvPicPr>
        <p:blipFill>
          <a:blip r:embed="rId9" cstate="print"/>
          <a:srcRect/>
          <a:stretch>
            <a:fillRect/>
          </a:stretch>
        </p:blipFill>
        <p:spPr bwMode="auto">
          <a:xfrm>
            <a:off x="6589226" y="1944527"/>
            <a:ext cx="1466468" cy="1353504"/>
          </a:xfrm>
          <a:prstGeom prst="rect">
            <a:avLst/>
          </a:prstGeom>
          <a:noFill/>
          <a:ln w="12700" cap="flat">
            <a:noFill/>
            <a:miter lim="800000"/>
            <a:headEnd/>
            <a:tailEnd/>
          </a:ln>
        </p:spPr>
      </p:pic>
      <p:sp>
        <p:nvSpPr>
          <p:cNvPr id="22535" name="Rectangle 7"/>
          <p:cNvSpPr>
            <a:spLocks/>
          </p:cNvSpPr>
          <p:nvPr>
            <p:custDataLst>
              <p:tags r:id="rId3"/>
            </p:custDataLst>
          </p:nvPr>
        </p:nvSpPr>
        <p:spPr bwMode="auto">
          <a:xfrm>
            <a:off x="8357771" y="548640"/>
            <a:ext cx="3908841" cy="1107996"/>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0292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 pos="4800920" algn="l"/>
              </a:tabLst>
              <a:defRPr/>
            </a:pPr>
            <a:r>
              <a:rPr lang="en-US" sz="2400" b="1" dirty="0">
                <a:latin typeface="Calibri"/>
                <a:ea typeface="Verdana Bold" charset="0"/>
                <a:cs typeface="Verdana Bold" charset="0"/>
                <a:sym typeface="Verdana Bold" charset="0"/>
              </a:rPr>
              <a:t>Q6:</a:t>
            </a:r>
            <a:r>
              <a:rPr lang="en-US" sz="2400" b="1" dirty="0">
                <a:latin typeface="Calibri"/>
                <a:ea typeface="Verdana Italic" charset="0"/>
                <a:cs typeface="Verdana Italic" charset="0"/>
                <a:sym typeface="Verdana Italic" charset="0"/>
              </a:rPr>
              <a:t> </a:t>
            </a:r>
            <a:r>
              <a:rPr lang="en-US" sz="2400" dirty="0">
                <a:latin typeface="Calibri"/>
                <a:ea typeface="Verdana" charset="0"/>
                <a:cs typeface="Verdana" charset="0"/>
                <a:sym typeface="Verdana" charset="0"/>
              </a:rPr>
              <a:t>Why is it important to collect multiple runs of data in an experiment? </a:t>
            </a:r>
          </a:p>
        </p:txBody>
      </p:sp>
      <p:sp>
        <p:nvSpPr>
          <p:cNvPr id="9" name="Text Placeholder 8"/>
          <p:cNvSpPr>
            <a:spLocks noGrp="1"/>
          </p:cNvSpPr>
          <p:nvPr>
            <p:ph type="body" sz="quarter" idx="12"/>
          </p:nvPr>
        </p:nvSpPr>
        <p:spPr/>
        <p:txBody>
          <a:bodyPr/>
          <a:lstStyle/>
          <a:p>
            <a:endParaRPr lang="en-US"/>
          </a:p>
        </p:txBody>
      </p:sp>
      <p:sp>
        <p:nvSpPr>
          <p:cNvPr id="10" name="Rectangle 9"/>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5" name="Picture 14" descr="SNAPSHOT 04.png"/>
          <p:cNvPicPr>
            <a:picLocks noChangeAspect="1"/>
          </p:cNvPicPr>
          <p:nvPr/>
        </p:nvPicPr>
        <p:blipFill>
          <a:blip r:embed="rId10" cstate="print"/>
          <a:stretch>
            <a:fillRect/>
          </a:stretch>
        </p:blipFill>
        <p:spPr>
          <a:xfrm>
            <a:off x="10745113" y="3017520"/>
            <a:ext cx="1216699" cy="296732"/>
          </a:xfrm>
          <a:prstGeom prst="rect">
            <a:avLst/>
          </a:prstGeom>
        </p:spPr>
      </p:pic>
      <p:pic>
        <p:nvPicPr>
          <p:cNvPr id="13" name="Picture 12" descr="image104.png"/>
          <p:cNvPicPr>
            <a:picLocks noChangeAspect="1"/>
          </p:cNvPicPr>
          <p:nvPr/>
        </p:nvPicPr>
        <p:blipFill>
          <a:blip r:embed="rId11" cstate="print"/>
          <a:stretch>
            <a:fillRect/>
          </a:stretch>
        </p:blipFill>
        <p:spPr>
          <a:xfrm>
            <a:off x="836612" y="1850231"/>
            <a:ext cx="2234921" cy="1333333"/>
          </a:xfrm>
          <a:prstGeom prst="rect">
            <a:avLst/>
          </a:prstGeom>
          <a:ln>
            <a:solidFill>
              <a:schemeClr val="tx1">
                <a:lumMod val="50000"/>
                <a:lumOff val="50000"/>
              </a:schemeClr>
            </a:solidFill>
          </a:ln>
          <a:effectLst>
            <a:outerShdw blurRad="101600" dist="101600" dir="2700000" algn="tl" rotWithShape="0">
              <a:prstClr val="black">
                <a:alpha val="50000"/>
              </a:prstClr>
            </a:outerShdw>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554" name="Rectangle 2"/>
          <p:cNvSpPr>
            <a:spLocks/>
          </p:cNvSpPr>
          <p:nvPr>
            <p:custDataLst>
              <p:tags r:id="rId1"/>
            </p:custDataLst>
          </p:nvPr>
        </p:nvSpPr>
        <p:spPr bwMode="auto">
          <a:xfrm>
            <a:off x="8302753" y="548640"/>
            <a:ext cx="3659060" cy="637283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341313" indent="-341313" algn="l">
              <a:spcBef>
                <a:spcPts val="0"/>
              </a:spcBef>
              <a:spcAft>
                <a:spcPts val="1200"/>
              </a:spcAft>
              <a:buFontTx/>
              <a:buAutoNum type="arabicPeriod" startAt="11"/>
              <a:tabLst>
                <a:tab pos="152379" algn="l"/>
                <a:tab pos="723803" algn="l"/>
                <a:tab pos="857135" algn="l"/>
                <a:tab pos="1066656" algn="l"/>
                <a:tab pos="1599986" algn="l"/>
                <a:tab pos="2133315" algn="l"/>
                <a:tab pos="2666644" algn="l"/>
                <a:tab pos="3199971" algn="l"/>
                <a:tab pos="3733301" algn="l"/>
                <a:tab pos="4266630" algn="l"/>
                <a:tab pos="4799959" algn="l"/>
                <a:tab pos="5333288" algn="l"/>
                <a:tab pos="5866616" algn="l"/>
                <a:tab pos="6399945" algn="l"/>
                <a:tab pos="152379" algn="l"/>
                <a:tab pos="723803" algn="l"/>
                <a:tab pos="857135"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400" dirty="0">
                <a:latin typeface="Calibri"/>
                <a:ea typeface="Verdana" charset="0"/>
                <a:cs typeface="Verdana" charset="0"/>
                <a:sym typeface="Verdana" charset="0"/>
              </a:rPr>
              <a:t>Remove the syringe from </a:t>
            </a:r>
            <a:r>
              <a:rPr lang="en-US" sz="2400" dirty="0" smtClean="0">
                <a:latin typeface="Calibri"/>
                <a:ea typeface="Verdana" charset="0"/>
                <a:cs typeface="Verdana" charset="0"/>
                <a:sym typeface="Verdana" charset="0"/>
              </a:rPr>
              <a:t>       the </a:t>
            </a:r>
            <a:r>
              <a:rPr lang="en-US" sz="2400" dirty="0">
                <a:latin typeface="Calibri"/>
                <a:ea typeface="Verdana" charset="0"/>
                <a:cs typeface="Verdana" charset="0"/>
                <a:sym typeface="Verdana" charset="0"/>
              </a:rPr>
              <a:t>sensor using the quick-release connector. </a:t>
            </a:r>
          </a:p>
          <a:p>
            <a:pPr marL="341313" indent="-341313" algn="l">
              <a:spcBef>
                <a:spcPts val="0"/>
              </a:spcBef>
              <a:spcAft>
                <a:spcPts val="1200"/>
              </a:spcAft>
              <a:buFontTx/>
              <a:buAutoNum type="arabicPeriod" startAt="11"/>
              <a:tabLst>
                <a:tab pos="152379" algn="l"/>
                <a:tab pos="723803" algn="l"/>
                <a:tab pos="857135" algn="l"/>
                <a:tab pos="1066656" algn="l"/>
                <a:tab pos="1599986" algn="l"/>
                <a:tab pos="2133315" algn="l"/>
                <a:tab pos="2666644" algn="l"/>
                <a:tab pos="3199971" algn="l"/>
                <a:tab pos="3733301" algn="l"/>
                <a:tab pos="4266630" algn="l"/>
                <a:tab pos="4799959" algn="l"/>
                <a:tab pos="5333288" algn="l"/>
                <a:tab pos="5866616" algn="l"/>
                <a:tab pos="6399945" algn="l"/>
                <a:tab pos="152379" algn="l"/>
                <a:tab pos="723803" algn="l"/>
                <a:tab pos="857135"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400" dirty="0">
                <a:latin typeface="Calibri"/>
                <a:ea typeface="Verdana" charset="0"/>
                <a:cs typeface="Verdana" charset="0"/>
                <a:sym typeface="Verdana" charset="0"/>
              </a:rPr>
              <a:t>Set the syringe plunger to 20 </a:t>
            </a:r>
            <a:r>
              <a:rPr lang="en-US" sz="2400" dirty="0" err="1">
                <a:latin typeface="Calibri"/>
                <a:ea typeface="Verdana" charset="0"/>
                <a:cs typeface="Verdana" charset="0"/>
                <a:sym typeface="Verdana" charset="0"/>
              </a:rPr>
              <a:t>mL</a:t>
            </a:r>
            <a:r>
              <a:rPr lang="en-US" sz="2400" dirty="0">
                <a:latin typeface="Calibri"/>
                <a:ea typeface="Verdana" charset="0"/>
                <a:cs typeface="Verdana" charset="0"/>
                <a:sym typeface="Verdana" charset="0"/>
              </a:rPr>
              <a:t> and </a:t>
            </a:r>
            <a:r>
              <a:rPr lang="en-US" sz="2400" dirty="0" smtClean="0">
                <a:latin typeface="Calibri"/>
                <a:ea typeface="Verdana" charset="0"/>
                <a:cs typeface="Verdana" charset="0"/>
                <a:sym typeface="Verdana" charset="0"/>
              </a:rPr>
              <a:t>re-connect </a:t>
            </a:r>
            <a:r>
              <a:rPr lang="en-US" sz="2400" dirty="0">
                <a:latin typeface="Calibri"/>
                <a:ea typeface="Verdana" charset="0"/>
                <a:cs typeface="Verdana" charset="0"/>
                <a:sym typeface="Verdana" charset="0"/>
              </a:rPr>
              <a:t>the syringe to the sensor.  </a:t>
            </a:r>
            <a:endParaRPr lang="en-US" sz="2400" dirty="0" smtClean="0">
              <a:latin typeface="Calibri"/>
              <a:ea typeface="Verdana" charset="0"/>
              <a:cs typeface="Verdana" charset="0"/>
              <a:sym typeface="Verdana" charset="0"/>
            </a:endParaRPr>
          </a:p>
          <a:p>
            <a:pPr marL="341313" indent="-341313" algn="l">
              <a:spcBef>
                <a:spcPts val="0"/>
              </a:spcBef>
              <a:spcAft>
                <a:spcPts val="1200"/>
              </a:spcAft>
              <a:buFontTx/>
              <a:buAutoNum type="arabicPeriod" startAt="13"/>
              <a:tabLst>
                <a:tab pos="114286" algn="l"/>
                <a:tab pos="685708" algn="l"/>
                <a:tab pos="704756" algn="l"/>
                <a:tab pos="1066656" algn="l"/>
                <a:tab pos="1599986" algn="l"/>
                <a:tab pos="2133315" algn="l"/>
                <a:tab pos="2666644" algn="l"/>
                <a:tab pos="3199971" algn="l"/>
                <a:tab pos="3733301" algn="l"/>
                <a:tab pos="4266630" algn="l"/>
                <a:tab pos="4799959" algn="l"/>
                <a:tab pos="5333288" algn="l"/>
                <a:tab pos="5866616" algn="l"/>
                <a:tab pos="6399945" algn="l"/>
                <a:tab pos="114286" algn="l"/>
                <a:tab pos="685708" algn="l"/>
                <a:tab pos="704756" algn="l"/>
                <a:tab pos="1066656" algn="l"/>
                <a:tab pos="1599986" algn="l"/>
                <a:tab pos="2133315" algn="l"/>
                <a:tab pos="2666644" algn="l"/>
                <a:tab pos="3199971" algn="l"/>
                <a:tab pos="3733301" algn="l"/>
                <a:tab pos="4266630" algn="l"/>
                <a:tab pos="4799959" algn="l"/>
                <a:tab pos="5333288" algn="l"/>
                <a:tab pos="5866616" algn="l"/>
                <a:tab pos="6399945" algn="l"/>
                <a:tab pos="114286" algn="l"/>
                <a:tab pos="685708" algn="l"/>
                <a:tab pos="704756" algn="l"/>
                <a:tab pos="1066656" algn="l"/>
              </a:tabLst>
            </a:pPr>
            <a:r>
              <a:rPr lang="en-US" sz="2400" dirty="0" smtClean="0">
                <a:latin typeface="Calibri"/>
                <a:ea typeface="Verdana" charset="0"/>
                <a:cs typeface="Verdana" charset="0"/>
                <a:sym typeface="Verdana" charset="0"/>
              </a:rPr>
              <a:t>Tap       to start the third data set.</a:t>
            </a:r>
          </a:p>
          <a:p>
            <a:pPr marL="341313" indent="-341313" algn="l">
              <a:spcBef>
                <a:spcPts val="0"/>
              </a:spcBef>
              <a:spcAft>
                <a:spcPts val="1200"/>
              </a:spcAft>
              <a:buFontTx/>
              <a:buAutoNum type="arabicPeriod" startAt="13"/>
              <a:tabLst>
                <a:tab pos="114286" algn="l"/>
                <a:tab pos="685708" algn="l"/>
                <a:tab pos="704756" algn="l"/>
                <a:tab pos="1066656" algn="l"/>
                <a:tab pos="1599986" algn="l"/>
                <a:tab pos="2133315" algn="l"/>
                <a:tab pos="2666644" algn="l"/>
                <a:tab pos="3199971" algn="l"/>
                <a:tab pos="3733301" algn="l"/>
                <a:tab pos="4266630" algn="l"/>
                <a:tab pos="4799959" algn="l"/>
                <a:tab pos="5333288" algn="l"/>
                <a:tab pos="5866616" algn="l"/>
                <a:tab pos="6399945" algn="l"/>
                <a:tab pos="114286" algn="l"/>
                <a:tab pos="685708" algn="l"/>
                <a:tab pos="704756" algn="l"/>
                <a:tab pos="1066656" algn="l"/>
                <a:tab pos="1599986" algn="l"/>
                <a:tab pos="2133315" algn="l"/>
                <a:tab pos="2666644" algn="l"/>
                <a:tab pos="3199971" algn="l"/>
                <a:tab pos="3733301" algn="l"/>
                <a:tab pos="4266630" algn="l"/>
                <a:tab pos="4799959" algn="l"/>
                <a:tab pos="5333288" algn="l"/>
                <a:tab pos="5866616" algn="l"/>
                <a:tab pos="6399945" algn="l"/>
                <a:tab pos="114286" algn="l"/>
                <a:tab pos="685708" algn="l"/>
                <a:tab pos="704756" algn="l"/>
                <a:tab pos="1066656" algn="l"/>
              </a:tabLst>
            </a:pPr>
            <a:r>
              <a:rPr lang="en-US" sz="2400" dirty="0" smtClean="0">
                <a:latin typeface="Calibri"/>
                <a:ea typeface="Verdana" charset="0"/>
                <a:cs typeface="Verdana" charset="0"/>
                <a:sym typeface="Verdana" charset="0"/>
              </a:rPr>
              <a:t>Set the syringe volume to each volume listed and tap        when the pressure stabilizes. </a:t>
            </a:r>
          </a:p>
          <a:p>
            <a:pPr marL="341313" indent="-341313" algn="l">
              <a:spcBef>
                <a:spcPts val="0"/>
              </a:spcBef>
              <a:spcAft>
                <a:spcPts val="1200"/>
              </a:spcAft>
              <a:buFont typeface="+mj-lt"/>
              <a:buAutoNum type="arabicPeriod" startAt="15"/>
              <a:tabLst>
                <a:tab pos="114286" algn="l"/>
                <a:tab pos="685708" algn="l"/>
                <a:tab pos="704756" algn="l"/>
                <a:tab pos="1066656" algn="l"/>
                <a:tab pos="1599986" algn="l"/>
                <a:tab pos="2133315" algn="l"/>
                <a:tab pos="2666644" algn="l"/>
                <a:tab pos="3199971" algn="l"/>
                <a:tab pos="3733301" algn="l"/>
                <a:tab pos="4266630" algn="l"/>
                <a:tab pos="4799959" algn="l"/>
                <a:tab pos="5333288" algn="l"/>
                <a:tab pos="5866616" algn="l"/>
                <a:tab pos="6399945" algn="l"/>
                <a:tab pos="114286" algn="l"/>
                <a:tab pos="685708" algn="l"/>
                <a:tab pos="704756" algn="l"/>
                <a:tab pos="1066656" algn="l"/>
                <a:tab pos="1599986" algn="l"/>
                <a:tab pos="2133315" algn="l"/>
                <a:tab pos="2666644" algn="l"/>
                <a:tab pos="3199971" algn="l"/>
                <a:tab pos="3733301" algn="l"/>
                <a:tab pos="4266630" algn="l"/>
                <a:tab pos="4799959" algn="l"/>
                <a:tab pos="5333288" algn="l"/>
                <a:tab pos="5866616" algn="l"/>
                <a:tab pos="6399945" algn="l"/>
                <a:tab pos="114286" algn="l"/>
                <a:tab pos="685708" algn="l"/>
                <a:tab pos="704756" algn="l"/>
                <a:tab pos="1066656" algn="l"/>
              </a:tabLst>
            </a:pPr>
            <a:r>
              <a:rPr lang="en-US" sz="2400" dirty="0" smtClean="0">
                <a:latin typeface="Calibri"/>
                <a:ea typeface="Verdana" charset="0"/>
                <a:cs typeface="Verdana" charset="0"/>
                <a:sym typeface="Verdana" charset="0"/>
              </a:rPr>
              <a:t>Tap        to stop the data set.   </a:t>
            </a:r>
          </a:p>
          <a:p>
            <a:pPr marL="723803" indent="-571424" algn="l">
              <a:lnSpc>
                <a:spcPct val="120000"/>
              </a:lnSpc>
              <a:spcBef>
                <a:spcPts val="750"/>
              </a:spcBef>
              <a:buFontTx/>
              <a:buAutoNum type="arabicPeriod" startAt="11"/>
              <a:tabLst>
                <a:tab pos="152379" algn="l"/>
                <a:tab pos="723803" algn="l"/>
                <a:tab pos="857135" algn="l"/>
                <a:tab pos="1066656" algn="l"/>
                <a:tab pos="1599986" algn="l"/>
                <a:tab pos="2133315" algn="l"/>
                <a:tab pos="2666644" algn="l"/>
                <a:tab pos="3199971" algn="l"/>
                <a:tab pos="3733301" algn="l"/>
                <a:tab pos="4266630" algn="l"/>
                <a:tab pos="4799959" algn="l"/>
                <a:tab pos="5333288" algn="l"/>
                <a:tab pos="5866616" algn="l"/>
                <a:tab pos="6399945" algn="l"/>
                <a:tab pos="152379" algn="l"/>
                <a:tab pos="723803" algn="l"/>
                <a:tab pos="857135" algn="l"/>
                <a:tab pos="1066656" algn="l"/>
                <a:tab pos="1599986" algn="l"/>
                <a:tab pos="2133315" algn="l"/>
                <a:tab pos="2666644" algn="l"/>
                <a:tab pos="3199971" algn="l"/>
                <a:tab pos="3733301" algn="l"/>
                <a:tab pos="4266630" algn="l"/>
                <a:tab pos="4799959" algn="l"/>
                <a:tab pos="5333288" algn="l"/>
                <a:tab pos="5866616" algn="l"/>
                <a:tab pos="6399945" algn="l"/>
              </a:tabLst>
            </a:pPr>
            <a:endParaRPr lang="en-US" sz="2000" dirty="0">
              <a:solidFill>
                <a:schemeClr val="tx1"/>
              </a:solidFill>
              <a:latin typeface="Verdana" charset="0"/>
              <a:ea typeface="Verdana" charset="0"/>
              <a:cs typeface="Verdana" charset="0"/>
              <a:sym typeface="Verdana" charset="0"/>
            </a:endParaRPr>
          </a:p>
        </p:txBody>
      </p:sp>
      <p:sp>
        <p:nvSpPr>
          <p:cNvPr id="6" name="Text Placeholder 5"/>
          <p:cNvSpPr>
            <a:spLocks noGrp="1"/>
          </p:cNvSpPr>
          <p:nvPr>
            <p:ph type="body" sz="quarter" idx="12"/>
          </p:nvPr>
        </p:nvSpPr>
        <p:spPr/>
        <p:txBody>
          <a:bodyPr/>
          <a:lstStyle/>
          <a:p>
            <a:endParaRPr lang="en-US"/>
          </a:p>
        </p:txBody>
      </p:sp>
      <p:sp>
        <p:nvSpPr>
          <p:cNvPr id="7" name="Rectangle 6"/>
          <p:cNvSpPr/>
          <p:nvPr>
            <p:custDataLst>
              <p:tags r:id="rId2"/>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3"/>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0" name="Picture 9" descr="Start.png"/>
          <p:cNvPicPr>
            <a:picLocks noChangeAspect="1"/>
          </p:cNvPicPr>
          <p:nvPr/>
        </p:nvPicPr>
        <p:blipFill>
          <a:blip r:embed="rId6" cstate="print"/>
          <a:stretch>
            <a:fillRect/>
          </a:stretch>
        </p:blipFill>
        <p:spPr>
          <a:xfrm>
            <a:off x="9142412" y="3060286"/>
            <a:ext cx="390145" cy="390145"/>
          </a:xfrm>
          <a:prstGeom prst="rect">
            <a:avLst/>
          </a:prstGeom>
        </p:spPr>
      </p:pic>
      <p:pic>
        <p:nvPicPr>
          <p:cNvPr id="11" name="Picture 10" descr="StoreValue_Go.png"/>
          <p:cNvPicPr>
            <a:picLocks noChangeAspect="1"/>
          </p:cNvPicPr>
          <p:nvPr/>
        </p:nvPicPr>
        <p:blipFill>
          <a:blip r:embed="rId7" cstate="print"/>
          <a:stretch>
            <a:fillRect/>
          </a:stretch>
        </p:blipFill>
        <p:spPr>
          <a:xfrm>
            <a:off x="9142412" y="4660486"/>
            <a:ext cx="390145" cy="390145"/>
          </a:xfrm>
          <a:prstGeom prst="rect">
            <a:avLst/>
          </a:prstGeom>
        </p:spPr>
      </p:pic>
      <p:pic>
        <p:nvPicPr>
          <p:cNvPr id="12" name="Picture 11" descr="ManualCollection_On.png"/>
          <p:cNvPicPr>
            <a:picLocks noChangeAspect="1"/>
          </p:cNvPicPr>
          <p:nvPr/>
        </p:nvPicPr>
        <p:blipFill>
          <a:blip r:embed="rId8" cstate="print"/>
          <a:stretch>
            <a:fillRect/>
          </a:stretch>
        </p:blipFill>
        <p:spPr>
          <a:xfrm>
            <a:off x="9209467" y="5574886"/>
            <a:ext cx="390145" cy="39014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8075612" y="402431"/>
            <a:ext cx="4113213" cy="6346031"/>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6146" name="Picture 2"/>
          <p:cNvPicPr>
            <a:picLocks noChangeAspect="1" noChangeArrowheads="1"/>
          </p:cNvPicPr>
          <p:nvPr/>
        </p:nvPicPr>
        <p:blipFill>
          <a:blip r:embed="rId9" cstate="print"/>
          <a:srcRect/>
          <a:stretch>
            <a:fillRect/>
          </a:stretch>
        </p:blipFill>
        <p:spPr bwMode="auto">
          <a:xfrm>
            <a:off x="5370701" y="5566531"/>
            <a:ext cx="2094954" cy="781603"/>
          </a:xfrm>
          <a:prstGeom prst="rect">
            <a:avLst/>
          </a:prstGeom>
          <a:noFill/>
          <a:ln w="12700" cap="flat">
            <a:noFill/>
            <a:miter lim="800000"/>
            <a:headEnd/>
            <a:tailEnd/>
          </a:ln>
        </p:spPr>
      </p:pic>
      <p:sp>
        <p:nvSpPr>
          <p:cNvPr id="6150" name="Rectangle 6"/>
          <p:cNvSpPr>
            <a:spLocks/>
          </p:cNvSpPr>
          <p:nvPr/>
        </p:nvSpPr>
        <p:spPr bwMode="auto">
          <a:xfrm>
            <a:off x="1009388" y="1545004"/>
            <a:ext cx="6037279" cy="762537"/>
          </a:xfrm>
          <a:prstGeom prst="rect">
            <a:avLst/>
          </a:prstGeom>
          <a:noFill/>
          <a:ln w="12700" cap="flat">
            <a:noFill/>
            <a:miter lim="800000"/>
            <a:headEnd type="none" w="med" len="med"/>
            <a:tailEnd type="none" w="med" len="med"/>
          </a:ln>
        </p:spPr>
        <p:txBody>
          <a:bodyPr lIns="0" tIns="0" rIns="0" bIns="0" anchor="ctr"/>
          <a:lstStyle/>
          <a:p>
            <a:pPr algn="l">
              <a:spcBef>
                <a:spcPts val="1500"/>
              </a:spcBef>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700" dirty="0">
                <a:solidFill>
                  <a:schemeClr val="tx1"/>
                </a:solidFill>
                <a:latin typeface="Calibri" pitchFamily="34" charset="0"/>
                <a:ea typeface="Verdana" charset="0"/>
                <a:cs typeface="Verdana" charset="0"/>
                <a:sym typeface="Verdana" charset="0"/>
              </a:rPr>
              <a:t>The Snapshot button is used to capture the </a:t>
            </a:r>
            <a:r>
              <a:rPr lang="en-US" sz="2700" dirty="0" smtClean="0">
                <a:solidFill>
                  <a:schemeClr val="tx1"/>
                </a:solidFill>
                <a:latin typeface="Calibri" pitchFamily="34" charset="0"/>
                <a:ea typeface="Verdana" charset="0"/>
                <a:cs typeface="Verdana" charset="0"/>
                <a:sym typeface="Verdana" charset="0"/>
              </a:rPr>
              <a:t>screen. </a:t>
            </a:r>
            <a:endParaRPr lang="en-US" sz="2700" dirty="0">
              <a:solidFill>
                <a:schemeClr val="tx1"/>
              </a:solidFill>
              <a:latin typeface="Calibri" pitchFamily="34" charset="0"/>
              <a:ea typeface="Verdana" charset="0"/>
              <a:cs typeface="Verdana" charset="0"/>
              <a:sym typeface="Verdana" charset="0"/>
            </a:endParaRPr>
          </a:p>
        </p:txBody>
      </p:sp>
      <p:sp>
        <p:nvSpPr>
          <p:cNvPr id="6151" name="Rectangle 7"/>
          <p:cNvSpPr>
            <a:spLocks/>
          </p:cNvSpPr>
          <p:nvPr/>
        </p:nvSpPr>
        <p:spPr bwMode="auto">
          <a:xfrm>
            <a:off x="1295067" y="2612556"/>
            <a:ext cx="6322953" cy="762537"/>
          </a:xfrm>
          <a:prstGeom prst="rect">
            <a:avLst/>
          </a:prstGeom>
          <a:noFill/>
          <a:ln w="12700" cap="flat">
            <a:noFill/>
            <a:miter lim="800000"/>
            <a:headEnd type="none" w="med" len="med"/>
            <a:tailEnd type="none" w="med" len="med"/>
          </a:ln>
        </p:spPr>
        <p:txBody>
          <a:bodyPr lIns="0" tIns="0" rIns="0" bIns="0" anchor="ctr"/>
          <a:lstStyle/>
          <a:p>
            <a:pPr algn="l">
              <a:spcBef>
                <a:spcPts val="1500"/>
              </a:spcBef>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700" dirty="0">
                <a:solidFill>
                  <a:schemeClr val="tx1"/>
                </a:solidFill>
                <a:latin typeface="Calibri" pitchFamily="34" charset="0"/>
                <a:ea typeface="Verdana" charset="0"/>
                <a:cs typeface="Verdana" charset="0"/>
                <a:sym typeface="Verdana" charset="0"/>
              </a:rPr>
              <a:t>The Journal is where snapshots are stored and </a:t>
            </a:r>
            <a:r>
              <a:rPr lang="en-US" sz="2700" dirty="0" smtClean="0">
                <a:solidFill>
                  <a:schemeClr val="tx1"/>
                </a:solidFill>
                <a:latin typeface="Calibri" pitchFamily="34" charset="0"/>
                <a:ea typeface="Verdana" charset="0"/>
                <a:cs typeface="Verdana" charset="0"/>
                <a:sym typeface="Verdana" charset="0"/>
              </a:rPr>
              <a:t>viewed.</a:t>
            </a:r>
            <a:endParaRPr lang="en-US" sz="2700" dirty="0">
              <a:solidFill>
                <a:schemeClr val="tx1"/>
              </a:solidFill>
              <a:latin typeface="Calibri" pitchFamily="34" charset="0"/>
              <a:ea typeface="Verdana" charset="0"/>
              <a:cs typeface="Verdana" charset="0"/>
              <a:sym typeface="Verdana" charset="0"/>
            </a:endParaRPr>
          </a:p>
        </p:txBody>
      </p:sp>
      <p:sp>
        <p:nvSpPr>
          <p:cNvPr id="6152" name="Rectangle 8"/>
          <p:cNvSpPr>
            <a:spLocks/>
          </p:cNvSpPr>
          <p:nvPr/>
        </p:nvSpPr>
        <p:spPr bwMode="auto">
          <a:xfrm>
            <a:off x="1790239" y="3907094"/>
            <a:ext cx="5142159" cy="762537"/>
          </a:xfrm>
          <a:prstGeom prst="rect">
            <a:avLst/>
          </a:prstGeom>
          <a:noFill/>
          <a:ln w="12700" cap="flat">
            <a:noFill/>
            <a:miter lim="800000"/>
            <a:headEnd type="none" w="med" len="med"/>
            <a:tailEnd type="none" w="med" len="med"/>
          </a:ln>
        </p:spPr>
        <p:txBody>
          <a:bodyPr lIns="0" tIns="0" rIns="0" bIns="0" anchor="ctr"/>
          <a:lstStyle/>
          <a:p>
            <a:pPr algn="l">
              <a:spcBef>
                <a:spcPts val="1500"/>
              </a:spcBef>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700" dirty="0">
                <a:solidFill>
                  <a:schemeClr val="tx1"/>
                </a:solidFill>
                <a:latin typeface="Calibri" pitchFamily="34" charset="0"/>
                <a:ea typeface="Verdana" charset="0"/>
                <a:cs typeface="Verdana" charset="0"/>
                <a:sym typeface="Verdana" charset="0"/>
              </a:rPr>
              <a:t>The Share button is used to export or print your journal to turn in your work.</a:t>
            </a:r>
          </a:p>
        </p:txBody>
      </p:sp>
      <p:pic>
        <p:nvPicPr>
          <p:cNvPr id="6156" name="Picture 12"/>
          <p:cNvPicPr>
            <a:picLocks noChangeAspect="1" noChangeArrowheads="1"/>
          </p:cNvPicPr>
          <p:nvPr/>
        </p:nvPicPr>
        <p:blipFill>
          <a:blip r:embed="rId10" cstate="print"/>
          <a:srcRect/>
          <a:stretch>
            <a:fillRect/>
          </a:stretch>
        </p:blipFill>
        <p:spPr bwMode="auto">
          <a:xfrm>
            <a:off x="285677" y="5013689"/>
            <a:ext cx="1790234" cy="1544140"/>
          </a:xfrm>
          <a:prstGeom prst="rect">
            <a:avLst/>
          </a:prstGeom>
          <a:noFill/>
          <a:ln w="12700" cap="flat">
            <a:noFill/>
            <a:miter lim="800000"/>
            <a:headEnd/>
            <a:tailEnd/>
          </a:ln>
        </p:spPr>
      </p:pic>
      <p:pic>
        <p:nvPicPr>
          <p:cNvPr id="6157" name="Picture 13"/>
          <p:cNvPicPr>
            <a:picLocks noChangeAspect="1" noChangeArrowheads="1"/>
          </p:cNvPicPr>
          <p:nvPr/>
        </p:nvPicPr>
        <p:blipFill>
          <a:blip r:embed="rId11" cstate="print"/>
          <a:srcRect/>
          <a:stretch>
            <a:fillRect/>
          </a:stretch>
        </p:blipFill>
        <p:spPr bwMode="auto">
          <a:xfrm>
            <a:off x="2209224" y="4727738"/>
            <a:ext cx="3161478" cy="1239125"/>
          </a:xfrm>
          <a:prstGeom prst="rect">
            <a:avLst/>
          </a:prstGeom>
          <a:noFill/>
          <a:ln w="12700" cap="flat">
            <a:noFill/>
            <a:miter lim="800000"/>
            <a:headEnd/>
            <a:tailEnd/>
          </a:ln>
        </p:spPr>
      </p:pic>
      <p:sp>
        <p:nvSpPr>
          <p:cNvPr id="20" name="Text Placeholder 19"/>
          <p:cNvSpPr>
            <a:spLocks noGrp="1"/>
          </p:cNvSpPr>
          <p:nvPr>
            <p:ph type="body" sz="quarter" idx="12"/>
          </p:nvPr>
        </p:nvSpPr>
        <p:spPr/>
        <p:txBody>
          <a:bodyPr/>
          <a:lstStyle/>
          <a:p>
            <a:endParaRPr lang="en-US" dirty="0"/>
          </a:p>
        </p:txBody>
      </p:sp>
      <p:sp>
        <p:nvSpPr>
          <p:cNvPr id="19" name="Rectangle 2"/>
          <p:cNvSpPr>
            <a:spLocks/>
          </p:cNvSpPr>
          <p:nvPr>
            <p:custDataLst>
              <p:tags r:id="rId1"/>
            </p:custDataLst>
          </p:nvPr>
        </p:nvSpPr>
        <p:spPr bwMode="auto">
          <a:xfrm>
            <a:off x="182880" y="457200"/>
            <a:ext cx="2124812"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smtClean="0">
                <a:solidFill>
                  <a:srgbClr val="EB572D"/>
                </a:solidFill>
                <a:latin typeface="Calibri"/>
                <a:ea typeface="Verdana Bold" charset="0"/>
                <a:cs typeface="Verdana Bold" charset="0"/>
                <a:sym typeface="Verdana Bold" charset="0"/>
              </a:rPr>
              <a:t>Introduction</a:t>
            </a:r>
          </a:p>
        </p:txBody>
      </p:sp>
      <p:sp>
        <p:nvSpPr>
          <p:cNvPr id="23" name="Rectangle 3"/>
          <p:cNvSpPr>
            <a:spLocks/>
          </p:cNvSpPr>
          <p:nvPr>
            <p:custDataLst>
              <p:tags r:id="rId2"/>
            </p:custDataLst>
          </p:nvPr>
        </p:nvSpPr>
        <p:spPr bwMode="auto">
          <a:xfrm>
            <a:off x="228600" y="1005840"/>
            <a:ext cx="2992935"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0000FF"/>
                </a:solidFill>
                <a:latin typeface="Calibri" pitchFamily="34" charset="0"/>
                <a:ea typeface="Verdana" charset="0"/>
                <a:cs typeface="Verdana" charset="0"/>
                <a:sym typeface="Verdana" charset="0"/>
              </a:rPr>
              <a:t>Journals and Snapshots</a:t>
            </a:r>
          </a:p>
        </p:txBody>
      </p:sp>
      <p:sp>
        <p:nvSpPr>
          <p:cNvPr id="29" name="Rectangle 3"/>
          <p:cNvSpPr>
            <a:spLocks/>
          </p:cNvSpPr>
          <p:nvPr>
            <p:custDataLst>
              <p:tags r:id="rId3"/>
            </p:custDataLst>
          </p:nvPr>
        </p:nvSpPr>
        <p:spPr bwMode="auto">
          <a:xfrm>
            <a:off x="8229600" y="4517231"/>
            <a:ext cx="3669787" cy="1477328"/>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0000FF"/>
                </a:solidFill>
                <a:latin typeface="Calibri" pitchFamily="34" charset="0"/>
                <a:ea typeface="Verdana" charset="0"/>
                <a:cs typeface="Verdana" charset="0"/>
                <a:sym typeface="Verdana" charset="0"/>
              </a:rPr>
              <a:t>Note: </a:t>
            </a:r>
            <a:r>
              <a:rPr lang="en-US" sz="2400" dirty="0" smtClean="0">
                <a:solidFill>
                  <a:srgbClr val="0000FF"/>
                </a:solidFill>
                <a:latin typeface="Calibri" pitchFamily="34" charset="0"/>
                <a:ea typeface="Verdana" charset="0"/>
                <a:cs typeface="Verdana" charset="0"/>
                <a:sym typeface="Verdana" charset="0"/>
              </a:rPr>
              <a:t>You may want to take a</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dirty="0" smtClean="0">
                <a:solidFill>
                  <a:srgbClr val="0000FF"/>
                </a:solidFill>
                <a:latin typeface="Calibri" pitchFamily="34" charset="0"/>
                <a:ea typeface="Verdana" charset="0"/>
                <a:cs typeface="Verdana" charset="0"/>
                <a:sym typeface="Verdana" charset="0"/>
              </a:rPr>
              <a:t>snapshot of the first page of</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dirty="0" smtClean="0">
                <a:solidFill>
                  <a:srgbClr val="0000FF"/>
                </a:solidFill>
                <a:latin typeface="Calibri" pitchFamily="34" charset="0"/>
                <a:ea typeface="Verdana" charset="0"/>
                <a:cs typeface="Verdana" charset="0"/>
                <a:sym typeface="Verdana" charset="0"/>
              </a:rPr>
              <a:t>this lab as a cover page for </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dirty="0" smtClean="0">
                <a:solidFill>
                  <a:srgbClr val="0000FF"/>
                </a:solidFill>
                <a:latin typeface="Calibri" pitchFamily="34" charset="0"/>
                <a:ea typeface="Verdana" charset="0"/>
                <a:cs typeface="Verdana" charset="0"/>
                <a:sym typeface="Verdana" charset="0"/>
              </a:rPr>
              <a:t>your Journal.</a:t>
            </a:r>
          </a:p>
        </p:txBody>
      </p:sp>
      <p:sp>
        <p:nvSpPr>
          <p:cNvPr id="30" name="Rectangle 3"/>
          <p:cNvSpPr>
            <a:spLocks/>
          </p:cNvSpPr>
          <p:nvPr>
            <p:custDataLst>
              <p:tags r:id="rId4"/>
            </p:custDataLst>
          </p:nvPr>
        </p:nvSpPr>
        <p:spPr bwMode="auto">
          <a:xfrm>
            <a:off x="8229600" y="631031"/>
            <a:ext cx="3776345" cy="3323987"/>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EF7857"/>
                </a:solidFill>
                <a:latin typeface="Calibri" pitchFamily="34" charset="0"/>
                <a:ea typeface="Verdana" charset="0"/>
                <a:cs typeface="Verdana" charset="0"/>
                <a:sym typeface="Verdana" charset="0"/>
              </a:rPr>
              <a:t>Each page of this lab that contains the symbol</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endParaRPr lang="en-US" sz="2400" b="1" dirty="0" smtClean="0">
              <a:solidFill>
                <a:srgbClr val="EF7857"/>
              </a:solidFill>
              <a:latin typeface="Calibri" pitchFamily="34" charset="0"/>
              <a:ea typeface="Verdana" charset="0"/>
              <a:cs typeface="Verdana" charset="0"/>
              <a:sym typeface="Verdana" charset="0"/>
            </a:endParaRP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EF7857"/>
                </a:solidFill>
                <a:latin typeface="Calibri" pitchFamily="34" charset="0"/>
                <a:ea typeface="Verdana" charset="0"/>
                <a:cs typeface="Verdana" charset="0"/>
                <a:sym typeface="Verdana" charset="0"/>
              </a:rPr>
              <a:t>should be inserted into your journal.  After completing a lab page with the snapshot symbol, tap         (in the upper right hand corner) to insert the page into your journal. </a:t>
            </a:r>
          </a:p>
        </p:txBody>
      </p:sp>
      <p:pic>
        <p:nvPicPr>
          <p:cNvPr id="31" name="Picture 30" descr="SNAPSHOT 04.png"/>
          <p:cNvPicPr>
            <a:picLocks noChangeAspect="1"/>
          </p:cNvPicPr>
          <p:nvPr/>
        </p:nvPicPr>
        <p:blipFill>
          <a:blip r:embed="rId12" cstate="print"/>
          <a:stretch>
            <a:fillRect/>
          </a:stretch>
        </p:blipFill>
        <p:spPr>
          <a:xfrm>
            <a:off x="9525913" y="1469231"/>
            <a:ext cx="1216699" cy="296732"/>
          </a:xfrm>
          <a:prstGeom prst="rect">
            <a:avLst/>
          </a:prstGeom>
        </p:spPr>
      </p:pic>
      <p:sp>
        <p:nvSpPr>
          <p:cNvPr id="22" name="Rectangle 21"/>
          <p:cNvSpPr/>
          <p:nvPr>
            <p:custDataLst>
              <p:tags r:id="rId5"/>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TextBox 23"/>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21" name="Picture 20" descr="Snapshot_On.png"/>
          <p:cNvPicPr>
            <a:picLocks noChangeAspect="1"/>
          </p:cNvPicPr>
          <p:nvPr/>
        </p:nvPicPr>
        <p:blipFill>
          <a:blip r:embed="rId13" cstate="print"/>
          <a:stretch>
            <a:fillRect/>
          </a:stretch>
        </p:blipFill>
        <p:spPr>
          <a:xfrm>
            <a:off x="9828212" y="2840831"/>
            <a:ext cx="390145" cy="390145"/>
          </a:xfrm>
          <a:prstGeom prst="rect">
            <a:avLst/>
          </a:prstGeom>
        </p:spPr>
      </p:pic>
      <p:pic>
        <p:nvPicPr>
          <p:cNvPr id="25" name="Picture 24" descr="Snapshot_On.png"/>
          <p:cNvPicPr>
            <a:picLocks noChangeAspect="1"/>
          </p:cNvPicPr>
          <p:nvPr/>
        </p:nvPicPr>
        <p:blipFill>
          <a:blip r:embed="rId13" cstate="print"/>
          <a:stretch>
            <a:fillRect/>
          </a:stretch>
        </p:blipFill>
        <p:spPr>
          <a:xfrm>
            <a:off x="455612" y="1545431"/>
            <a:ext cx="390145" cy="390145"/>
          </a:xfrm>
          <a:prstGeom prst="rect">
            <a:avLst/>
          </a:prstGeom>
        </p:spPr>
      </p:pic>
      <p:pic>
        <p:nvPicPr>
          <p:cNvPr id="26" name="Picture 25" descr="Journal_On.png"/>
          <p:cNvPicPr>
            <a:picLocks noChangeAspect="1"/>
          </p:cNvPicPr>
          <p:nvPr/>
        </p:nvPicPr>
        <p:blipFill>
          <a:blip r:embed="rId14" cstate="print"/>
          <a:stretch>
            <a:fillRect/>
          </a:stretch>
        </p:blipFill>
        <p:spPr>
          <a:xfrm>
            <a:off x="760412" y="2612231"/>
            <a:ext cx="390145" cy="390145"/>
          </a:xfrm>
          <a:prstGeom prst="rect">
            <a:avLst/>
          </a:prstGeom>
        </p:spPr>
      </p:pic>
      <p:pic>
        <p:nvPicPr>
          <p:cNvPr id="27" name="Picture 26" descr="Share_On.png"/>
          <p:cNvPicPr>
            <a:picLocks noChangeAspect="1"/>
          </p:cNvPicPr>
          <p:nvPr/>
        </p:nvPicPr>
        <p:blipFill>
          <a:blip r:embed="rId15" cstate="print"/>
          <a:stretch>
            <a:fillRect/>
          </a:stretch>
        </p:blipFill>
        <p:spPr>
          <a:xfrm>
            <a:off x="1293812" y="3679031"/>
            <a:ext cx="390145" cy="390145"/>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5" name="Picture 14" descr="SNAPSHOT 04.png"/>
          <p:cNvPicPr>
            <a:picLocks noChangeAspect="1"/>
          </p:cNvPicPr>
          <p:nvPr/>
        </p:nvPicPr>
        <p:blipFill>
          <a:blip r:embed="rId9" cstate="print"/>
          <a:stretch>
            <a:fillRect/>
          </a:stretch>
        </p:blipFill>
        <p:spPr>
          <a:xfrm>
            <a:off x="10742612" y="6217920"/>
            <a:ext cx="1216699" cy="296732"/>
          </a:xfrm>
          <a:prstGeom prst="rect">
            <a:avLst/>
          </a:prstGeom>
        </p:spPr>
      </p:pic>
      <p:sp>
        <p:nvSpPr>
          <p:cNvPr id="24577" name="Rectangle 1"/>
          <p:cNvSpPr>
            <a:spLocks/>
          </p:cNvSpPr>
          <p:nvPr>
            <p:custDataLst>
              <p:tags r:id="rId2"/>
            </p:custDataLst>
          </p:nvPr>
        </p:nvSpPr>
        <p:spPr bwMode="auto">
          <a:xfrm>
            <a:off x="8229600" y="457200"/>
            <a:ext cx="228024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Data Analysis</a:t>
            </a:r>
          </a:p>
        </p:txBody>
      </p:sp>
      <p:sp>
        <p:nvSpPr>
          <p:cNvPr id="24578" name="Rectangle 2"/>
          <p:cNvSpPr>
            <a:spLocks/>
          </p:cNvSpPr>
          <p:nvPr>
            <p:custDataLst>
              <p:tags r:id="rId3"/>
            </p:custDataLst>
          </p:nvPr>
        </p:nvSpPr>
        <p:spPr bwMode="auto">
          <a:xfrm>
            <a:off x="8304213" y="3221831"/>
            <a:ext cx="3505200" cy="295465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b="1" dirty="0">
                <a:solidFill>
                  <a:srgbClr val="0000FF"/>
                </a:solidFill>
                <a:latin typeface="Calibri"/>
                <a:ea typeface="Verdana Bold" charset="0"/>
                <a:cs typeface="Verdana Bold" charset="0"/>
                <a:sym typeface="Verdana Bold" charset="0"/>
              </a:rPr>
              <a:t>*To Enter Data into a Table: </a:t>
            </a:r>
          </a:p>
          <a:p>
            <a:pPr marL="274320" marR="0" lvl="0" indent="-274320" algn="l" defTabSz="914400" eaLnBrk="1" fontAlgn="auto" latinLnBrk="0" hangingPunct="1">
              <a:lnSpc>
                <a:spcPct val="100000"/>
              </a:lnSpc>
              <a:spcBef>
                <a:spcPts val="0"/>
              </a:spcBef>
              <a:spcAft>
                <a:spcPts val="0"/>
              </a:spcAft>
              <a:buClrTx/>
              <a:buSzTx/>
              <a:buFont typeface="+mj-lt"/>
              <a:buAutoNum type="arabicPeriod"/>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smtClean="0">
                <a:solidFill>
                  <a:srgbClr val="0000FF"/>
                </a:solidFill>
                <a:latin typeface="Calibri"/>
                <a:ea typeface="Verdana" charset="0"/>
                <a:cs typeface="Verdana" charset="0"/>
                <a:sym typeface="Verdana" charset="0"/>
              </a:rPr>
              <a:t>Tap</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to </a:t>
            </a:r>
            <a:r>
              <a:rPr lang="en-US" sz="2400" dirty="0">
                <a:solidFill>
                  <a:srgbClr val="0000FF"/>
                </a:solidFill>
                <a:latin typeface="Calibri"/>
                <a:ea typeface="Verdana" charset="0"/>
                <a:cs typeface="Verdana" charset="0"/>
                <a:sym typeface="Verdana" charset="0"/>
              </a:rPr>
              <a:t>open the tool palette.</a:t>
            </a:r>
          </a:p>
          <a:p>
            <a:pPr marL="274320" marR="0" lvl="0" indent="-274320" algn="l" defTabSz="914400" eaLnBrk="1" fontAlgn="auto" latinLnBrk="0" hangingPunct="1">
              <a:lnSpc>
                <a:spcPct val="100000"/>
              </a:lnSpc>
              <a:spcBef>
                <a:spcPts val="0"/>
              </a:spcBef>
              <a:spcAft>
                <a:spcPts val="0"/>
              </a:spcAft>
              <a:buClrTx/>
              <a:buSzTx/>
              <a:buFont typeface="+mj-lt"/>
              <a:buAutoNum type="arabicPeriod"/>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smtClean="0">
                <a:solidFill>
                  <a:srgbClr val="0000FF"/>
                </a:solidFill>
                <a:latin typeface="Calibri"/>
                <a:ea typeface="Verdana" charset="0"/>
                <a:cs typeface="Verdana" charset="0"/>
                <a:sym typeface="Verdana" charset="0"/>
              </a:rPr>
              <a:t>Tap </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then </a:t>
            </a:r>
            <a:r>
              <a:rPr lang="en-US" sz="2400" dirty="0">
                <a:solidFill>
                  <a:srgbClr val="0000FF"/>
                </a:solidFill>
                <a:latin typeface="Calibri"/>
                <a:ea typeface="Verdana" charset="0"/>
                <a:cs typeface="Verdana" charset="0"/>
                <a:sym typeface="Verdana" charset="0"/>
              </a:rPr>
              <a:t>tap a cell in the data table to highlight it in yellow.</a:t>
            </a:r>
          </a:p>
          <a:p>
            <a:pPr marL="274320" marR="0" lvl="0" indent="-274320" algn="l" defTabSz="914400" eaLnBrk="1" fontAlgn="auto" latinLnBrk="0" hangingPunct="1">
              <a:lnSpc>
                <a:spcPct val="100000"/>
              </a:lnSpc>
              <a:spcBef>
                <a:spcPts val="0"/>
              </a:spcBef>
              <a:spcAft>
                <a:spcPts val="0"/>
              </a:spcAft>
              <a:buClrTx/>
              <a:buSzTx/>
              <a:buFont typeface="+mj-lt"/>
              <a:buAutoNum type="arabicPeriod"/>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smtClean="0">
                <a:solidFill>
                  <a:srgbClr val="0000FF"/>
                </a:solidFill>
                <a:latin typeface="Calibri"/>
                <a:ea typeface="Verdana" charset="0"/>
                <a:cs typeface="Verdana" charset="0"/>
                <a:sym typeface="Verdana" charset="0"/>
              </a:rPr>
              <a:t>Tap </a:t>
            </a:r>
            <a:r>
              <a:rPr lang="en-US" sz="2400" dirty="0" smtClean="0">
                <a:solidFill>
                  <a:srgbClr val="0000FF"/>
                </a:solidFill>
                <a:latin typeface="Calibri"/>
                <a:cs typeface="Helvetica" charset="0"/>
                <a:sym typeface="Helvetica" charset="0"/>
              </a:rPr>
              <a:t>       </a:t>
            </a:r>
            <a:r>
              <a:rPr lang="en-US" sz="2400" dirty="0" smtClean="0">
                <a:solidFill>
                  <a:srgbClr val="0000FF"/>
                </a:solidFill>
                <a:latin typeface="Calibri"/>
                <a:ea typeface="Verdana" charset="0"/>
                <a:cs typeface="Verdana" charset="0"/>
                <a:sym typeface="Verdana" charset="0"/>
              </a:rPr>
              <a:t>to </a:t>
            </a:r>
            <a:r>
              <a:rPr lang="en-US" sz="2400" dirty="0">
                <a:solidFill>
                  <a:srgbClr val="0000FF"/>
                </a:solidFill>
                <a:latin typeface="Calibri"/>
                <a:ea typeface="Verdana" charset="0"/>
                <a:cs typeface="Verdana" charset="0"/>
                <a:sym typeface="Verdana" charset="0"/>
              </a:rPr>
              <a:t>open the Keyboard screen.</a:t>
            </a:r>
          </a:p>
        </p:txBody>
      </p:sp>
      <p:sp>
        <p:nvSpPr>
          <p:cNvPr id="24584" name="Rectangle 8"/>
          <p:cNvSpPr>
            <a:spLocks/>
          </p:cNvSpPr>
          <p:nvPr>
            <p:custDataLst>
              <p:tags r:id="rId4"/>
            </p:custDataLst>
          </p:nvPr>
        </p:nvSpPr>
        <p:spPr bwMode="auto">
          <a:xfrm>
            <a:off x="8302752" y="935831"/>
            <a:ext cx="3908840" cy="185691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274320" marR="0" lvl="0" indent="-274320" algn="l" defTabSz="914400" eaLnBrk="1" fontAlgn="auto" latinLnBrk="0" hangingPunct="1">
              <a:spcBef>
                <a:spcPts val="0"/>
              </a:spcBef>
              <a:spcAft>
                <a:spcPts val="0"/>
              </a:spcAft>
              <a:buClrTx/>
              <a:buSzTx/>
              <a:buFontTx/>
              <a:buAutoNum type="arabicPeriod"/>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Lst>
              <a:defRPr/>
            </a:pPr>
            <a:r>
              <a:rPr lang="en-US" sz="2400" dirty="0">
                <a:latin typeface="Calibri"/>
                <a:ea typeface="Verdana" charset="0"/>
                <a:cs typeface="Verdana" charset="0"/>
                <a:sym typeface="Verdana" charset="0"/>
              </a:rPr>
              <a:t>Calculate the average pressure for each volume. Enter the average into the data table.</a:t>
            </a:r>
            <a:r>
              <a:rPr lang="en-US" sz="2400" dirty="0">
                <a:solidFill>
                  <a:srgbClr val="0000FF"/>
                </a:solidFill>
                <a:latin typeface="Calibri"/>
                <a:ea typeface="Verdana" charset="0"/>
                <a:cs typeface="Verdana" charset="0"/>
                <a:sym typeface="Verdana" charset="0"/>
              </a:rPr>
              <a:t>*</a:t>
            </a:r>
          </a:p>
          <a:p>
            <a:pPr marL="571424" marR="0" lvl="0" indent="-419044" defTabSz="914400" eaLnBrk="1" fontAlgn="auto" latinLnBrk="0" hangingPunct="1">
              <a:lnSpc>
                <a:spcPct val="100000"/>
              </a:lnSpc>
              <a:spcBef>
                <a:spcPts val="750"/>
              </a:spcBef>
              <a:buClrTx/>
              <a:buSzTx/>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Lst>
              <a:defRPr/>
            </a:pPr>
            <a:endParaRPr lang="en-US" dirty="0">
              <a:solidFill>
                <a:schemeClr val="tx1"/>
              </a:solidFill>
              <a:ea typeface="Gill Sans" charset="0"/>
              <a:cs typeface="Gill Sans" charset="0"/>
            </a:endParaRPr>
          </a:p>
        </p:txBody>
      </p:sp>
      <p:graphicFrame>
        <p:nvGraphicFramePr>
          <p:cNvPr id="11" name="Object 10"/>
          <p:cNvGraphicFramePr>
            <a:graphicFrameLocks noChangeAspect="1"/>
          </p:cNvGraphicFramePr>
          <p:nvPr/>
        </p:nvGraphicFramePr>
        <p:xfrm>
          <a:off x="9318625" y="2468563"/>
          <a:ext cx="2009775" cy="700087"/>
        </p:xfrm>
        <a:graphic>
          <a:graphicData uri="http://schemas.openxmlformats.org/presentationml/2006/ole">
            <p:oleObj spid="_x0000_s1026" name="Equation" r:id="rId10" imgW="1015920" imgH="342720" progId="Equation.3">
              <p:embed/>
            </p:oleObj>
          </a:graphicData>
        </a:graphic>
      </p:graphicFrame>
      <p:sp>
        <p:nvSpPr>
          <p:cNvPr id="10" name="Text Placeholder 9"/>
          <p:cNvSpPr>
            <a:spLocks noGrp="1"/>
          </p:cNvSpPr>
          <p:nvPr>
            <p:ph type="body" sz="quarter" idx="12"/>
          </p:nvPr>
        </p:nvSpPr>
        <p:spPr/>
        <p:txBody>
          <a:bodyPr/>
          <a:lstStyle/>
          <a:p>
            <a:endParaRPr lang="en-US"/>
          </a:p>
        </p:txBody>
      </p:sp>
      <p:sp>
        <p:nvSpPr>
          <p:cNvPr id="12" name="Rectangle 11"/>
          <p:cNvSpPr/>
          <p:nvPr>
            <p:custDataLst>
              <p:tags r:id="rId5"/>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6" name="Picture 15" descr="Select_On.png"/>
          <p:cNvPicPr>
            <a:picLocks noChangeAspect="1"/>
          </p:cNvPicPr>
          <p:nvPr/>
        </p:nvPicPr>
        <p:blipFill>
          <a:blip r:embed="rId11" cstate="print"/>
          <a:stretch>
            <a:fillRect/>
          </a:stretch>
        </p:blipFill>
        <p:spPr>
          <a:xfrm>
            <a:off x="9066212" y="4355686"/>
            <a:ext cx="390145" cy="390145"/>
          </a:xfrm>
          <a:prstGeom prst="rect">
            <a:avLst/>
          </a:prstGeom>
        </p:spPr>
      </p:pic>
      <p:pic>
        <p:nvPicPr>
          <p:cNvPr id="17" name="Picture 16" descr="Table_On.png"/>
          <p:cNvPicPr>
            <a:picLocks noChangeAspect="1"/>
          </p:cNvPicPr>
          <p:nvPr/>
        </p:nvPicPr>
        <p:blipFill>
          <a:blip r:embed="rId12" cstate="print"/>
          <a:stretch>
            <a:fillRect/>
          </a:stretch>
        </p:blipFill>
        <p:spPr>
          <a:xfrm>
            <a:off x="9066212" y="3602831"/>
            <a:ext cx="390145" cy="390145"/>
          </a:xfrm>
          <a:prstGeom prst="rect">
            <a:avLst/>
          </a:prstGeom>
        </p:spPr>
      </p:pic>
      <p:pic>
        <p:nvPicPr>
          <p:cNvPr id="18" name="Picture 17" descr="Text_On.png"/>
          <p:cNvPicPr>
            <a:picLocks noChangeAspect="1"/>
          </p:cNvPicPr>
          <p:nvPr/>
        </p:nvPicPr>
        <p:blipFill>
          <a:blip r:embed="rId13" cstate="print"/>
          <a:stretch>
            <a:fillRect/>
          </a:stretch>
        </p:blipFill>
        <p:spPr>
          <a:xfrm>
            <a:off x="9066212" y="5422486"/>
            <a:ext cx="390145" cy="390145"/>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601" name="Rectangle 1"/>
          <p:cNvSpPr>
            <a:spLocks/>
          </p:cNvSpPr>
          <p:nvPr>
            <p:custDataLst>
              <p:tags r:id="rId1"/>
            </p:custDataLst>
          </p:nvPr>
        </p:nvSpPr>
        <p:spPr bwMode="auto">
          <a:xfrm>
            <a:off x="8229600" y="457200"/>
            <a:ext cx="228024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Data Analysis</a:t>
            </a:r>
          </a:p>
        </p:txBody>
      </p:sp>
      <p:sp>
        <p:nvSpPr>
          <p:cNvPr id="25603" name="Rectangle 3"/>
          <p:cNvSpPr>
            <a:spLocks/>
          </p:cNvSpPr>
          <p:nvPr>
            <p:custDataLst>
              <p:tags r:id="rId2"/>
            </p:custDataLst>
          </p:nvPr>
        </p:nvSpPr>
        <p:spPr bwMode="auto">
          <a:xfrm>
            <a:off x="8302752" y="935831"/>
            <a:ext cx="3659060" cy="2215991"/>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341313" marR="0" lvl="0" indent="-341313" algn="l" defTabSz="914400" eaLnBrk="1" fontAlgn="auto" latinLnBrk="0" hangingPunct="1">
              <a:lnSpc>
                <a:spcPct val="100000"/>
              </a:lnSpc>
              <a:spcBef>
                <a:spcPts val="0"/>
              </a:spcBef>
              <a:spcAft>
                <a:spcPts val="0"/>
              </a:spcAft>
              <a:buClrTx/>
              <a:buSzTx/>
              <a:buFontTx/>
              <a:buAutoNum type="arabicPeriod" startAt="2"/>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Lst>
              <a:defRPr/>
            </a:pPr>
            <a:r>
              <a:rPr lang="en-US" sz="2400" dirty="0">
                <a:latin typeface="Calibri"/>
                <a:ea typeface="Verdana" charset="0"/>
                <a:cs typeface="Verdana" charset="0"/>
                <a:sym typeface="Verdana" charset="0"/>
              </a:rPr>
              <a:t>Describe the overall trend seen in this graph. How can the relationship between pressure and volume be represented mathematically?</a:t>
            </a: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4" name="Picture 13" descr="SNAPSHOT 04.png"/>
          <p:cNvPicPr>
            <a:picLocks noChangeAspect="1"/>
          </p:cNvPicPr>
          <p:nvPr/>
        </p:nvPicPr>
        <p:blipFill>
          <a:blip r:embed="rId7" cstate="print"/>
          <a:stretch>
            <a:fillRect/>
          </a:stretch>
        </p:blipFill>
        <p:spPr>
          <a:xfrm>
            <a:off x="10745113" y="3017520"/>
            <a:ext cx="1216699" cy="296732"/>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4" name="Picture 13" descr="SNAPSHOT 04.png"/>
          <p:cNvPicPr>
            <a:picLocks noChangeAspect="1"/>
          </p:cNvPicPr>
          <p:nvPr/>
        </p:nvPicPr>
        <p:blipFill>
          <a:blip r:embed="rId8" cstate="print"/>
          <a:stretch>
            <a:fillRect/>
          </a:stretch>
        </p:blipFill>
        <p:spPr>
          <a:xfrm>
            <a:off x="10742612" y="6217920"/>
            <a:ext cx="1216699" cy="296732"/>
          </a:xfrm>
          <a:prstGeom prst="rect">
            <a:avLst/>
          </a:prstGeom>
        </p:spPr>
      </p:pic>
      <p:sp>
        <p:nvSpPr>
          <p:cNvPr id="15" name="Rectangle 2"/>
          <p:cNvSpPr>
            <a:spLocks/>
          </p:cNvSpPr>
          <p:nvPr>
            <p:custDataLst>
              <p:tags r:id="rId1"/>
            </p:custDataLst>
          </p:nvPr>
        </p:nvSpPr>
        <p:spPr bwMode="auto">
          <a:xfrm>
            <a:off x="8304213" y="3221831"/>
            <a:ext cx="3505200" cy="295465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b="1" dirty="0">
                <a:solidFill>
                  <a:srgbClr val="0000FF"/>
                </a:solidFill>
                <a:latin typeface="Calibri"/>
                <a:ea typeface="Verdana Bold" charset="0"/>
                <a:cs typeface="Verdana Bold" charset="0"/>
                <a:sym typeface="Verdana Bold" charset="0"/>
              </a:rPr>
              <a:t>*To Enter Data into a Table: </a:t>
            </a:r>
          </a:p>
          <a:p>
            <a:pPr marL="274320" marR="0" lvl="0" indent="-274320" algn="l" defTabSz="914400" eaLnBrk="1" fontAlgn="auto" latinLnBrk="0" hangingPunct="1">
              <a:lnSpc>
                <a:spcPct val="100000"/>
              </a:lnSpc>
              <a:spcBef>
                <a:spcPts val="0"/>
              </a:spcBef>
              <a:spcAft>
                <a:spcPts val="0"/>
              </a:spcAft>
              <a:buClrTx/>
              <a:buSzTx/>
              <a:buFont typeface="+mj-lt"/>
              <a:buAutoNum type="arabicPeriod"/>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smtClean="0">
                <a:solidFill>
                  <a:srgbClr val="0000FF"/>
                </a:solidFill>
                <a:latin typeface="Calibri"/>
                <a:ea typeface="Verdana" charset="0"/>
                <a:cs typeface="Verdana" charset="0"/>
                <a:sym typeface="Verdana" charset="0"/>
              </a:rPr>
              <a:t>Tap</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to </a:t>
            </a:r>
            <a:r>
              <a:rPr lang="en-US" sz="2400" dirty="0">
                <a:solidFill>
                  <a:srgbClr val="0000FF"/>
                </a:solidFill>
                <a:latin typeface="Calibri"/>
                <a:ea typeface="Verdana" charset="0"/>
                <a:cs typeface="Verdana" charset="0"/>
                <a:sym typeface="Verdana" charset="0"/>
              </a:rPr>
              <a:t>open the tool palette.</a:t>
            </a:r>
          </a:p>
          <a:p>
            <a:pPr marL="274320" marR="0" lvl="0" indent="-274320" algn="l" defTabSz="914400" eaLnBrk="1" fontAlgn="auto" latinLnBrk="0" hangingPunct="1">
              <a:lnSpc>
                <a:spcPct val="100000"/>
              </a:lnSpc>
              <a:spcBef>
                <a:spcPts val="0"/>
              </a:spcBef>
              <a:spcAft>
                <a:spcPts val="0"/>
              </a:spcAft>
              <a:buClrTx/>
              <a:buSzTx/>
              <a:buFont typeface="+mj-lt"/>
              <a:buAutoNum type="arabicPeriod"/>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smtClean="0">
                <a:solidFill>
                  <a:srgbClr val="0000FF"/>
                </a:solidFill>
                <a:latin typeface="Calibri"/>
                <a:ea typeface="Verdana" charset="0"/>
                <a:cs typeface="Verdana" charset="0"/>
                <a:sym typeface="Verdana" charset="0"/>
              </a:rPr>
              <a:t>Tap </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then </a:t>
            </a:r>
            <a:r>
              <a:rPr lang="en-US" sz="2400" dirty="0">
                <a:solidFill>
                  <a:srgbClr val="0000FF"/>
                </a:solidFill>
                <a:latin typeface="Calibri"/>
                <a:ea typeface="Verdana" charset="0"/>
                <a:cs typeface="Verdana" charset="0"/>
                <a:sym typeface="Verdana" charset="0"/>
              </a:rPr>
              <a:t>tap a cell in the data table to highlight it in yellow.</a:t>
            </a:r>
          </a:p>
          <a:p>
            <a:pPr marL="274320" marR="0" lvl="0" indent="-274320" algn="l" defTabSz="914400" eaLnBrk="1" fontAlgn="auto" latinLnBrk="0" hangingPunct="1">
              <a:lnSpc>
                <a:spcPct val="100000"/>
              </a:lnSpc>
              <a:spcBef>
                <a:spcPts val="0"/>
              </a:spcBef>
              <a:spcAft>
                <a:spcPts val="0"/>
              </a:spcAft>
              <a:buClrTx/>
              <a:buSzTx/>
              <a:buFont typeface="+mj-lt"/>
              <a:buAutoNum type="arabicPeriod"/>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smtClean="0">
                <a:solidFill>
                  <a:srgbClr val="0000FF"/>
                </a:solidFill>
                <a:latin typeface="Calibri"/>
                <a:ea typeface="Verdana" charset="0"/>
                <a:cs typeface="Verdana" charset="0"/>
                <a:sym typeface="Verdana" charset="0"/>
              </a:rPr>
              <a:t>Tap </a:t>
            </a:r>
            <a:r>
              <a:rPr lang="en-US" sz="2400" dirty="0" smtClean="0">
                <a:solidFill>
                  <a:srgbClr val="0000FF"/>
                </a:solidFill>
                <a:latin typeface="Calibri"/>
                <a:cs typeface="Helvetica" charset="0"/>
                <a:sym typeface="Helvetica" charset="0"/>
              </a:rPr>
              <a:t>       </a:t>
            </a:r>
            <a:r>
              <a:rPr lang="en-US" sz="2400" dirty="0" smtClean="0">
                <a:solidFill>
                  <a:srgbClr val="0000FF"/>
                </a:solidFill>
                <a:latin typeface="Calibri"/>
                <a:ea typeface="Verdana" charset="0"/>
                <a:cs typeface="Verdana" charset="0"/>
                <a:sym typeface="Verdana" charset="0"/>
              </a:rPr>
              <a:t>to </a:t>
            </a:r>
            <a:r>
              <a:rPr lang="en-US" sz="2400" dirty="0">
                <a:solidFill>
                  <a:srgbClr val="0000FF"/>
                </a:solidFill>
                <a:latin typeface="Calibri"/>
                <a:ea typeface="Verdana" charset="0"/>
                <a:cs typeface="Verdana" charset="0"/>
                <a:sym typeface="Verdana" charset="0"/>
              </a:rPr>
              <a:t>open the Keyboard screen.</a:t>
            </a:r>
          </a:p>
        </p:txBody>
      </p:sp>
      <p:sp>
        <p:nvSpPr>
          <p:cNvPr id="26626" name="Rectangle 2"/>
          <p:cNvSpPr>
            <a:spLocks/>
          </p:cNvSpPr>
          <p:nvPr>
            <p:custDataLst>
              <p:tags r:id="rId2"/>
            </p:custDataLst>
          </p:nvPr>
        </p:nvSpPr>
        <p:spPr bwMode="auto">
          <a:xfrm>
            <a:off x="8302752" y="914400"/>
            <a:ext cx="3659060" cy="2215991"/>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274320" marR="0" lvl="0" indent="-274320" algn="l" defTabSz="914400" eaLnBrk="1" fontAlgn="auto" latinLnBrk="0" hangingPunct="1">
              <a:lnSpc>
                <a:spcPct val="100000"/>
              </a:lnSpc>
              <a:spcBef>
                <a:spcPts val="0"/>
              </a:spcBef>
              <a:spcAft>
                <a:spcPts val="0"/>
              </a:spcAft>
              <a:buClrTx/>
              <a:buSzTx/>
              <a:buFontTx/>
              <a:buAutoNum type="arabicPeriod" startAt="3"/>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 pos="323807" algn="l"/>
                <a:tab pos="1066656" algn="l"/>
                <a:tab pos="1599985" algn="l"/>
                <a:tab pos="2133316" algn="l"/>
                <a:tab pos="2666644" algn="l"/>
                <a:tab pos="3199971" algn="l"/>
                <a:tab pos="3733301" algn="l"/>
                <a:tab pos="4266630" algn="l"/>
                <a:tab pos="4799959" algn="l"/>
                <a:tab pos="5333288" algn="l"/>
                <a:tab pos="5866616" algn="l"/>
                <a:tab pos="6399945" algn="l"/>
                <a:tab pos="19048" algn="l"/>
                <a:tab pos="342855" algn="l"/>
                <a:tab pos="1066656" algn="l"/>
                <a:tab pos="1599985" algn="l"/>
                <a:tab pos="2133316" algn="l"/>
                <a:tab pos="2666644" algn="l"/>
              </a:tabLst>
              <a:defRPr/>
            </a:pPr>
            <a:r>
              <a:rPr lang="en-US" sz="2400" dirty="0">
                <a:latin typeface="Calibri"/>
                <a:ea typeface="Verdana" charset="0"/>
                <a:cs typeface="Verdana" charset="0"/>
                <a:sym typeface="Verdana" charset="0"/>
              </a:rPr>
              <a:t>Calculate the constant "k" for each run of data.   Enter the constant into the data table</a:t>
            </a:r>
            <a:r>
              <a:rPr lang="en-US" sz="2400" dirty="0" smtClean="0">
                <a:latin typeface="Calibri"/>
                <a:ea typeface="Verdana" charset="0"/>
                <a:cs typeface="Verdana" charset="0"/>
                <a:sym typeface="Verdana" charset="0"/>
              </a:rPr>
              <a:t>.</a:t>
            </a:r>
            <a:r>
              <a:rPr lang="en-US" sz="2400" dirty="0" smtClean="0">
                <a:solidFill>
                  <a:srgbClr val="0000FF"/>
                </a:solidFill>
                <a:latin typeface="Calibri"/>
                <a:ea typeface="Verdana" charset="0"/>
                <a:cs typeface="Verdana" charset="0"/>
                <a:sym typeface="Verdana" charset="0"/>
              </a:rPr>
              <a:t>*</a:t>
            </a:r>
            <a:r>
              <a:rPr lang="en-US" sz="2400" dirty="0" smtClean="0">
                <a:latin typeface="Calibri"/>
                <a:ea typeface="Verdana" charset="0"/>
                <a:cs typeface="Verdana" charset="0"/>
                <a:sym typeface="Verdana" charset="0"/>
              </a:rPr>
              <a:t/>
            </a:r>
            <a:br>
              <a:rPr lang="en-US" sz="2400" dirty="0" smtClean="0">
                <a:latin typeface="Calibri"/>
                <a:ea typeface="Verdana" charset="0"/>
                <a:cs typeface="Verdana" charset="0"/>
                <a:sym typeface="Verdana" charset="0"/>
              </a:rPr>
            </a:br>
            <a:r>
              <a:rPr lang="en-US" sz="2400" dirty="0" smtClean="0">
                <a:latin typeface="Calibri"/>
                <a:ea typeface="Verdana" charset="0"/>
                <a:cs typeface="Verdana" charset="0"/>
                <a:sym typeface="Verdana" charset="0"/>
              </a:rPr>
              <a:t>		    P×V</a:t>
            </a:r>
            <a:r>
              <a:rPr lang="en-US" sz="2400" dirty="0">
                <a:latin typeface="Calibri"/>
                <a:ea typeface="Verdana" charset="0"/>
                <a:cs typeface="Verdana" charset="0"/>
                <a:sym typeface="Verdana" charset="0"/>
              </a:rPr>
              <a:t>= </a:t>
            </a:r>
            <a:r>
              <a:rPr lang="en-US" sz="2400" dirty="0" smtClean="0">
                <a:latin typeface="Calibri"/>
                <a:ea typeface="Verdana" charset="0"/>
                <a:cs typeface="Verdana" charset="0"/>
                <a:sym typeface="Verdana" charset="0"/>
              </a:rPr>
              <a:t>k</a:t>
            </a:r>
            <a:br>
              <a:rPr lang="en-US" sz="2400" dirty="0" smtClean="0">
                <a:latin typeface="Calibri"/>
                <a:ea typeface="Verdana" charset="0"/>
                <a:cs typeface="Verdana" charset="0"/>
                <a:sym typeface="Verdana" charset="0"/>
              </a:rPr>
            </a:br>
            <a:r>
              <a:rPr lang="en-US" sz="2400" dirty="0" smtClean="0">
                <a:latin typeface="Calibri"/>
                <a:ea typeface="Verdana" charset="0"/>
                <a:cs typeface="Verdana" charset="0"/>
                <a:sym typeface="Verdana" charset="0"/>
              </a:rPr>
              <a:t>           (</a:t>
            </a:r>
            <a:r>
              <a:rPr lang="en-US" sz="2400" dirty="0" smtClean="0">
                <a:solidFill>
                  <a:schemeClr val="tx1"/>
                </a:solidFill>
                <a:latin typeface="Calibri"/>
                <a:ea typeface="Verdana" charset="0"/>
                <a:cs typeface="Verdana" charset="0"/>
                <a:sym typeface="Verdana" charset="0"/>
              </a:rPr>
              <a:t>B</a:t>
            </a:r>
            <a:r>
              <a:rPr lang="en-US" sz="2400" dirty="0" smtClean="0">
                <a:solidFill>
                  <a:schemeClr val="tx1"/>
                </a:solidFill>
                <a:latin typeface="Calibri"/>
                <a:ea typeface="Verdana Bold" charset="0"/>
                <a:cs typeface="Verdana Bold" charset="0"/>
                <a:sym typeface="Verdana Bold" charset="0"/>
              </a:rPr>
              <a:t>oyle's Law)</a:t>
            </a:r>
            <a:endParaRPr lang="en-US" sz="2400" dirty="0">
              <a:solidFill>
                <a:schemeClr val="tx1"/>
              </a:solidFill>
              <a:latin typeface="Calibri"/>
              <a:ea typeface="Verdana Bold" charset="0"/>
              <a:cs typeface="Verdana Bold" charset="0"/>
              <a:sym typeface="Verdana Bold" charset="0"/>
            </a:endParaRPr>
          </a:p>
        </p:txBody>
      </p:sp>
      <p:sp>
        <p:nvSpPr>
          <p:cNvPr id="26628" name="Rectangle 4"/>
          <p:cNvSpPr>
            <a:spLocks/>
          </p:cNvSpPr>
          <p:nvPr>
            <p:custDataLst>
              <p:tags r:id="rId3"/>
            </p:custDataLst>
          </p:nvPr>
        </p:nvSpPr>
        <p:spPr bwMode="auto">
          <a:xfrm>
            <a:off x="8229600" y="457200"/>
            <a:ext cx="228024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Data Analysis</a:t>
            </a:r>
          </a:p>
        </p:txBody>
      </p:sp>
      <p:sp>
        <p:nvSpPr>
          <p:cNvPr id="9" name="Text Placeholder 8"/>
          <p:cNvSpPr>
            <a:spLocks noGrp="1"/>
          </p:cNvSpPr>
          <p:nvPr>
            <p:ph type="body" sz="quarter" idx="12"/>
          </p:nvPr>
        </p:nvSpPr>
        <p:spPr/>
        <p:txBody>
          <a:bodyPr/>
          <a:lstStyle/>
          <a:p>
            <a:endParaRPr lang="en-US"/>
          </a:p>
        </p:txBody>
      </p:sp>
      <p:sp>
        <p:nvSpPr>
          <p:cNvPr id="11" name="Rectangle 10"/>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9" name="Picture 18" descr="Select_On.png"/>
          <p:cNvPicPr>
            <a:picLocks noChangeAspect="1"/>
          </p:cNvPicPr>
          <p:nvPr/>
        </p:nvPicPr>
        <p:blipFill>
          <a:blip r:embed="rId9" cstate="print"/>
          <a:stretch>
            <a:fillRect/>
          </a:stretch>
        </p:blipFill>
        <p:spPr>
          <a:xfrm>
            <a:off x="9066212" y="4355686"/>
            <a:ext cx="390145" cy="390145"/>
          </a:xfrm>
          <a:prstGeom prst="rect">
            <a:avLst/>
          </a:prstGeom>
        </p:spPr>
      </p:pic>
      <p:pic>
        <p:nvPicPr>
          <p:cNvPr id="20" name="Picture 19" descr="Table_On.png"/>
          <p:cNvPicPr>
            <a:picLocks noChangeAspect="1"/>
          </p:cNvPicPr>
          <p:nvPr/>
        </p:nvPicPr>
        <p:blipFill>
          <a:blip r:embed="rId10" cstate="print"/>
          <a:stretch>
            <a:fillRect/>
          </a:stretch>
        </p:blipFill>
        <p:spPr>
          <a:xfrm>
            <a:off x="9066212" y="3602831"/>
            <a:ext cx="390145" cy="390145"/>
          </a:xfrm>
          <a:prstGeom prst="rect">
            <a:avLst/>
          </a:prstGeom>
        </p:spPr>
      </p:pic>
      <p:pic>
        <p:nvPicPr>
          <p:cNvPr id="21" name="Picture 20" descr="Text_On.png"/>
          <p:cNvPicPr>
            <a:picLocks noChangeAspect="1"/>
          </p:cNvPicPr>
          <p:nvPr/>
        </p:nvPicPr>
        <p:blipFill>
          <a:blip r:embed="rId11" cstate="print"/>
          <a:stretch>
            <a:fillRect/>
          </a:stretch>
        </p:blipFill>
        <p:spPr>
          <a:xfrm>
            <a:off x="9066212" y="5422486"/>
            <a:ext cx="390145" cy="390145"/>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27649" name="Rectangle 1"/>
          <p:cNvSpPr>
            <a:spLocks/>
          </p:cNvSpPr>
          <p:nvPr>
            <p:custDataLst>
              <p:tags r:id="rId1"/>
            </p:custDataLst>
          </p:nvPr>
        </p:nvSpPr>
        <p:spPr bwMode="auto">
          <a:xfrm>
            <a:off x="8302752" y="935831"/>
            <a:ext cx="3659060" cy="1477328"/>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274320" marR="0" lvl="0" indent="-274320" algn="l" defTabSz="914400" eaLnBrk="1" fontAlgn="auto" latinLnBrk="0" hangingPunct="1">
              <a:lnSpc>
                <a:spcPct val="100000"/>
              </a:lnSpc>
              <a:spcBef>
                <a:spcPts val="0"/>
              </a:spcBef>
              <a:spcAft>
                <a:spcPts val="0"/>
              </a:spcAft>
              <a:buClrTx/>
              <a:buSzTx/>
              <a:buFontTx/>
              <a:buAutoNum type="arabicPeriod" startAt="4"/>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Lst>
              <a:defRPr/>
            </a:pPr>
            <a:r>
              <a:rPr lang="en-US" sz="2400" dirty="0">
                <a:latin typeface="Calibri"/>
                <a:ea typeface="Verdana" charset="0"/>
                <a:cs typeface="Verdana" charset="0"/>
                <a:sym typeface="Verdana" charset="0"/>
              </a:rPr>
              <a:t>What is the constant "k" for air? Find the average of the average "k" values calculated at each volume. </a:t>
            </a:r>
          </a:p>
        </p:txBody>
      </p:sp>
      <p:sp>
        <p:nvSpPr>
          <p:cNvPr id="27650" name="Rectangle 2"/>
          <p:cNvSpPr>
            <a:spLocks/>
          </p:cNvSpPr>
          <p:nvPr>
            <p:custDataLst>
              <p:tags r:id="rId2"/>
            </p:custDataLst>
          </p:nvPr>
        </p:nvSpPr>
        <p:spPr bwMode="auto">
          <a:xfrm>
            <a:off x="8229600" y="457200"/>
            <a:ext cx="228024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Data Analysis</a:t>
            </a: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673" name="Rectangle 1"/>
          <p:cNvSpPr>
            <a:spLocks/>
          </p:cNvSpPr>
          <p:nvPr>
            <p:custDataLst>
              <p:tags r:id="rId1"/>
            </p:custDataLst>
          </p:nvPr>
        </p:nvSpPr>
        <p:spPr bwMode="auto">
          <a:xfrm>
            <a:off x="8380414" y="2541508"/>
            <a:ext cx="3581398" cy="2585323"/>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b="1" dirty="0">
                <a:solidFill>
                  <a:srgbClr val="0000FF"/>
                </a:solidFill>
                <a:latin typeface="Calibri"/>
                <a:ea typeface="Verdana Bold" charset="0"/>
                <a:cs typeface="Verdana Bold" charset="0"/>
                <a:sym typeface="Verdana Bold" charset="0"/>
              </a:rPr>
              <a:t>*To Apply a Curve Fit: </a:t>
            </a:r>
          </a:p>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a:solidFill>
                  <a:srgbClr val="0000FF"/>
                </a:solidFill>
                <a:latin typeface="Calibri"/>
                <a:ea typeface="Verdana" charset="0"/>
                <a:cs typeface="Verdana" charset="0"/>
                <a:sym typeface="Verdana" charset="0"/>
              </a:rPr>
              <a:t>1.	Tap</a:t>
            </a:r>
            <a:r>
              <a:rPr lang="en-US" sz="2400" dirty="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to </a:t>
            </a:r>
            <a:r>
              <a:rPr lang="en-US" sz="2400" dirty="0">
                <a:solidFill>
                  <a:srgbClr val="0000FF"/>
                </a:solidFill>
                <a:latin typeface="Calibri"/>
                <a:ea typeface="Verdana" charset="0"/>
                <a:cs typeface="Verdana" charset="0"/>
                <a:sym typeface="Verdana" charset="0"/>
              </a:rPr>
              <a:t>open the tool palette.</a:t>
            </a:r>
          </a:p>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a:solidFill>
                  <a:srgbClr val="0000FF"/>
                </a:solidFill>
                <a:latin typeface="Calibri"/>
                <a:ea typeface="Verdana" charset="0"/>
                <a:cs typeface="Verdana" charset="0"/>
                <a:sym typeface="Verdana" charset="0"/>
              </a:rPr>
              <a:t>2.	Tap</a:t>
            </a:r>
            <a:r>
              <a:rPr lang="en-US" sz="2400" dirty="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to </a:t>
            </a:r>
            <a:r>
              <a:rPr lang="en-US" sz="2400" dirty="0">
                <a:solidFill>
                  <a:srgbClr val="0000FF"/>
                </a:solidFill>
                <a:latin typeface="Calibri"/>
                <a:ea typeface="Verdana" charset="0"/>
                <a:cs typeface="Verdana" charset="0"/>
                <a:sym typeface="Verdana" charset="0"/>
              </a:rPr>
              <a:t>open the Curve Fit screen. </a:t>
            </a:r>
          </a:p>
          <a:p>
            <a:pPr marL="274320" marR="0" lvl="0" indent="-274320" algn="l" defTabSz="914400" eaLnBrk="1" fontAlgn="auto" latinLnBrk="0" hangingPunct="1">
              <a:lnSpc>
                <a:spcPct val="100000"/>
              </a:lnSpc>
              <a:spcBef>
                <a:spcPts val="0"/>
              </a:spcBef>
              <a:spcAft>
                <a:spcPts val="0"/>
              </a:spcAft>
              <a:buClrTx/>
              <a:buSzTx/>
              <a:buNone/>
              <a:tabLst>
                <a:tab pos="533374" algn="l"/>
                <a:tab pos="1066746"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 pos="5867105" algn="l"/>
                <a:tab pos="6400478" algn="l"/>
                <a:tab pos="323834" algn="l"/>
                <a:tab pos="1600120" algn="l"/>
                <a:tab pos="2133493" algn="l"/>
                <a:tab pos="2666865" algn="l"/>
                <a:tab pos="3200239" algn="l"/>
                <a:tab pos="3733613" algn="l"/>
                <a:tab pos="4266985" algn="l"/>
                <a:tab pos="4800359" algn="l"/>
                <a:tab pos="5333733" algn="l"/>
              </a:tabLst>
              <a:defRPr/>
            </a:pPr>
            <a:r>
              <a:rPr lang="en-US" sz="2400" dirty="0">
                <a:solidFill>
                  <a:srgbClr val="0000FF"/>
                </a:solidFill>
                <a:latin typeface="Calibri"/>
                <a:ea typeface="Verdana" charset="0"/>
                <a:cs typeface="Verdana" charset="0"/>
                <a:sym typeface="Verdana" charset="0"/>
              </a:rPr>
              <a:t>3.	Tap the name of the curve fit required. </a:t>
            </a:r>
          </a:p>
        </p:txBody>
      </p:sp>
      <p:sp>
        <p:nvSpPr>
          <p:cNvPr id="28674" name="Rectangle 2"/>
          <p:cNvSpPr>
            <a:spLocks/>
          </p:cNvSpPr>
          <p:nvPr>
            <p:custDataLst>
              <p:tags r:id="rId2"/>
            </p:custDataLst>
          </p:nvPr>
        </p:nvSpPr>
        <p:spPr bwMode="auto">
          <a:xfrm>
            <a:off x="8229600" y="457200"/>
            <a:ext cx="228024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Data Analysis</a:t>
            </a:r>
          </a:p>
        </p:txBody>
      </p:sp>
      <p:sp>
        <p:nvSpPr>
          <p:cNvPr id="28676" name="Rectangle 4"/>
          <p:cNvSpPr>
            <a:spLocks/>
          </p:cNvSpPr>
          <p:nvPr>
            <p:custDataLst>
              <p:tags r:id="rId3"/>
            </p:custDataLst>
          </p:nvPr>
        </p:nvSpPr>
        <p:spPr bwMode="auto">
          <a:xfrm>
            <a:off x="8302752" y="1005840"/>
            <a:ext cx="3908840" cy="1515287"/>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274320" marR="0" lvl="0" indent="-274320" algn="l" defTabSz="914400" eaLnBrk="1" fontAlgn="auto" latinLnBrk="0" hangingPunct="1">
              <a:spcBef>
                <a:spcPts val="0"/>
              </a:spcBef>
              <a:spcAft>
                <a:spcPts val="0"/>
              </a:spcAft>
              <a:buClrTx/>
              <a:buSzTx/>
              <a:buFontTx/>
              <a:buAutoNum type="arabicPeriod" startAt="5"/>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Lst>
              <a:defRPr/>
            </a:pPr>
            <a:r>
              <a:rPr lang="en-US" sz="2400" dirty="0">
                <a:latin typeface="Calibri"/>
                <a:ea typeface="Verdana" charset="0"/>
                <a:cs typeface="Verdana" charset="0"/>
                <a:sym typeface="Verdana" charset="0"/>
              </a:rPr>
              <a:t>Create a best fit line (linear fit) of the constant "k" versus volume data.</a:t>
            </a:r>
            <a:r>
              <a:rPr lang="en-US" sz="2400" dirty="0">
                <a:solidFill>
                  <a:srgbClr val="0000FF"/>
                </a:solidFill>
                <a:latin typeface="Calibri"/>
                <a:ea typeface="Verdana" charset="0"/>
                <a:cs typeface="Verdana" charset="0"/>
                <a:sym typeface="Verdana" charset="0"/>
              </a:rPr>
              <a:t>*</a:t>
            </a:r>
            <a:r>
              <a:rPr lang="en-US" sz="2400" dirty="0">
                <a:latin typeface="Calibri"/>
                <a:ea typeface="Verdana" charset="0"/>
                <a:cs typeface="Verdana" charset="0"/>
                <a:sym typeface="Verdana" charset="0"/>
              </a:rPr>
              <a:t> </a:t>
            </a:r>
          </a:p>
          <a:p>
            <a:pPr marL="571424" marR="0" lvl="0" indent="-419044" defTabSz="914400" eaLnBrk="1" fontAlgn="auto" latinLnBrk="0" hangingPunct="1">
              <a:lnSpc>
                <a:spcPct val="110000"/>
              </a:lnSpc>
              <a:spcBef>
                <a:spcPts val="750"/>
              </a:spcBef>
              <a:buClrTx/>
              <a:buSzTx/>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Lst>
              <a:defRPr/>
            </a:pPr>
            <a:endParaRPr lang="en-US" dirty="0">
              <a:solidFill>
                <a:schemeClr val="tx1"/>
              </a:solidFill>
              <a:ea typeface="Gill Sans" charset="0"/>
              <a:cs typeface="Gill Sans" charset="0"/>
            </a:endParaRPr>
          </a:p>
        </p:txBody>
      </p:sp>
      <p:sp>
        <p:nvSpPr>
          <p:cNvPr id="8" name="Text Placeholder 7"/>
          <p:cNvSpPr>
            <a:spLocks noGrp="1"/>
          </p:cNvSpPr>
          <p:nvPr>
            <p:ph type="body" sz="quarter" idx="12"/>
          </p:nvPr>
        </p:nvSpPr>
        <p:spPr/>
        <p:txBody>
          <a:bodyPr/>
          <a:lstStyle/>
          <a:p>
            <a:endParaRPr lang="en-US"/>
          </a:p>
        </p:txBody>
      </p:sp>
      <p:sp>
        <p:nvSpPr>
          <p:cNvPr id="9" name="Rectangle 8"/>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3" name="Picture 12" descr="SNAPSHOT 04.png"/>
          <p:cNvPicPr>
            <a:picLocks noChangeAspect="1"/>
          </p:cNvPicPr>
          <p:nvPr/>
        </p:nvPicPr>
        <p:blipFill>
          <a:blip r:embed="rId8" cstate="print"/>
          <a:stretch>
            <a:fillRect/>
          </a:stretch>
        </p:blipFill>
        <p:spPr>
          <a:xfrm>
            <a:off x="10742612" y="6217920"/>
            <a:ext cx="1216699" cy="296732"/>
          </a:xfrm>
          <a:prstGeom prst="rect">
            <a:avLst/>
          </a:prstGeom>
        </p:spPr>
      </p:pic>
      <p:pic>
        <p:nvPicPr>
          <p:cNvPr id="12" name="Picture 11" descr="Graph_On.png"/>
          <p:cNvPicPr>
            <a:picLocks noChangeAspect="1"/>
          </p:cNvPicPr>
          <p:nvPr/>
        </p:nvPicPr>
        <p:blipFill>
          <a:blip r:embed="rId9" cstate="print"/>
          <a:stretch>
            <a:fillRect/>
          </a:stretch>
        </p:blipFill>
        <p:spPr>
          <a:xfrm>
            <a:off x="9142412" y="2917031"/>
            <a:ext cx="390145" cy="390145"/>
          </a:xfrm>
          <a:prstGeom prst="rect">
            <a:avLst/>
          </a:prstGeom>
        </p:spPr>
      </p:pic>
      <p:pic>
        <p:nvPicPr>
          <p:cNvPr id="14" name="Picture 13" descr="Fit_On.png"/>
          <p:cNvPicPr>
            <a:picLocks noChangeAspect="1"/>
          </p:cNvPicPr>
          <p:nvPr/>
        </p:nvPicPr>
        <p:blipFill>
          <a:blip r:embed="rId10" cstate="print"/>
          <a:stretch>
            <a:fillRect/>
          </a:stretch>
        </p:blipFill>
        <p:spPr>
          <a:xfrm>
            <a:off x="9142412" y="3679031"/>
            <a:ext cx="390145" cy="390145"/>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29697" name="Rectangle 1"/>
          <p:cNvSpPr>
            <a:spLocks/>
          </p:cNvSpPr>
          <p:nvPr>
            <p:custDataLst>
              <p:tags r:id="rId1"/>
            </p:custDataLst>
          </p:nvPr>
        </p:nvSpPr>
        <p:spPr bwMode="auto">
          <a:xfrm>
            <a:off x="182880" y="457200"/>
            <a:ext cx="228024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Data Analysis</a:t>
            </a:r>
          </a:p>
        </p:txBody>
      </p:sp>
      <p:sp>
        <p:nvSpPr>
          <p:cNvPr id="29698" name="Rectangle 2"/>
          <p:cNvSpPr>
            <a:spLocks/>
          </p:cNvSpPr>
          <p:nvPr>
            <p:custDataLst>
              <p:tags r:id="rId2"/>
            </p:custDataLst>
          </p:nvPr>
        </p:nvSpPr>
        <p:spPr bwMode="auto">
          <a:xfrm>
            <a:off x="228600" y="1164193"/>
            <a:ext cx="11008034" cy="1600438"/>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3550" marR="0" lvl="0" indent="-463550" algn="l" defTabSz="914400" eaLnBrk="1" fontAlgn="auto" latinLnBrk="0" hangingPunct="1">
              <a:lnSpc>
                <a:spcPct val="100000"/>
              </a:lnSpc>
              <a:spcBef>
                <a:spcPts val="1500"/>
              </a:spcBef>
              <a:spcAft>
                <a:spcPts val="0"/>
              </a:spcAft>
              <a:buClrTx/>
              <a:buSzTx/>
              <a:buFont typeface="+mj-lt"/>
              <a:buAutoNum type="arabicPeriod" startAt="6"/>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smtClean="0">
                <a:latin typeface="Calibri"/>
                <a:ea typeface="Verdana" charset="0"/>
                <a:cs typeface="Verdana" charset="0"/>
                <a:sym typeface="Verdana" charset="0"/>
              </a:rPr>
              <a:t>The </a:t>
            </a:r>
            <a:r>
              <a:rPr lang="en-US" sz="2600" dirty="0">
                <a:latin typeface="Calibri"/>
                <a:ea typeface="Verdana" charset="0"/>
                <a:cs typeface="Verdana" charset="0"/>
                <a:sym typeface="Verdana" charset="0"/>
              </a:rPr>
              <a:t>graph on the previous page shows "k" versus volume. Note that for an "ideal gas" the value of "k" should be constant across all volumes. Does the gas tested in this lab act like an "ideal gas" at all volumes? Explain why or why not.</a:t>
            </a: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30721" name="Rectangle 1"/>
          <p:cNvSpPr>
            <a:spLocks/>
          </p:cNvSpPr>
          <p:nvPr>
            <p:custDataLst>
              <p:tags r:id="rId1"/>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
        <p:nvSpPr>
          <p:cNvPr id="30723" name="Rectangle 3"/>
          <p:cNvSpPr>
            <a:spLocks/>
          </p:cNvSpPr>
          <p:nvPr>
            <p:custDataLst>
              <p:tags r:id="rId2"/>
            </p:custDataLst>
          </p:nvPr>
        </p:nvSpPr>
        <p:spPr bwMode="auto">
          <a:xfrm>
            <a:off x="228600" y="1097280"/>
            <a:ext cx="10074827" cy="1217513"/>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3550" marR="0" lvl="0" indent="-463550" algn="l" defTabSz="914400" eaLnBrk="1" fontAlgn="auto" latinLnBrk="0" hangingPunct="1">
              <a:spcBef>
                <a:spcPts val="1500"/>
              </a:spcBef>
              <a:spcAft>
                <a:spcPts val="0"/>
              </a:spcAft>
              <a:buClrTx/>
              <a:buSzTx/>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a:latin typeface="Calibri"/>
                <a:ea typeface="Verdana" charset="0"/>
                <a:cs typeface="Verdana" charset="0"/>
                <a:sym typeface="Verdana" charset="0"/>
              </a:rPr>
              <a:t>Are pressure and volume directly proportional or inversely proportional? How do you know? Provide evidence from this lab.</a:t>
            </a:r>
          </a:p>
          <a:p>
            <a:pPr marL="463550" marR="0" lvl="0" indent="-463550" defTabSz="914400" eaLnBrk="1" fontAlgn="auto" latinLnBrk="0" hangingPunct="1">
              <a:lnSpc>
                <a:spcPct val="120000"/>
              </a:lnSpc>
              <a:spcBef>
                <a:spcPts val="900"/>
              </a:spcBef>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endParaRPr lang="en-US" dirty="0">
              <a:solidFill>
                <a:schemeClr val="tx1"/>
              </a:solidFill>
              <a:ea typeface="Gill Sans" charset="0"/>
              <a:cs typeface="Gill Sans" charset="0"/>
            </a:endParaRP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31745" name="Rectangle 1"/>
          <p:cNvSpPr>
            <a:spLocks/>
          </p:cNvSpPr>
          <p:nvPr>
            <p:custDataLst>
              <p:tags r:id="rId1"/>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
        <p:nvSpPr>
          <p:cNvPr id="31746" name="Rectangle 2"/>
          <p:cNvSpPr>
            <a:spLocks/>
          </p:cNvSpPr>
          <p:nvPr>
            <p:custDataLst>
              <p:tags r:id="rId2"/>
            </p:custDataLst>
          </p:nvPr>
        </p:nvSpPr>
        <p:spPr bwMode="auto">
          <a:xfrm>
            <a:off x="228600" y="1097280"/>
            <a:ext cx="11350844" cy="139268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3550" marR="0" lvl="0" indent="-463550" algn="l" defTabSz="914400" eaLnBrk="1" fontAlgn="auto" latinLnBrk="0" hangingPunct="1">
              <a:lnSpc>
                <a:spcPct val="100000"/>
              </a:lnSpc>
              <a:spcBef>
                <a:spcPts val="1500"/>
              </a:spcBef>
              <a:spcAft>
                <a:spcPts val="0"/>
              </a:spcAft>
              <a:buClrTx/>
              <a:buSzTx/>
              <a:buNone/>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14286" algn="l"/>
                <a:tab pos="742851" algn="l"/>
                <a:tab pos="1066656" algn="l"/>
                <a:tab pos="1599986" algn="l"/>
                <a:tab pos="2133315" algn="l"/>
                <a:tab pos="2666644" algn="l"/>
                <a:tab pos="3199971" algn="l"/>
                <a:tab pos="3733301" algn="l"/>
                <a:tab pos="4266630" algn="l"/>
                <a:tab pos="4799959" algn="l"/>
                <a:tab pos="5333288" algn="l"/>
                <a:tab pos="5866616" algn="l"/>
                <a:tab pos="6399945" algn="l"/>
                <a:tab pos="114286" algn="l"/>
                <a:tab pos="742851" algn="l"/>
                <a:tab pos="1066656" algn="l"/>
                <a:tab pos="1599986" algn="l"/>
                <a:tab pos="2133315" algn="l"/>
                <a:tab pos="2666644" algn="l"/>
              </a:tabLst>
              <a:defRPr/>
            </a:pPr>
            <a:r>
              <a:rPr lang="en-US" sz="2600" dirty="0">
                <a:latin typeface="Calibri"/>
                <a:ea typeface="Verdana" charset="0"/>
                <a:cs typeface="Verdana" charset="0"/>
                <a:sym typeface="Verdana" charset="0"/>
              </a:rPr>
              <a:t>2a. </a:t>
            </a:r>
            <a:r>
              <a:rPr lang="en-US" sz="2600" dirty="0" smtClean="0">
                <a:latin typeface="Calibri"/>
                <a:ea typeface="Verdana" charset="0"/>
                <a:cs typeface="Verdana" charset="0"/>
                <a:sym typeface="Verdana" charset="0"/>
              </a:rPr>
              <a:t>What </a:t>
            </a:r>
            <a:r>
              <a:rPr lang="en-US" sz="2600" dirty="0">
                <a:latin typeface="Calibri"/>
                <a:ea typeface="Verdana" charset="0"/>
                <a:cs typeface="Verdana" charset="0"/>
                <a:sym typeface="Verdana" charset="0"/>
              </a:rPr>
              <a:t>region of the pressure versus volume graph does air </a:t>
            </a:r>
            <a:r>
              <a:rPr lang="en-US" sz="2600" dirty="0" smtClean="0">
                <a:latin typeface="Calibri"/>
                <a:ea typeface="Verdana" charset="0"/>
                <a:cs typeface="Verdana" charset="0"/>
                <a:sym typeface="Verdana" charset="0"/>
              </a:rPr>
              <a:t>behave </a:t>
            </a:r>
            <a:br>
              <a:rPr lang="en-US" sz="2600" dirty="0" smtClean="0">
                <a:latin typeface="Calibri"/>
                <a:ea typeface="Verdana" charset="0"/>
                <a:cs typeface="Verdana" charset="0"/>
                <a:sym typeface="Verdana" charset="0"/>
              </a:rPr>
            </a:br>
            <a:r>
              <a:rPr lang="en-US" sz="2600" dirty="0" smtClean="0">
                <a:latin typeface="Calibri"/>
                <a:ea typeface="Verdana" charset="0"/>
                <a:cs typeface="Verdana" charset="0"/>
                <a:sym typeface="Verdana" charset="0"/>
              </a:rPr>
              <a:t>like </a:t>
            </a:r>
            <a:r>
              <a:rPr lang="en-US" sz="2600" dirty="0">
                <a:latin typeface="Calibri"/>
                <a:ea typeface="Verdana" charset="0"/>
                <a:cs typeface="Verdana" charset="0"/>
                <a:sym typeface="Verdana" charset="0"/>
              </a:rPr>
              <a:t>an ideal gas? Like a real gas? </a:t>
            </a:r>
          </a:p>
          <a:p>
            <a:pPr marL="463550" marR="0" lvl="0" indent="-463550" algn="l" defTabSz="914400" eaLnBrk="1" fontAlgn="auto" latinLnBrk="0" hangingPunct="1">
              <a:spcBef>
                <a:spcPts val="1500"/>
              </a:spcBef>
              <a:spcAft>
                <a:spcPts val="0"/>
              </a:spcAft>
              <a:buClrTx/>
              <a:buSzTx/>
              <a:buNone/>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14286" algn="l"/>
                <a:tab pos="742851" algn="l"/>
                <a:tab pos="1066656" algn="l"/>
                <a:tab pos="1599986" algn="l"/>
                <a:tab pos="2133315" algn="l"/>
                <a:tab pos="2666644" algn="l"/>
                <a:tab pos="3199971" algn="l"/>
                <a:tab pos="3733301" algn="l"/>
                <a:tab pos="4266630" algn="l"/>
                <a:tab pos="4799959" algn="l"/>
                <a:tab pos="5333288" algn="l"/>
                <a:tab pos="5866616" algn="l"/>
                <a:tab pos="6399945" algn="l"/>
                <a:tab pos="114286" algn="l"/>
                <a:tab pos="742851" algn="l"/>
                <a:tab pos="1066656" algn="l"/>
                <a:tab pos="1599986" algn="l"/>
                <a:tab pos="2133315" algn="l"/>
                <a:tab pos="2666644" algn="l"/>
              </a:tabLst>
              <a:defRPr/>
            </a:pPr>
            <a:r>
              <a:rPr lang="en-US" sz="2600" dirty="0">
                <a:latin typeface="Calibri"/>
                <a:ea typeface="Verdana" charset="0"/>
                <a:cs typeface="Verdana" charset="0"/>
                <a:sym typeface="Verdana" charset="0"/>
              </a:rPr>
              <a:t>2b. </a:t>
            </a:r>
            <a:r>
              <a:rPr lang="en-US" sz="2600" dirty="0" smtClean="0">
                <a:latin typeface="Calibri"/>
                <a:ea typeface="Verdana" charset="0"/>
                <a:cs typeface="Verdana" charset="0"/>
                <a:sym typeface="Verdana" charset="0"/>
              </a:rPr>
              <a:t>What </a:t>
            </a:r>
            <a:r>
              <a:rPr lang="en-US" sz="2600" dirty="0">
                <a:latin typeface="Calibri"/>
                <a:ea typeface="Verdana" charset="0"/>
                <a:cs typeface="Verdana" charset="0"/>
                <a:sym typeface="Verdana" charset="0"/>
              </a:rPr>
              <a:t>is the difference between an ideal gas and a real gas? </a:t>
            </a: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1" name="Picture 10" descr="SNAPSHOT 04.png"/>
          <p:cNvPicPr>
            <a:picLocks noChangeAspect="1"/>
          </p:cNvPicPr>
          <p:nvPr/>
        </p:nvPicPr>
        <p:blipFill>
          <a:blip r:embed="rId8" cstate="print"/>
          <a:stretch>
            <a:fillRect/>
          </a:stretch>
        </p:blipFill>
        <p:spPr>
          <a:xfrm>
            <a:off x="10745113" y="3017520"/>
            <a:ext cx="1216699" cy="296732"/>
          </a:xfrm>
          <a:prstGeom prst="rect">
            <a:avLst/>
          </a:prstGeom>
        </p:spPr>
      </p:pic>
      <p:sp>
        <p:nvSpPr>
          <p:cNvPr id="32769" name="Rectangle 1"/>
          <p:cNvSpPr>
            <a:spLocks/>
          </p:cNvSpPr>
          <p:nvPr>
            <p:custDataLst>
              <p:tags r:id="rId1"/>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
        <p:nvSpPr>
          <p:cNvPr id="32770" name="Rectangle 2"/>
          <p:cNvSpPr>
            <a:spLocks/>
          </p:cNvSpPr>
          <p:nvPr>
            <p:custDataLst>
              <p:tags r:id="rId2"/>
            </p:custDataLst>
          </p:nvPr>
        </p:nvSpPr>
        <p:spPr bwMode="auto">
          <a:xfrm>
            <a:off x="228600" y="1097280"/>
            <a:ext cx="11027079" cy="133292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3550" marR="0" lvl="0" indent="-463550" algn="l" defTabSz="914400" eaLnBrk="1" fontAlgn="auto" latinLnBrk="0" hangingPunct="1">
              <a:spcBef>
                <a:spcPts val="1500"/>
              </a:spcBef>
              <a:spcAft>
                <a:spcPts val="0"/>
              </a:spcAft>
              <a:buClrTx/>
              <a:buSzTx/>
              <a:buFontTx/>
              <a:buAutoNum type="arabicPeriod" startAt="3"/>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5866616" algn="l"/>
                <a:tab pos="6399945" algn="l"/>
              </a:tabLst>
              <a:defRPr/>
            </a:pPr>
            <a:r>
              <a:rPr lang="en-US" sz="2600" dirty="0" smtClean="0">
                <a:latin typeface="Calibri"/>
                <a:ea typeface="Verdana" charset="0"/>
                <a:cs typeface="Verdana" charset="0"/>
                <a:sym typeface="Verdana" charset="0"/>
              </a:rPr>
              <a:t>Calculate </a:t>
            </a:r>
            <a:r>
              <a:rPr lang="en-US" sz="2600" dirty="0">
                <a:latin typeface="Calibri"/>
                <a:ea typeface="Verdana" charset="0"/>
                <a:cs typeface="Verdana" charset="0"/>
                <a:sym typeface="Verdana" charset="0"/>
              </a:rPr>
              <a:t>the pressure you would expect at a cylinder volume of 15.0 </a:t>
            </a:r>
            <a:r>
              <a:rPr lang="en-US" sz="2600" dirty="0" err="1">
                <a:latin typeface="Calibri"/>
                <a:ea typeface="Verdana" charset="0"/>
                <a:cs typeface="Verdana" charset="0"/>
                <a:sym typeface="Verdana" charset="0"/>
              </a:rPr>
              <a:t>mL.</a:t>
            </a:r>
            <a:r>
              <a:rPr lang="en-US" sz="2600" dirty="0">
                <a:latin typeface="Calibri"/>
                <a:ea typeface="Verdana" charset="0"/>
                <a:cs typeface="Verdana" charset="0"/>
                <a:sym typeface="Verdana" charset="0"/>
              </a:rPr>
              <a:t>  Show your work.</a:t>
            </a:r>
          </a:p>
          <a:p>
            <a:pPr marL="209522" marR="0" lvl="0" indent="-95236" defTabSz="914400" eaLnBrk="1" fontAlgn="auto" latinLnBrk="0" hangingPunct="1">
              <a:lnSpc>
                <a:spcPct val="120000"/>
              </a:lnSpc>
              <a:spcBef>
                <a:spcPts val="1799"/>
              </a:spcBef>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5866616" algn="l"/>
                <a:tab pos="6399945" algn="l"/>
              </a:tabLst>
              <a:defRPr/>
            </a:pPr>
            <a:endParaRPr lang="en-US" dirty="0">
              <a:solidFill>
                <a:schemeClr val="tx1"/>
              </a:solidFill>
              <a:ea typeface="Gill Sans" charset="0"/>
              <a:cs typeface="Gill Sans" charset="0"/>
            </a:endParaRPr>
          </a:p>
        </p:txBody>
      </p:sp>
      <p:sp>
        <p:nvSpPr>
          <p:cNvPr id="32771" name="Rectangle 3"/>
          <p:cNvSpPr>
            <a:spLocks/>
          </p:cNvSpPr>
          <p:nvPr>
            <p:custDataLst>
              <p:tags r:id="rId3"/>
            </p:custDataLst>
          </p:nvPr>
        </p:nvSpPr>
        <p:spPr bwMode="auto">
          <a:xfrm>
            <a:off x="227012" y="2242899"/>
            <a:ext cx="10019987"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729776" marR="0" lvl="0" indent="-456903" algn="l" defTabSz="914400" eaLnBrk="1" fontAlgn="auto" latinLnBrk="0" hangingPunct="1">
              <a:lnSpc>
                <a:spcPct val="100000"/>
              </a:lnSpc>
              <a:spcBef>
                <a:spcPts val="1500"/>
              </a:spcBef>
              <a:spcAft>
                <a:spcPts val="0"/>
              </a:spcAft>
              <a:buClrTx/>
              <a:buSzTx/>
              <a:buNone/>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5866616" algn="l"/>
                <a:tab pos="6399945" algn="l"/>
              </a:tabLst>
              <a:defRPr/>
            </a:pPr>
            <a:r>
              <a:rPr lang="en-US" sz="2400" b="1" dirty="0">
                <a:solidFill>
                  <a:srgbClr val="0000FF"/>
                </a:solidFill>
                <a:latin typeface="Calibri"/>
                <a:ea typeface="Verdana Bold" charset="0"/>
                <a:cs typeface="Verdana Bold" charset="0"/>
                <a:sym typeface="Verdana Bold" charset="0"/>
              </a:rPr>
              <a:t>Note:</a:t>
            </a:r>
            <a:r>
              <a:rPr lang="en-US" sz="2400" b="1" dirty="0">
                <a:solidFill>
                  <a:srgbClr val="0000FF"/>
                </a:solidFill>
                <a:latin typeface="Calibri"/>
                <a:ea typeface="Verdana" charset="0"/>
                <a:cs typeface="Verdana" charset="0"/>
                <a:sym typeface="Verdana" charset="0"/>
              </a:rPr>
              <a:t>  </a:t>
            </a:r>
            <a:r>
              <a:rPr lang="en-US" sz="2400" dirty="0">
                <a:solidFill>
                  <a:srgbClr val="0000FF"/>
                </a:solidFill>
                <a:latin typeface="Calibri"/>
                <a:ea typeface="Verdana" charset="0"/>
                <a:cs typeface="Verdana" charset="0"/>
                <a:sym typeface="Verdana" charset="0"/>
              </a:rPr>
              <a:t>Tap     </a:t>
            </a:r>
            <a:r>
              <a:rPr lang="en-US" sz="2400" dirty="0" smtClean="0">
                <a:solidFill>
                  <a:srgbClr val="0000FF"/>
                </a:solidFill>
                <a:latin typeface="Calibri"/>
                <a:ea typeface="Verdana" charset="0"/>
                <a:cs typeface="Verdana" charset="0"/>
                <a:sym typeface="Verdana" charset="0"/>
              </a:rPr>
              <a:t>  to </a:t>
            </a:r>
            <a:r>
              <a:rPr lang="en-US" sz="2400" dirty="0">
                <a:solidFill>
                  <a:srgbClr val="0000FF"/>
                </a:solidFill>
                <a:latin typeface="Calibri"/>
                <a:ea typeface="Verdana" charset="0"/>
                <a:cs typeface="Verdana" charset="0"/>
                <a:sym typeface="Verdana" charset="0"/>
              </a:rPr>
              <a:t>look in your journal for values determined earlier in the lab. </a:t>
            </a:r>
          </a:p>
        </p:txBody>
      </p:sp>
      <p:sp>
        <p:nvSpPr>
          <p:cNvPr id="7" name="Text Placeholder 6"/>
          <p:cNvSpPr>
            <a:spLocks noGrp="1"/>
          </p:cNvSpPr>
          <p:nvPr>
            <p:ph type="body" sz="quarter" idx="12"/>
          </p:nvPr>
        </p:nvSpPr>
        <p:spPr/>
        <p:txBody>
          <a:bodyPr/>
          <a:lstStyle/>
          <a:p>
            <a:endParaRPr lang="en-US"/>
          </a:p>
        </p:txBody>
      </p:sp>
      <p:sp>
        <p:nvSpPr>
          <p:cNvPr id="8" name="Rectangle 7"/>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2" name="Picture 11" descr="Journal_On.png"/>
          <p:cNvPicPr>
            <a:picLocks noChangeAspect="1"/>
          </p:cNvPicPr>
          <p:nvPr/>
        </p:nvPicPr>
        <p:blipFill>
          <a:blip r:embed="rId9" cstate="print"/>
          <a:stretch>
            <a:fillRect/>
          </a:stretch>
        </p:blipFill>
        <p:spPr>
          <a:xfrm>
            <a:off x="1818067" y="2231231"/>
            <a:ext cx="390145" cy="390145"/>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33793" name="Rectangle 1"/>
          <p:cNvSpPr>
            <a:spLocks/>
          </p:cNvSpPr>
          <p:nvPr>
            <p:custDataLst>
              <p:tags r:id="rId1"/>
            </p:custDataLst>
          </p:nvPr>
        </p:nvSpPr>
        <p:spPr bwMode="auto">
          <a:xfrm>
            <a:off x="182880" y="457200"/>
            <a:ext cx="159498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1813" algn="l"/>
                <a:tab pos="1066800" algn="l"/>
                <a:tab pos="1600200" algn="l"/>
                <a:tab pos="2132013" algn="l"/>
                <a:tab pos="2667000" algn="l"/>
                <a:tab pos="3200400" algn="l"/>
                <a:tab pos="3732213" algn="l"/>
                <a:tab pos="4267200" algn="l"/>
                <a:tab pos="4799013" algn="l"/>
                <a:tab pos="5332413" algn="l"/>
                <a:tab pos="5867400" algn="l"/>
                <a:tab pos="6399213"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33794" name="Rectangle 2"/>
          <p:cNvSpPr>
            <a:spLocks/>
          </p:cNvSpPr>
          <p:nvPr>
            <p:custDataLst>
              <p:tags r:id="rId2"/>
            </p:custDataLst>
          </p:nvPr>
        </p:nvSpPr>
        <p:spPr bwMode="auto">
          <a:xfrm>
            <a:off x="228600" y="1097280"/>
            <a:ext cx="10836628" cy="817403"/>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3550" marR="0" lvl="0" indent="-463550" algn="l" defTabSz="914400" eaLnBrk="1" fontAlgn="auto" latinLnBrk="0" hangingPunct="1">
              <a:spcBef>
                <a:spcPts val="1500"/>
              </a:spcBef>
              <a:spcAft>
                <a:spcPts val="0"/>
              </a:spcAft>
              <a:buClrTx/>
              <a:buSzTx/>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a:latin typeface="Calibri"/>
                <a:ea typeface="Verdana" charset="0"/>
                <a:cs typeface="Verdana" charset="0"/>
                <a:sym typeface="Verdana" charset="0"/>
              </a:rPr>
              <a:t>Explain why it is possible to write Boyle’s law as both PV = k and P</a:t>
            </a:r>
            <a:r>
              <a:rPr lang="en-US" sz="2600" baseline="-15000" dirty="0">
                <a:latin typeface="Calibri"/>
                <a:ea typeface="Verdana" charset="0"/>
                <a:cs typeface="Verdana" charset="0"/>
                <a:sym typeface="Verdana" charset="0"/>
              </a:rPr>
              <a:t>1</a:t>
            </a:r>
            <a:r>
              <a:rPr lang="en-US" sz="2600" dirty="0">
                <a:latin typeface="Calibri"/>
                <a:ea typeface="Verdana" charset="0"/>
                <a:cs typeface="Verdana" charset="0"/>
                <a:sym typeface="Verdana" charset="0"/>
              </a:rPr>
              <a:t>V</a:t>
            </a:r>
            <a:r>
              <a:rPr lang="en-US" sz="2600" baseline="-15000" dirty="0">
                <a:latin typeface="Calibri"/>
                <a:ea typeface="Verdana" charset="0"/>
                <a:cs typeface="Verdana" charset="0"/>
                <a:sym typeface="Verdana" charset="0"/>
              </a:rPr>
              <a:t>1</a:t>
            </a:r>
            <a:r>
              <a:rPr lang="en-US" sz="2600" dirty="0">
                <a:latin typeface="Calibri"/>
                <a:ea typeface="Verdana" charset="0"/>
                <a:cs typeface="Verdana" charset="0"/>
                <a:sym typeface="Verdana" charset="0"/>
              </a:rPr>
              <a:t> = P</a:t>
            </a:r>
            <a:r>
              <a:rPr lang="en-US" sz="2600" baseline="-15000" dirty="0">
                <a:latin typeface="Calibri"/>
                <a:ea typeface="Verdana" charset="0"/>
                <a:cs typeface="Verdana" charset="0"/>
                <a:sym typeface="Verdana" charset="0"/>
              </a:rPr>
              <a:t>2</a:t>
            </a:r>
            <a:r>
              <a:rPr lang="en-US" sz="2600" dirty="0">
                <a:latin typeface="Calibri"/>
                <a:ea typeface="Verdana" charset="0"/>
                <a:cs typeface="Verdana" charset="0"/>
                <a:sym typeface="Verdana" charset="0"/>
              </a:rPr>
              <a:t>V</a:t>
            </a:r>
            <a:r>
              <a:rPr lang="en-US" sz="2600" baseline="-15000" dirty="0">
                <a:latin typeface="Calibri"/>
                <a:ea typeface="Verdana" charset="0"/>
                <a:cs typeface="Verdana" charset="0"/>
                <a:sym typeface="Verdana" charset="0"/>
              </a:rPr>
              <a:t>2</a:t>
            </a:r>
            <a:r>
              <a:rPr lang="en-US" sz="2600" dirty="0">
                <a:latin typeface="Calibri"/>
                <a:ea typeface="Verdana" charset="0"/>
                <a:cs typeface="Verdana" charset="0"/>
                <a:sym typeface="Verdana" charset="0"/>
              </a:rPr>
              <a:t>.</a:t>
            </a:r>
          </a:p>
          <a:p>
            <a:pPr marL="552377" marR="0" lvl="0" indent="-476186" defTabSz="914400" eaLnBrk="1" fontAlgn="auto" latinLnBrk="0" hangingPunct="1">
              <a:lnSpc>
                <a:spcPct val="120000"/>
              </a:lnSpc>
              <a:spcBef>
                <a:spcPts val="900"/>
              </a:spcBef>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endParaRPr lang="en-US" dirty="0">
              <a:solidFill>
                <a:schemeClr val="tx1"/>
              </a:solidFill>
              <a:ea typeface="Gill Sans" charset="0"/>
              <a:cs typeface="Gill Sans" charset="0"/>
            </a:endParaRP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p:cNvSpPr>
          <p:nvPr>
            <p:custDataLst>
              <p:tags r:id="rId1"/>
            </p:custDataLst>
          </p:nvPr>
        </p:nvSpPr>
        <p:spPr bwMode="auto">
          <a:xfrm>
            <a:off x="182880" y="457200"/>
            <a:ext cx="3318599"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Lab </a:t>
            </a:r>
            <a:r>
              <a:rPr lang="en-US" sz="3200" b="1" dirty="0" smtClean="0">
                <a:solidFill>
                  <a:srgbClr val="EB572D"/>
                </a:solidFill>
                <a:latin typeface="Calibri"/>
                <a:ea typeface="Verdana Bold" charset="0"/>
                <a:cs typeface="Verdana Bold" charset="0"/>
                <a:sym typeface="Verdana Bold" charset="0"/>
              </a:rPr>
              <a:t>Challenge</a:t>
            </a:r>
            <a:endParaRPr lang="en-US" sz="3200" b="1" dirty="0">
              <a:solidFill>
                <a:srgbClr val="EB572D"/>
              </a:solidFill>
              <a:latin typeface="Calibri"/>
              <a:ea typeface="Verdana Bold" charset="0"/>
              <a:cs typeface="Verdana Bold" charset="0"/>
              <a:sym typeface="Verdana Bold" charset="0"/>
            </a:endParaRPr>
          </a:p>
        </p:txBody>
      </p:sp>
      <p:sp>
        <p:nvSpPr>
          <p:cNvPr id="7170" name="Rectangle 2"/>
          <p:cNvSpPr>
            <a:spLocks/>
          </p:cNvSpPr>
          <p:nvPr>
            <p:custDataLst>
              <p:tags r:id="rId2"/>
            </p:custDataLst>
          </p:nvPr>
        </p:nvSpPr>
        <p:spPr bwMode="auto">
          <a:xfrm>
            <a:off x="228600" y="1164431"/>
            <a:ext cx="8532178" cy="124649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R="0" lvl="0" algn="l" defTabSz="914400" eaLnBrk="1" fontAlgn="auto" latinLnBrk="0" hangingPunct="1">
              <a:lnSpc>
                <a:spcPct val="100000"/>
              </a:lnSpc>
              <a:spcBef>
                <a:spcPts val="150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700" dirty="0">
                <a:latin typeface="Calibri"/>
                <a:ea typeface="Verdana" charset="0"/>
                <a:cs typeface="Verdana" charset="0"/>
                <a:sym typeface="Verdana" charset="0"/>
              </a:rPr>
              <a:t>Determine the effect of volume on the pressure of a closed system containing a fixed amount of molecules at a constant temperature. 	</a:t>
            </a:r>
          </a:p>
        </p:txBody>
      </p:sp>
      <p:sp>
        <p:nvSpPr>
          <p:cNvPr id="7171" name="Rectangle 3"/>
          <p:cNvSpPr>
            <a:spLocks/>
          </p:cNvSpPr>
          <p:nvPr>
            <p:custDataLst>
              <p:tags r:id="rId3"/>
            </p:custDataLst>
          </p:nvPr>
        </p:nvSpPr>
        <p:spPr bwMode="auto">
          <a:xfrm>
            <a:off x="228600" y="3265982"/>
            <a:ext cx="3275071" cy="1415772"/>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solidFill>
                  <a:schemeClr val="tx1"/>
                </a:solidFill>
                <a:latin typeface="Calibri"/>
                <a:ea typeface="Verdana" charset="0"/>
                <a:cs typeface="Verdana" charset="0"/>
                <a:sym typeface="Verdana" charset="0"/>
              </a:rPr>
              <a:t>A sealed exercise ball contains a fixed amount of gas molecules at a fixed temperature. </a:t>
            </a:r>
          </a:p>
        </p:txBody>
      </p:sp>
      <p:sp>
        <p:nvSpPr>
          <p:cNvPr id="7174" name="Rectangle 6"/>
          <p:cNvSpPr>
            <a:spLocks/>
          </p:cNvSpPr>
          <p:nvPr>
            <p:custDataLst>
              <p:tags r:id="rId4"/>
            </p:custDataLst>
          </p:nvPr>
        </p:nvSpPr>
        <p:spPr bwMode="auto">
          <a:xfrm>
            <a:off x="6551612" y="3089011"/>
            <a:ext cx="3276600" cy="1769715"/>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solidFill>
                  <a:schemeClr val="tx1"/>
                </a:solidFill>
                <a:latin typeface="Calibri"/>
                <a:ea typeface="Verdana" charset="0"/>
                <a:cs typeface="Verdana" charset="0"/>
                <a:sym typeface="Verdana" charset="0"/>
              </a:rPr>
              <a:t>What would happen to the pressure inside the exercise ball if you decreased its </a:t>
            </a:r>
            <a:r>
              <a:rPr lang="en-US" sz="2300" dirty="0" smtClean="0">
                <a:solidFill>
                  <a:schemeClr val="tx1"/>
                </a:solidFill>
                <a:latin typeface="Calibri"/>
                <a:ea typeface="Verdana" charset="0"/>
                <a:cs typeface="Verdana" charset="0"/>
                <a:sym typeface="Verdana" charset="0"/>
              </a:rPr>
              <a:t>volume        </a:t>
            </a:r>
            <a:r>
              <a:rPr lang="en-US" sz="2300" dirty="0">
                <a:solidFill>
                  <a:schemeClr val="tx1"/>
                </a:solidFill>
                <a:latin typeface="Calibri"/>
                <a:ea typeface="Verdana" charset="0"/>
                <a:cs typeface="Verdana" charset="0"/>
                <a:sym typeface="Verdana" charset="0"/>
              </a:rPr>
              <a:t>by sitting on it? </a:t>
            </a:r>
          </a:p>
        </p:txBody>
      </p:sp>
      <p:sp>
        <p:nvSpPr>
          <p:cNvPr id="11" name="Text Placeholder 10"/>
          <p:cNvSpPr>
            <a:spLocks noGrp="1"/>
          </p:cNvSpPr>
          <p:nvPr>
            <p:ph type="body" sz="quarter" idx="12"/>
          </p:nvPr>
        </p:nvSpPr>
        <p:spPr/>
        <p:txBody>
          <a:bodyPr/>
          <a:lstStyle/>
          <a:p>
            <a:endParaRPr lang="en-US"/>
          </a:p>
        </p:txBody>
      </p:sp>
      <p:sp>
        <p:nvSpPr>
          <p:cNvPr id="9" name="Rectangle 8"/>
          <p:cNvSpPr/>
          <p:nvPr>
            <p:custDataLst>
              <p:tags r:id="rId5"/>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6" name="Picture 15" descr="ball.jpg"/>
          <p:cNvPicPr>
            <a:picLocks noChangeAspect="1"/>
          </p:cNvPicPr>
          <p:nvPr/>
        </p:nvPicPr>
        <p:blipFill>
          <a:blip r:embed="rId9" cstate="print"/>
          <a:stretch>
            <a:fillRect/>
          </a:stretch>
        </p:blipFill>
        <p:spPr>
          <a:xfrm>
            <a:off x="3427412" y="2917031"/>
            <a:ext cx="2654300" cy="2222500"/>
          </a:xfrm>
          <a:prstGeom prst="rect">
            <a:avLst/>
          </a:prstGeom>
        </p:spPr>
      </p:pic>
      <p:grpSp>
        <p:nvGrpSpPr>
          <p:cNvPr id="19" name="Group 18"/>
          <p:cNvGrpSpPr/>
          <p:nvPr/>
        </p:nvGrpSpPr>
        <p:grpSpPr>
          <a:xfrm>
            <a:off x="9534525" y="1305945"/>
            <a:ext cx="2654300" cy="3757386"/>
            <a:chOff x="9534525" y="1305945"/>
            <a:chExt cx="2654300" cy="3757386"/>
          </a:xfrm>
        </p:grpSpPr>
        <p:pic>
          <p:nvPicPr>
            <p:cNvPr id="17" name="Picture 16" descr="ball.jpg"/>
            <p:cNvPicPr>
              <a:picLocks noChangeAspect="1"/>
            </p:cNvPicPr>
            <p:nvPr/>
          </p:nvPicPr>
          <p:blipFill>
            <a:blip r:embed="rId9" cstate="print"/>
            <a:stretch>
              <a:fillRect/>
            </a:stretch>
          </p:blipFill>
          <p:spPr>
            <a:xfrm>
              <a:off x="9534525" y="3298031"/>
              <a:ext cx="2654300" cy="1765300"/>
            </a:xfrm>
            <a:prstGeom prst="rect">
              <a:avLst/>
            </a:prstGeom>
          </p:spPr>
        </p:pic>
        <p:pic>
          <p:nvPicPr>
            <p:cNvPr id="18" name="Picture 17" descr="image72.tiff"/>
            <p:cNvPicPr>
              <a:picLocks noChangeAspect="1"/>
            </p:cNvPicPr>
            <p:nvPr/>
          </p:nvPicPr>
          <p:blipFill>
            <a:blip r:embed="rId10" cstate="print">
              <a:clrChange>
                <a:clrFrom>
                  <a:srgbClr val="FFFFFF"/>
                </a:clrFrom>
                <a:clrTo>
                  <a:srgbClr val="FFFFFF">
                    <a:alpha val="0"/>
                  </a:srgbClr>
                </a:clrTo>
              </a:clrChange>
            </a:blip>
            <a:stretch>
              <a:fillRect/>
            </a:stretch>
          </p:blipFill>
          <p:spPr>
            <a:xfrm>
              <a:off x="9952037" y="1305945"/>
              <a:ext cx="1828800" cy="2373086"/>
            </a:xfrm>
            <a:prstGeom prst="rect">
              <a:avLst/>
            </a:prstGeom>
          </p:spPr>
        </p:pic>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0" name="Picture 9"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34817" name="Rectangle 1"/>
          <p:cNvSpPr>
            <a:spLocks/>
          </p:cNvSpPr>
          <p:nvPr>
            <p:custDataLst>
              <p:tags r:id="rId1"/>
            </p:custDataLst>
          </p:nvPr>
        </p:nvSpPr>
        <p:spPr bwMode="auto">
          <a:xfrm>
            <a:off x="182880" y="457200"/>
            <a:ext cx="159498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34818" name="Rectangle 2"/>
          <p:cNvSpPr>
            <a:spLocks/>
          </p:cNvSpPr>
          <p:nvPr>
            <p:custDataLst>
              <p:tags r:id="rId2"/>
            </p:custDataLst>
          </p:nvPr>
        </p:nvSpPr>
        <p:spPr bwMode="auto">
          <a:xfrm>
            <a:off x="228600" y="1097280"/>
            <a:ext cx="9255889" cy="1792798"/>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3550" marR="0" lvl="0" indent="-463550" algn="l" defTabSz="914400" eaLnBrk="1" fontAlgn="auto" latinLnBrk="0" hangingPunct="1">
              <a:lnSpc>
                <a:spcPct val="100000"/>
              </a:lnSpc>
              <a:spcBef>
                <a:spcPts val="1500"/>
              </a:spcBef>
              <a:spcAft>
                <a:spcPts val="0"/>
              </a:spcAft>
              <a:buClrTx/>
              <a:buSzTx/>
              <a:buFontTx/>
              <a:buAutoNum type="arabicPeriod" startAt="2"/>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14286" algn="l"/>
                <a:tab pos="590470" algn="l"/>
                <a:tab pos="1066656" algn="l"/>
                <a:tab pos="1599986" algn="l"/>
                <a:tab pos="2133315" algn="l"/>
                <a:tab pos="2666644" algn="l"/>
                <a:tab pos="3199971" algn="l"/>
                <a:tab pos="3733301" algn="l"/>
                <a:tab pos="4266630" algn="l"/>
                <a:tab pos="4799959" algn="l"/>
                <a:tab pos="5333288" algn="l"/>
                <a:tab pos="5866616" algn="l"/>
                <a:tab pos="6399945" algn="l"/>
              </a:tabLst>
              <a:defRPr/>
            </a:pPr>
            <a:r>
              <a:rPr lang="en-US" sz="2600" dirty="0">
                <a:latin typeface="Calibri"/>
                <a:ea typeface="Verdana" charset="0"/>
                <a:cs typeface="Verdana" charset="0"/>
                <a:sym typeface="Verdana" charset="0"/>
              </a:rPr>
              <a:t>A helium balloon is released into the atmosphere. As it rises, atmospheric pressure decreases.</a:t>
            </a:r>
          </a:p>
          <a:p>
            <a:pPr marL="463550" marR="0" lvl="0" indent="-463550" algn="l" defTabSz="914400" eaLnBrk="1" fontAlgn="auto" latinLnBrk="0" hangingPunct="1">
              <a:lnSpc>
                <a:spcPct val="100000"/>
              </a:lnSpc>
              <a:spcBef>
                <a:spcPts val="1500"/>
              </a:spcBef>
              <a:spcAft>
                <a:spcPts val="0"/>
              </a:spcAft>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114286" algn="l"/>
                <a:tab pos="590470" algn="l"/>
                <a:tab pos="1066656" algn="l"/>
                <a:tab pos="1599986" algn="l"/>
                <a:tab pos="2133315" algn="l"/>
                <a:tab pos="2666644" algn="l"/>
                <a:tab pos="3199971" algn="l"/>
                <a:tab pos="3733301" algn="l"/>
                <a:tab pos="4266630" algn="l"/>
                <a:tab pos="4799959" algn="l"/>
                <a:tab pos="5333288" algn="l"/>
                <a:tab pos="5866616" algn="l"/>
                <a:tab pos="6399945" algn="l"/>
              </a:tabLst>
              <a:defRPr/>
            </a:pPr>
            <a:r>
              <a:rPr lang="en-US" sz="2600" dirty="0" smtClean="0">
                <a:latin typeface="Calibri"/>
                <a:ea typeface="Verdana" charset="0"/>
                <a:cs typeface="Verdana" charset="0"/>
                <a:sym typeface="Verdana" charset="0"/>
              </a:rPr>
              <a:t>		What </a:t>
            </a:r>
            <a:r>
              <a:rPr lang="en-US" sz="2600" dirty="0">
                <a:latin typeface="Calibri"/>
                <a:ea typeface="Verdana" charset="0"/>
                <a:cs typeface="Verdana" charset="0"/>
                <a:sym typeface="Verdana" charset="0"/>
              </a:rPr>
              <a:t>do you expect will happen to the volume of the balloon? Why?</a:t>
            </a:r>
          </a:p>
        </p:txBody>
      </p:sp>
      <p:sp>
        <p:nvSpPr>
          <p:cNvPr id="6" name="Text Placeholder 5"/>
          <p:cNvSpPr>
            <a:spLocks noGrp="1"/>
          </p:cNvSpPr>
          <p:nvPr>
            <p:ph type="body" sz="quarter" idx="12"/>
          </p:nvPr>
        </p:nvSpPr>
        <p:spPr/>
        <p:txBody>
          <a:bodyPr/>
          <a:lstStyle/>
          <a:p>
            <a:endParaRPr lang="en-US"/>
          </a:p>
        </p:txBody>
      </p:sp>
      <p:sp>
        <p:nvSpPr>
          <p:cNvPr id="7" name="Rectangle 6"/>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1" name="Picture 10" descr="image56.png"/>
          <p:cNvPicPr>
            <a:picLocks noChangeAspect="1"/>
          </p:cNvPicPr>
          <p:nvPr/>
        </p:nvPicPr>
        <p:blipFill>
          <a:blip r:embed="rId8" cstate="print"/>
          <a:stretch>
            <a:fillRect/>
          </a:stretch>
        </p:blipFill>
        <p:spPr>
          <a:xfrm>
            <a:off x="9752012" y="707231"/>
            <a:ext cx="1593611" cy="1990725"/>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35841" name="Rectangle 1"/>
          <p:cNvSpPr>
            <a:spLocks/>
          </p:cNvSpPr>
          <p:nvPr>
            <p:custDataLst>
              <p:tags r:id="rId1"/>
            </p:custDataLst>
          </p:nvPr>
        </p:nvSpPr>
        <p:spPr bwMode="auto">
          <a:xfrm>
            <a:off x="182880" y="457200"/>
            <a:ext cx="159498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35842" name="Rectangle 2"/>
          <p:cNvSpPr>
            <a:spLocks/>
          </p:cNvSpPr>
          <p:nvPr>
            <p:custDataLst>
              <p:tags r:id="rId2"/>
            </p:custDataLst>
          </p:nvPr>
        </p:nvSpPr>
        <p:spPr bwMode="auto">
          <a:xfrm>
            <a:off x="228600" y="1097280"/>
            <a:ext cx="11657012" cy="1312154"/>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463550" marR="0" lvl="0" indent="-463550" algn="l" defTabSz="914400" eaLnBrk="1" fontAlgn="auto" latinLnBrk="0" hangingPunct="1">
              <a:spcBef>
                <a:spcPts val="1500"/>
              </a:spcBef>
              <a:spcAft>
                <a:spcPts val="0"/>
              </a:spcAft>
              <a:buClrTx/>
              <a:buSzTx/>
              <a:buFontTx/>
              <a:buAutoNum type="arabicPeriod" startAt="3"/>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600" dirty="0">
                <a:latin typeface="Calibri"/>
                <a:ea typeface="Verdana" charset="0"/>
                <a:cs typeface="Verdana" charset="0"/>
                <a:sym typeface="Verdana" charset="0"/>
              </a:rPr>
              <a:t>How could you change the experimental design to get results more consistent with an ideal gas?</a:t>
            </a:r>
          </a:p>
          <a:p>
            <a:pPr marL="463550" marR="0" lvl="0" indent="-463550" defTabSz="914400" eaLnBrk="1" fontAlgn="auto" latinLnBrk="0" hangingPunct="1">
              <a:lnSpc>
                <a:spcPct val="120000"/>
              </a:lnSpc>
              <a:spcBef>
                <a:spcPts val="1351"/>
              </a:spcBef>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endParaRPr lang="en-US" dirty="0">
              <a:solidFill>
                <a:schemeClr val="tx1"/>
              </a:solidFill>
              <a:ea typeface="Gill Sans" charset="0"/>
              <a:cs typeface="Gill Sans" charset="0"/>
            </a:endParaRP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0" name="Picture 9" descr="SNAPSHOT 04.png"/>
          <p:cNvPicPr>
            <a:picLocks noChangeAspect="1"/>
          </p:cNvPicPr>
          <p:nvPr/>
        </p:nvPicPr>
        <p:blipFill>
          <a:blip r:embed="rId8" cstate="print"/>
          <a:stretch>
            <a:fillRect/>
          </a:stretch>
        </p:blipFill>
        <p:spPr>
          <a:xfrm>
            <a:off x="10745113" y="3017520"/>
            <a:ext cx="1216699" cy="296732"/>
          </a:xfrm>
          <a:prstGeom prst="rect">
            <a:avLst/>
          </a:prstGeom>
        </p:spPr>
      </p:pic>
      <p:sp>
        <p:nvSpPr>
          <p:cNvPr id="36865" name="Rectangle 1"/>
          <p:cNvSpPr>
            <a:spLocks/>
          </p:cNvSpPr>
          <p:nvPr>
            <p:custDataLst>
              <p:tags r:id="rId1"/>
            </p:custDataLst>
          </p:nvPr>
        </p:nvSpPr>
        <p:spPr bwMode="auto">
          <a:xfrm>
            <a:off x="182880" y="457200"/>
            <a:ext cx="159498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36866" name="Rectangle 2"/>
          <p:cNvSpPr>
            <a:spLocks/>
          </p:cNvSpPr>
          <p:nvPr>
            <p:custDataLst>
              <p:tags r:id="rId2"/>
            </p:custDataLst>
          </p:nvPr>
        </p:nvSpPr>
        <p:spPr bwMode="auto">
          <a:xfrm>
            <a:off x="228600" y="1097280"/>
            <a:ext cx="11503205" cy="1694566"/>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3550" marR="0" lvl="0" indent="-463550" algn="l" defTabSz="914400" eaLnBrk="1" fontAlgn="auto" latinLnBrk="0" hangingPunct="1">
              <a:spcBef>
                <a:spcPts val="1500"/>
              </a:spcBef>
              <a:spcAft>
                <a:spcPts val="0"/>
              </a:spcAft>
              <a:buClrTx/>
              <a:buSzTx/>
              <a:buFontTx/>
              <a:buAutoNum type="arabicPeriod" startAt="4"/>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6399945" algn="l"/>
              </a:tabLst>
              <a:defRPr/>
            </a:pPr>
            <a:r>
              <a:rPr lang="en-US" sz="2600" dirty="0">
                <a:latin typeface="Calibri"/>
                <a:ea typeface="Verdana" charset="0"/>
                <a:cs typeface="Verdana" charset="0"/>
                <a:sym typeface="Verdana" charset="0"/>
              </a:rPr>
              <a:t>A cylinder containing 250 </a:t>
            </a:r>
            <a:r>
              <a:rPr lang="en-US" sz="2600" dirty="0" err="1">
                <a:latin typeface="Calibri"/>
                <a:ea typeface="Verdana" charset="0"/>
                <a:cs typeface="Verdana" charset="0"/>
                <a:sym typeface="Verdana" charset="0"/>
              </a:rPr>
              <a:t>mL</a:t>
            </a:r>
            <a:r>
              <a:rPr lang="en-US" sz="2600" dirty="0">
                <a:latin typeface="Calibri"/>
                <a:ea typeface="Verdana" charset="0"/>
                <a:cs typeface="Verdana" charset="0"/>
                <a:sym typeface="Verdana" charset="0"/>
              </a:rPr>
              <a:t> of a gas has a pressure of 350 </a:t>
            </a:r>
            <a:r>
              <a:rPr lang="en-US" sz="2600" dirty="0" err="1">
                <a:latin typeface="Calibri"/>
                <a:ea typeface="Verdana" charset="0"/>
                <a:cs typeface="Verdana" charset="0"/>
                <a:sym typeface="Verdana" charset="0"/>
              </a:rPr>
              <a:t>kPa</a:t>
            </a:r>
            <a:r>
              <a:rPr lang="en-US" sz="2600" dirty="0">
                <a:latin typeface="Calibri"/>
                <a:ea typeface="Verdana" charset="0"/>
                <a:cs typeface="Verdana" charset="0"/>
                <a:sym typeface="Verdana" charset="0"/>
              </a:rPr>
              <a:t>. </a:t>
            </a:r>
            <a:br>
              <a:rPr lang="en-US" sz="2600" dirty="0">
                <a:latin typeface="Calibri"/>
                <a:ea typeface="Verdana" charset="0"/>
                <a:cs typeface="Verdana" charset="0"/>
                <a:sym typeface="Verdana" charset="0"/>
              </a:rPr>
            </a:br>
            <a:r>
              <a:rPr lang="en-US" sz="2600" dirty="0">
                <a:latin typeface="Calibri"/>
                <a:ea typeface="Verdana" charset="0"/>
                <a:cs typeface="Verdana" charset="0"/>
                <a:sym typeface="Verdana" charset="0"/>
              </a:rPr>
              <a:t>If the gas was compressed to a volume of 45 </a:t>
            </a:r>
            <a:r>
              <a:rPr lang="en-US" sz="2600" dirty="0" err="1">
                <a:latin typeface="Calibri"/>
                <a:ea typeface="Verdana" charset="0"/>
                <a:cs typeface="Verdana" charset="0"/>
                <a:sym typeface="Verdana" charset="0"/>
              </a:rPr>
              <a:t>mL</a:t>
            </a:r>
            <a:r>
              <a:rPr lang="en-US" sz="2600" dirty="0">
                <a:latin typeface="Calibri"/>
                <a:ea typeface="Verdana" charset="0"/>
                <a:cs typeface="Verdana" charset="0"/>
                <a:sym typeface="Verdana" charset="0"/>
              </a:rPr>
              <a:t> what would the pressure change to? Show your work. </a:t>
            </a:r>
          </a:p>
          <a:p>
            <a:pPr marL="590470" marR="0" lvl="0" indent="-476186" defTabSz="914400" eaLnBrk="1" fontAlgn="auto" latinLnBrk="0" hangingPunct="1">
              <a:lnSpc>
                <a:spcPct val="120000"/>
              </a:lnSpc>
              <a:spcBef>
                <a:spcPts val="1501"/>
              </a:spcBef>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 pos="6399945" algn="l"/>
              </a:tabLst>
              <a:defRPr/>
            </a:pPr>
            <a:endParaRPr lang="en-US" dirty="0">
              <a:solidFill>
                <a:schemeClr val="tx1"/>
              </a:solidFill>
              <a:ea typeface="Gill Sans" charset="0"/>
              <a:cs typeface="Gill Sans" charset="0"/>
            </a:endParaRPr>
          </a:p>
        </p:txBody>
      </p:sp>
      <p:sp>
        <p:nvSpPr>
          <p:cNvPr id="36867" name="Rectangle 3"/>
          <p:cNvSpPr>
            <a:spLocks/>
          </p:cNvSpPr>
          <p:nvPr>
            <p:custDataLst>
              <p:tags r:id="rId3"/>
            </p:custDataLst>
          </p:nvPr>
        </p:nvSpPr>
        <p:spPr bwMode="auto">
          <a:xfrm>
            <a:off x="446376" y="2611692"/>
            <a:ext cx="2885405"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274320" marR="0" lvl="0" indent="0" algn="l" defTabSz="914400" eaLnBrk="1" fontAlgn="auto" latinLnBrk="0" hangingPunct="1">
              <a:lnSpc>
                <a:spcPct val="100000"/>
              </a:lnSpc>
              <a:spcBef>
                <a:spcPts val="150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866616" algn="l"/>
                <a:tab pos="6399945" algn="l"/>
              </a:tabLst>
              <a:defRPr/>
            </a:pPr>
            <a:r>
              <a:rPr lang="en-US" sz="2400" b="1" dirty="0">
                <a:solidFill>
                  <a:srgbClr val="0000FF"/>
                </a:solidFill>
                <a:latin typeface="Calibri"/>
                <a:ea typeface="Verdana Bold" charset="0"/>
                <a:cs typeface="Verdana Bold" charset="0"/>
                <a:sym typeface="Verdana Bold" charset="0"/>
              </a:rPr>
              <a:t>Hint:</a:t>
            </a:r>
            <a:r>
              <a:rPr lang="en-US" sz="2400" b="1" dirty="0">
                <a:solidFill>
                  <a:srgbClr val="0000FF"/>
                </a:solidFill>
                <a:latin typeface="Calibri"/>
                <a:ea typeface="Verdana" charset="0"/>
                <a:cs typeface="Verdana" charset="0"/>
                <a:sym typeface="Verdana" charset="0"/>
              </a:rPr>
              <a:t> </a:t>
            </a:r>
            <a:r>
              <a:rPr lang="en-US" sz="2400" dirty="0">
                <a:solidFill>
                  <a:srgbClr val="0000FF"/>
                </a:solidFill>
                <a:latin typeface="Calibri"/>
                <a:ea typeface="Verdana" charset="0"/>
                <a:cs typeface="Verdana" charset="0"/>
                <a:sym typeface="Verdana" charset="0"/>
              </a:rPr>
              <a:t>Use P</a:t>
            </a:r>
            <a:r>
              <a:rPr lang="en-US" sz="2400" baseline="-14000" dirty="0">
                <a:solidFill>
                  <a:srgbClr val="0000FF"/>
                </a:solidFill>
                <a:latin typeface="Calibri"/>
                <a:ea typeface="Verdana" charset="0"/>
                <a:cs typeface="Verdana" charset="0"/>
                <a:sym typeface="Verdana" charset="0"/>
              </a:rPr>
              <a:t>1</a:t>
            </a:r>
            <a:r>
              <a:rPr lang="en-US" sz="2400" dirty="0">
                <a:solidFill>
                  <a:srgbClr val="0000FF"/>
                </a:solidFill>
                <a:latin typeface="Calibri"/>
                <a:ea typeface="Verdana" charset="0"/>
                <a:cs typeface="Verdana" charset="0"/>
                <a:sym typeface="Verdana" charset="0"/>
              </a:rPr>
              <a:t>V</a:t>
            </a:r>
            <a:r>
              <a:rPr lang="en-US" sz="2400" baseline="-14000" dirty="0">
                <a:solidFill>
                  <a:srgbClr val="0000FF"/>
                </a:solidFill>
                <a:latin typeface="Calibri"/>
                <a:ea typeface="Verdana" charset="0"/>
                <a:cs typeface="Verdana" charset="0"/>
                <a:sym typeface="Verdana" charset="0"/>
              </a:rPr>
              <a:t>1</a:t>
            </a:r>
            <a:r>
              <a:rPr lang="en-US" sz="2400" dirty="0">
                <a:solidFill>
                  <a:srgbClr val="0000FF"/>
                </a:solidFill>
                <a:latin typeface="Calibri"/>
                <a:ea typeface="Verdana" charset="0"/>
                <a:cs typeface="Verdana" charset="0"/>
                <a:sym typeface="Verdana" charset="0"/>
              </a:rPr>
              <a:t> = </a:t>
            </a:r>
            <a:r>
              <a:rPr lang="en-US" sz="2400" dirty="0" smtClean="0">
                <a:solidFill>
                  <a:srgbClr val="0000FF"/>
                </a:solidFill>
                <a:latin typeface="Calibri"/>
                <a:ea typeface="Verdana" charset="0"/>
                <a:cs typeface="Verdana" charset="0"/>
                <a:sym typeface="Verdana" charset="0"/>
              </a:rPr>
              <a:t>P</a:t>
            </a:r>
            <a:r>
              <a:rPr lang="en-US" sz="2400" baseline="-14000" dirty="0" smtClean="0">
                <a:solidFill>
                  <a:srgbClr val="0000FF"/>
                </a:solidFill>
                <a:latin typeface="Calibri"/>
                <a:ea typeface="Verdana" charset="0"/>
                <a:cs typeface="Verdana" charset="0"/>
                <a:sym typeface="Verdana" charset="0"/>
              </a:rPr>
              <a:t>2</a:t>
            </a:r>
            <a:r>
              <a:rPr lang="en-US" sz="2400" dirty="0" smtClean="0">
                <a:solidFill>
                  <a:srgbClr val="0000FF"/>
                </a:solidFill>
                <a:latin typeface="Calibri"/>
                <a:ea typeface="Verdana" charset="0"/>
                <a:cs typeface="Verdana" charset="0"/>
                <a:sym typeface="Verdana" charset="0"/>
              </a:rPr>
              <a:t>V</a:t>
            </a:r>
            <a:r>
              <a:rPr lang="en-US" sz="2400" baseline="-14000" dirty="0" smtClean="0">
                <a:solidFill>
                  <a:srgbClr val="0000FF"/>
                </a:solidFill>
                <a:latin typeface="Calibri"/>
                <a:ea typeface="Verdana" charset="0"/>
                <a:cs typeface="Verdana" charset="0"/>
                <a:sym typeface="Verdana" charset="0"/>
              </a:rPr>
              <a:t>2</a:t>
            </a:r>
            <a:endParaRPr lang="en-US" sz="2700" dirty="0">
              <a:solidFill>
                <a:srgbClr val="0000FF"/>
              </a:solidFill>
              <a:latin typeface="Calibri"/>
              <a:ea typeface="Verdana" charset="0"/>
              <a:cs typeface="Verdana" charset="0"/>
              <a:sym typeface="Verdana" charset="0"/>
            </a:endParaRPr>
          </a:p>
        </p:txBody>
      </p:sp>
      <p:sp>
        <p:nvSpPr>
          <p:cNvPr id="6" name="Text Placeholder 5"/>
          <p:cNvSpPr>
            <a:spLocks noGrp="1"/>
          </p:cNvSpPr>
          <p:nvPr>
            <p:ph type="body" sz="quarter" idx="12"/>
          </p:nvPr>
        </p:nvSpPr>
        <p:spPr/>
        <p:txBody>
          <a:bodyPr/>
          <a:lstStyle/>
          <a:p>
            <a:endParaRPr lang="en-US"/>
          </a:p>
        </p:txBody>
      </p:sp>
      <p:sp>
        <p:nvSpPr>
          <p:cNvPr id="7" name="Rectangle 6"/>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1" name="Picture 10"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37890" name="Rectangle 2"/>
          <p:cNvSpPr>
            <a:spLocks/>
          </p:cNvSpPr>
          <p:nvPr>
            <p:custDataLst>
              <p:tags r:id="rId1"/>
            </p:custDataLst>
          </p:nvPr>
        </p:nvSpPr>
        <p:spPr bwMode="auto">
          <a:xfrm>
            <a:off x="182879"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Multiple Choice</a:t>
            </a:r>
          </a:p>
        </p:txBody>
      </p:sp>
      <p:sp>
        <p:nvSpPr>
          <p:cNvPr id="37891" name="Rectangle 3"/>
          <p:cNvSpPr>
            <a:spLocks/>
          </p:cNvSpPr>
          <p:nvPr>
            <p:custDataLst>
              <p:tags r:id="rId2"/>
            </p:custDataLst>
          </p:nvPr>
        </p:nvSpPr>
        <p:spPr bwMode="auto">
          <a:xfrm>
            <a:off x="228601" y="1073780"/>
            <a:ext cx="7389812" cy="3821046"/>
          </a:xfrm>
          <a:prstGeom prst="rect">
            <a:avLst/>
          </a:prstGeom>
          <a:noFill/>
          <a:ln w="12700" cap="flat">
            <a:noFill/>
            <a:miter lim="800000"/>
            <a:headEnd type="none" w="med" len="med"/>
            <a:tailEnd type="none" w="med" len="med"/>
          </a:ln>
        </p:spPr>
        <p:txBody>
          <a:bodyPr vert="horz" wrap="square" lIns="0" tIns="0" rIns="0" bIns="0" anchor="ctr" anchorCtr="0">
            <a:spAutoFit/>
          </a:bodyPr>
          <a:lstStyle/>
          <a:p>
            <a:pPr marL="463550" indent="-463550" algn="l">
              <a:spcBef>
                <a:spcPts val="1499"/>
              </a:spcBef>
              <a:spcAft>
                <a:spcPts val="0"/>
              </a:spcAft>
              <a:buAutoNum type="arabicPeriod"/>
              <a:tabLst>
                <a:tab pos="209522" algn="l"/>
                <a:tab pos="685708"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700" dirty="0" smtClean="0">
                <a:solidFill>
                  <a:schemeClr val="tx1"/>
                </a:solidFill>
                <a:latin typeface="Calibri"/>
                <a:ea typeface="Verdana" charset="0"/>
                <a:cs typeface="Verdana" charset="0"/>
                <a:sym typeface="Verdana" charset="0"/>
              </a:rPr>
              <a:t>At </a:t>
            </a:r>
            <a:r>
              <a:rPr lang="en-US" sz="2700" dirty="0">
                <a:solidFill>
                  <a:schemeClr val="tx1"/>
                </a:solidFill>
                <a:latin typeface="Calibri"/>
                <a:ea typeface="Verdana" charset="0"/>
                <a:cs typeface="Verdana" charset="0"/>
                <a:sym typeface="Verdana" charset="0"/>
              </a:rPr>
              <a:t>room temperature, air behaves like an ideal gas at </a:t>
            </a:r>
            <a:r>
              <a:rPr lang="en-US" sz="2700" dirty="0" smtClean="0">
                <a:solidFill>
                  <a:schemeClr val="tx1"/>
                </a:solidFill>
                <a:latin typeface="Calibri"/>
                <a:ea typeface="Verdana" charset="0"/>
                <a:cs typeface="Verdana" charset="0"/>
                <a:sym typeface="Verdana" charset="0"/>
              </a:rPr>
              <a:t>_______________.</a:t>
            </a:r>
          </a:p>
          <a:p>
            <a:pPr marL="914400" lvl="1" indent="-457200" algn="l">
              <a:spcBef>
                <a:spcPts val="1499"/>
              </a:spcBef>
              <a:spcAft>
                <a:spcPts val="0"/>
              </a:spcAft>
              <a:buFont typeface="+mj-lt"/>
              <a:buAutoNum type="alphaLcParenR"/>
              <a:tabLst>
                <a:tab pos="209522" algn="l"/>
                <a:tab pos="895230" algn="l"/>
                <a:tab pos="1066656" algn="l"/>
                <a:tab pos="1599986" algn="l"/>
                <a:tab pos="2133315" algn="l"/>
                <a:tab pos="2666644" algn="l"/>
                <a:tab pos="3199971" algn="l"/>
                <a:tab pos="3733301" algn="l"/>
                <a:tab pos="4266630" algn="l"/>
                <a:tab pos="4799959" algn="l"/>
                <a:tab pos="5333288" algn="l"/>
                <a:tab pos="5866616" algn="l"/>
                <a:tab pos="6399945" algn="l"/>
                <a:tab pos="209522" algn="l"/>
                <a:tab pos="895230" algn="l"/>
                <a:tab pos="1066656" algn="l"/>
                <a:tab pos="1599986" algn="l"/>
                <a:tab pos="2133315" algn="l"/>
                <a:tab pos="2666644" algn="l"/>
                <a:tab pos="3199971" algn="l"/>
                <a:tab pos="3733301" algn="l"/>
                <a:tab pos="4266630" algn="l"/>
                <a:tab pos="4799959" algn="l"/>
                <a:tab pos="5333288" algn="l"/>
                <a:tab pos="5866616" algn="l"/>
                <a:tab pos="6399945" algn="l"/>
                <a:tab pos="209522" algn="l"/>
                <a:tab pos="895230" algn="l"/>
                <a:tab pos="1066656" algn="l"/>
                <a:tab pos="1599986" algn="l"/>
                <a:tab pos="2133315" algn="l"/>
                <a:tab pos="2666644" algn="l"/>
              </a:tabLst>
            </a:pPr>
            <a:r>
              <a:rPr lang="en-US" sz="2700" dirty="0" smtClean="0">
                <a:solidFill>
                  <a:schemeClr val="tx1"/>
                </a:solidFill>
                <a:latin typeface="Calibri"/>
                <a:ea typeface="Verdana" charset="0"/>
                <a:cs typeface="Verdana" charset="0"/>
                <a:sym typeface="Verdana" charset="0"/>
              </a:rPr>
              <a:t>low pressures</a:t>
            </a:r>
          </a:p>
          <a:p>
            <a:pPr marL="914400" lvl="1" indent="-457200" algn="l">
              <a:spcBef>
                <a:spcPts val="1499"/>
              </a:spcBef>
              <a:spcAft>
                <a:spcPts val="0"/>
              </a:spcAft>
              <a:buFont typeface="+mj-lt"/>
              <a:buAutoNum type="alphaLcParenR"/>
              <a:tabLst>
                <a:tab pos="209522" algn="l"/>
                <a:tab pos="895230" algn="l"/>
                <a:tab pos="1066656" algn="l"/>
                <a:tab pos="1599986" algn="l"/>
                <a:tab pos="2133315" algn="l"/>
                <a:tab pos="2666644" algn="l"/>
                <a:tab pos="3199971" algn="l"/>
                <a:tab pos="3733301" algn="l"/>
                <a:tab pos="4266630" algn="l"/>
                <a:tab pos="4799959" algn="l"/>
                <a:tab pos="5333288" algn="l"/>
                <a:tab pos="5866616" algn="l"/>
                <a:tab pos="6399945" algn="l"/>
                <a:tab pos="209522" algn="l"/>
                <a:tab pos="895230" algn="l"/>
                <a:tab pos="1066656" algn="l"/>
                <a:tab pos="1599986" algn="l"/>
                <a:tab pos="2133315" algn="l"/>
                <a:tab pos="2666644" algn="l"/>
                <a:tab pos="3199971" algn="l"/>
                <a:tab pos="3733301" algn="l"/>
                <a:tab pos="4266630" algn="l"/>
                <a:tab pos="4799959" algn="l"/>
                <a:tab pos="5333288" algn="l"/>
                <a:tab pos="5866616" algn="l"/>
                <a:tab pos="6399945" algn="l"/>
                <a:tab pos="209522" algn="l"/>
                <a:tab pos="895230" algn="l"/>
                <a:tab pos="1066656" algn="l"/>
                <a:tab pos="1599986" algn="l"/>
                <a:tab pos="2133315" algn="l"/>
                <a:tab pos="2666644" algn="l"/>
              </a:tabLst>
            </a:pPr>
            <a:r>
              <a:rPr lang="en-US" sz="2700" dirty="0" smtClean="0">
                <a:solidFill>
                  <a:schemeClr val="tx1"/>
                </a:solidFill>
                <a:latin typeface="Calibri"/>
                <a:ea typeface="Verdana" charset="0"/>
                <a:cs typeface="Verdana" charset="0"/>
                <a:sym typeface="Verdana" charset="0"/>
              </a:rPr>
              <a:t>high pressures</a:t>
            </a:r>
          </a:p>
          <a:p>
            <a:pPr marL="914400" lvl="1" indent="-457200" algn="l">
              <a:spcBef>
                <a:spcPts val="1499"/>
              </a:spcBef>
              <a:spcAft>
                <a:spcPts val="0"/>
              </a:spcAft>
              <a:buFont typeface="+mj-lt"/>
              <a:buAutoNum type="alphaLcParenR"/>
              <a:tabLst>
                <a:tab pos="209522" algn="l"/>
                <a:tab pos="895230" algn="l"/>
                <a:tab pos="1066656" algn="l"/>
                <a:tab pos="1599986" algn="l"/>
                <a:tab pos="2133315" algn="l"/>
                <a:tab pos="2666644" algn="l"/>
                <a:tab pos="3199971" algn="l"/>
                <a:tab pos="3733301" algn="l"/>
                <a:tab pos="4266630" algn="l"/>
                <a:tab pos="4799959" algn="l"/>
                <a:tab pos="5333288" algn="l"/>
                <a:tab pos="5866616" algn="l"/>
                <a:tab pos="6399945" algn="l"/>
                <a:tab pos="209522" algn="l"/>
                <a:tab pos="895230" algn="l"/>
                <a:tab pos="1066656" algn="l"/>
                <a:tab pos="1599986" algn="l"/>
                <a:tab pos="2133315" algn="l"/>
                <a:tab pos="2666644" algn="l"/>
                <a:tab pos="3199971" algn="l"/>
                <a:tab pos="3733301" algn="l"/>
                <a:tab pos="4266630" algn="l"/>
                <a:tab pos="4799959" algn="l"/>
                <a:tab pos="5333288" algn="l"/>
                <a:tab pos="5866616" algn="l"/>
                <a:tab pos="6399945" algn="l"/>
                <a:tab pos="209522" algn="l"/>
                <a:tab pos="895230" algn="l"/>
                <a:tab pos="1066656" algn="l"/>
                <a:tab pos="1599986" algn="l"/>
                <a:tab pos="2133315" algn="l"/>
                <a:tab pos="2666644" algn="l"/>
              </a:tabLst>
            </a:pPr>
            <a:r>
              <a:rPr lang="en-US" sz="2700" dirty="0" smtClean="0">
                <a:solidFill>
                  <a:schemeClr val="tx1"/>
                </a:solidFill>
                <a:latin typeface="Calibri"/>
                <a:ea typeface="Verdana" charset="0"/>
                <a:cs typeface="Verdana" charset="0"/>
                <a:sym typeface="Verdana" charset="0"/>
              </a:rPr>
              <a:t>all pressures</a:t>
            </a:r>
          </a:p>
          <a:p>
            <a:pPr marL="914400" lvl="1" indent="-457200" algn="l">
              <a:spcBef>
                <a:spcPts val="1499"/>
              </a:spcBef>
              <a:spcAft>
                <a:spcPts val="0"/>
              </a:spcAft>
              <a:buFont typeface="+mj-lt"/>
              <a:buAutoNum type="alphaLcParenR"/>
              <a:tabLst>
                <a:tab pos="209522" algn="l"/>
                <a:tab pos="895230" algn="l"/>
                <a:tab pos="1066656" algn="l"/>
                <a:tab pos="1599986" algn="l"/>
                <a:tab pos="2133315" algn="l"/>
                <a:tab pos="2666644" algn="l"/>
                <a:tab pos="3199971" algn="l"/>
                <a:tab pos="3733301" algn="l"/>
                <a:tab pos="4266630" algn="l"/>
                <a:tab pos="4799959" algn="l"/>
                <a:tab pos="5333288" algn="l"/>
                <a:tab pos="5866616" algn="l"/>
                <a:tab pos="6399945" algn="l"/>
                <a:tab pos="209522" algn="l"/>
                <a:tab pos="895230" algn="l"/>
                <a:tab pos="1066656" algn="l"/>
                <a:tab pos="1599986" algn="l"/>
                <a:tab pos="2133315" algn="l"/>
                <a:tab pos="2666644" algn="l"/>
                <a:tab pos="3199971" algn="l"/>
                <a:tab pos="3733301" algn="l"/>
                <a:tab pos="4266630" algn="l"/>
                <a:tab pos="4799959" algn="l"/>
                <a:tab pos="5333288" algn="l"/>
                <a:tab pos="5866616" algn="l"/>
                <a:tab pos="6399945" algn="l"/>
                <a:tab pos="209522" algn="l"/>
                <a:tab pos="895230" algn="l"/>
                <a:tab pos="1066656" algn="l"/>
                <a:tab pos="1599986" algn="l"/>
                <a:tab pos="2133315" algn="l"/>
                <a:tab pos="2666644" algn="l"/>
              </a:tabLst>
            </a:pPr>
            <a:r>
              <a:rPr lang="en-US" sz="2700" dirty="0" smtClean="0">
                <a:solidFill>
                  <a:schemeClr val="tx1"/>
                </a:solidFill>
                <a:latin typeface="Calibri"/>
                <a:ea typeface="Verdana" charset="0"/>
                <a:cs typeface="Verdana" charset="0"/>
                <a:sym typeface="Verdana" charset="0"/>
              </a:rPr>
              <a:t>air never behaves ideally</a:t>
            </a:r>
          </a:p>
          <a:p>
            <a:pPr marL="463550" indent="-463550" algn="l">
              <a:lnSpc>
                <a:spcPct val="120000"/>
              </a:lnSpc>
              <a:spcBef>
                <a:spcPts val="900"/>
              </a:spcBef>
              <a:buAutoNum type="arabicPeriod"/>
              <a:tabLst>
                <a:tab pos="209522" algn="l"/>
                <a:tab pos="685708" algn="l"/>
                <a:tab pos="1066656" algn="l"/>
                <a:tab pos="1599986" algn="l"/>
                <a:tab pos="2133315" algn="l"/>
                <a:tab pos="2666644" algn="l"/>
                <a:tab pos="3199971" algn="l"/>
                <a:tab pos="3733301" algn="l"/>
                <a:tab pos="4266630" algn="l"/>
                <a:tab pos="4799959" algn="l"/>
                <a:tab pos="5333288" algn="l"/>
                <a:tab pos="5866616" algn="l"/>
                <a:tab pos="6399945" algn="l"/>
              </a:tabLst>
            </a:pPr>
            <a:endParaRPr lang="en-US" sz="2400" dirty="0">
              <a:solidFill>
                <a:schemeClr val="tx1"/>
              </a:solidFill>
              <a:latin typeface="Verdana" charset="0"/>
              <a:ea typeface="Verdana" charset="0"/>
              <a:cs typeface="Verdana" charset="0"/>
              <a:sym typeface="Verdana" charset="0"/>
            </a:endParaRPr>
          </a:p>
        </p:txBody>
      </p:sp>
      <p:pic>
        <p:nvPicPr>
          <p:cNvPr id="1026" name="Picture 2"/>
          <p:cNvPicPr>
            <a:picLocks noChangeAspect="1" noChangeArrowheads="1"/>
          </p:cNvPicPr>
          <p:nvPr/>
        </p:nvPicPr>
        <p:blipFill>
          <a:blip r:embed="rId8" cstate="print"/>
          <a:srcRect/>
          <a:stretch>
            <a:fillRect/>
          </a:stretch>
        </p:blipFill>
        <p:spPr bwMode="auto">
          <a:xfrm>
            <a:off x="8380412" y="935831"/>
            <a:ext cx="3562350" cy="1763966"/>
          </a:xfrm>
          <a:prstGeom prst="rect">
            <a:avLst/>
          </a:prstGeom>
          <a:noFill/>
          <a:ln w="9525">
            <a:noFill/>
            <a:miter lim="800000"/>
            <a:headEnd/>
            <a:tailEnd/>
          </a:ln>
          <a:effectLst/>
        </p:spPr>
      </p:pic>
      <p:sp>
        <p:nvSpPr>
          <p:cNvPr id="6" name="Text Placeholder 5"/>
          <p:cNvSpPr>
            <a:spLocks noGrp="1"/>
          </p:cNvSpPr>
          <p:nvPr>
            <p:ph type="body" sz="quarter" idx="12"/>
          </p:nvPr>
        </p:nvSpPr>
        <p:spPr/>
        <p:txBody>
          <a:bodyPr/>
          <a:lstStyle/>
          <a:p>
            <a:endParaRPr lang="en-US"/>
          </a:p>
        </p:txBody>
      </p:sp>
      <p:sp>
        <p:nvSpPr>
          <p:cNvPr id="8" name="Rectangle 7"/>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1" name="Picture 10"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38913" name="Rectangle 1"/>
          <p:cNvSpPr>
            <a:spLocks/>
          </p:cNvSpPr>
          <p:nvPr>
            <p:custDataLst>
              <p:tags r:id="rId1"/>
            </p:custDataLst>
          </p:nvPr>
        </p:nvSpPr>
        <p:spPr bwMode="auto">
          <a:xfrm>
            <a:off x="182879"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Multiple Choice</a:t>
            </a:r>
          </a:p>
        </p:txBody>
      </p:sp>
      <p:sp>
        <p:nvSpPr>
          <p:cNvPr id="38914" name="Rectangle 2"/>
          <p:cNvSpPr>
            <a:spLocks/>
          </p:cNvSpPr>
          <p:nvPr>
            <p:custDataLst>
              <p:tags r:id="rId2"/>
            </p:custDataLst>
          </p:nvPr>
        </p:nvSpPr>
        <p:spPr bwMode="auto">
          <a:xfrm>
            <a:off x="228600" y="1097280"/>
            <a:ext cx="7598971" cy="3870290"/>
          </a:xfrm>
          <a:prstGeom prst="rect">
            <a:avLst/>
          </a:prstGeom>
          <a:noFill/>
          <a:ln w="12700" cap="flat">
            <a:noFill/>
            <a:miter lim="800000"/>
            <a:headEnd type="none" w="med" len="med"/>
            <a:tailEnd type="none" w="med" len="med"/>
          </a:ln>
        </p:spPr>
        <p:txBody>
          <a:bodyPr vert="horz" lIns="0" tIns="0" rIns="0" bIns="0" anchor="ctr" anchorCtr="0">
            <a:spAutoFit/>
          </a:bodyPr>
          <a:lstStyle/>
          <a:p>
            <a:pPr marL="463550" indent="-463550" algn="l">
              <a:spcBef>
                <a:spcPts val="1499"/>
              </a:spcBef>
              <a:spcAft>
                <a:spcPts val="0"/>
              </a:spcAft>
              <a:buAutoNum type="arabicPeriod" startAt="2"/>
              <a:tabLst>
                <a:tab pos="207963" algn="l"/>
                <a:tab pos="395288" algn="l"/>
                <a:tab pos="1065213" algn="l"/>
                <a:tab pos="1598613" algn="l"/>
                <a:tab pos="2132013" algn="l"/>
                <a:tab pos="2665413" algn="l"/>
                <a:tab pos="3198813" algn="l"/>
                <a:tab pos="3732213" algn="l"/>
                <a:tab pos="4265613" algn="l"/>
                <a:tab pos="4799013" algn="l"/>
                <a:tab pos="5332413" algn="l"/>
                <a:tab pos="5865813" algn="l"/>
                <a:tab pos="6399213" algn="l"/>
              </a:tabLst>
            </a:pPr>
            <a:r>
              <a:rPr lang="en-US" sz="2700" dirty="0" smtClean="0">
                <a:solidFill>
                  <a:schemeClr val="tx1"/>
                </a:solidFill>
                <a:latin typeface="Calibri"/>
                <a:ea typeface="Verdana" charset="0"/>
                <a:cs typeface="Verdana" charset="0"/>
                <a:sym typeface="Verdana" charset="0"/>
              </a:rPr>
              <a:t>What condition </a:t>
            </a:r>
            <a:r>
              <a:rPr lang="en-US" sz="2700" dirty="0">
                <a:solidFill>
                  <a:schemeClr val="tx1"/>
                </a:solidFill>
                <a:latin typeface="Calibri"/>
                <a:ea typeface="Verdana" charset="0"/>
                <a:cs typeface="Verdana" charset="0"/>
                <a:sym typeface="Verdana" charset="0"/>
              </a:rPr>
              <a:t>will cause the volume of a gas to decrease</a:t>
            </a:r>
            <a:r>
              <a:rPr lang="en-US" sz="2700" dirty="0" smtClean="0">
                <a:solidFill>
                  <a:schemeClr val="tx1"/>
                </a:solidFill>
                <a:latin typeface="Calibri"/>
                <a:ea typeface="Verdana" charset="0"/>
                <a:cs typeface="Verdana" charset="0"/>
                <a:sym typeface="Verdana" charset="0"/>
              </a:rPr>
              <a:t>?</a:t>
            </a:r>
          </a:p>
          <a:p>
            <a:pPr marL="914400" lvl="1" indent="-457200" algn="l">
              <a:spcBef>
                <a:spcPts val="1499"/>
              </a:spcBef>
              <a:spcAft>
                <a:spcPts val="0"/>
              </a:spcAft>
              <a:buFont typeface="+mj-lt"/>
              <a:buAutoNum type="alphaLcParenR"/>
              <a:tabLst>
                <a:tab pos="207963" algn="l"/>
                <a:tab pos="854075" algn="l"/>
                <a:tab pos="1065213" algn="l"/>
                <a:tab pos="1598613" algn="l"/>
                <a:tab pos="2132013" algn="l"/>
                <a:tab pos="2665413" algn="l"/>
                <a:tab pos="3198813" algn="l"/>
                <a:tab pos="3732213" algn="l"/>
                <a:tab pos="4265613" algn="l"/>
                <a:tab pos="4799013" algn="l"/>
                <a:tab pos="5332413" algn="l"/>
                <a:tab pos="5865813" algn="l"/>
                <a:tab pos="6399213" algn="l"/>
              </a:tabLst>
            </a:pPr>
            <a:r>
              <a:rPr lang="en-US" sz="2700" dirty="0" smtClean="0">
                <a:solidFill>
                  <a:schemeClr val="tx1"/>
                </a:solidFill>
                <a:latin typeface="Calibri"/>
                <a:ea typeface="Verdana" charset="0"/>
                <a:cs typeface="Verdana" charset="0"/>
                <a:sym typeface="Verdana" charset="0"/>
              </a:rPr>
              <a:t>an increase in the amount of gas</a:t>
            </a:r>
          </a:p>
          <a:p>
            <a:pPr marL="914400" lvl="1" indent="-457200" algn="l">
              <a:spcBef>
                <a:spcPts val="1499"/>
              </a:spcBef>
              <a:spcAft>
                <a:spcPts val="0"/>
              </a:spcAft>
              <a:buFont typeface="+mj-lt"/>
              <a:buAutoNum type="alphaLcParenR"/>
              <a:tabLst>
                <a:tab pos="207963" algn="l"/>
                <a:tab pos="854075" algn="l"/>
                <a:tab pos="1065213" algn="l"/>
                <a:tab pos="1598613" algn="l"/>
                <a:tab pos="2132013" algn="l"/>
                <a:tab pos="2665413" algn="l"/>
                <a:tab pos="3198813" algn="l"/>
                <a:tab pos="3732213" algn="l"/>
                <a:tab pos="4265613" algn="l"/>
                <a:tab pos="4799013" algn="l"/>
                <a:tab pos="5332413" algn="l"/>
                <a:tab pos="5865813" algn="l"/>
                <a:tab pos="6399213" algn="l"/>
              </a:tabLst>
            </a:pPr>
            <a:r>
              <a:rPr lang="en-US" sz="2700" dirty="0" smtClean="0">
                <a:solidFill>
                  <a:schemeClr val="tx1"/>
                </a:solidFill>
                <a:latin typeface="Calibri"/>
                <a:ea typeface="Verdana" charset="0"/>
                <a:cs typeface="Verdana" charset="0"/>
                <a:sym typeface="Verdana" charset="0"/>
              </a:rPr>
              <a:t>an increase in the temperature</a:t>
            </a:r>
          </a:p>
          <a:p>
            <a:pPr marL="914400" lvl="1" indent="-457200" algn="l">
              <a:spcBef>
                <a:spcPts val="1499"/>
              </a:spcBef>
              <a:spcAft>
                <a:spcPts val="0"/>
              </a:spcAft>
              <a:buFont typeface="+mj-lt"/>
              <a:buAutoNum type="alphaLcParenR"/>
              <a:tabLst>
                <a:tab pos="207963" algn="l"/>
                <a:tab pos="854075" algn="l"/>
                <a:tab pos="1065213" algn="l"/>
                <a:tab pos="1598613" algn="l"/>
                <a:tab pos="2132013" algn="l"/>
                <a:tab pos="2665413" algn="l"/>
                <a:tab pos="3198813" algn="l"/>
                <a:tab pos="3732213" algn="l"/>
                <a:tab pos="4265613" algn="l"/>
                <a:tab pos="4799013" algn="l"/>
                <a:tab pos="5332413" algn="l"/>
                <a:tab pos="5865813" algn="l"/>
                <a:tab pos="6399213" algn="l"/>
              </a:tabLst>
            </a:pPr>
            <a:r>
              <a:rPr lang="en-US" sz="2700" dirty="0" smtClean="0">
                <a:solidFill>
                  <a:schemeClr val="tx1"/>
                </a:solidFill>
                <a:latin typeface="Calibri"/>
                <a:ea typeface="Verdana" charset="0"/>
                <a:cs typeface="Verdana" charset="0"/>
                <a:sym typeface="Verdana" charset="0"/>
              </a:rPr>
              <a:t>an increase in pressure</a:t>
            </a:r>
          </a:p>
          <a:p>
            <a:pPr marL="914400" lvl="1" indent="-457200" algn="l">
              <a:spcBef>
                <a:spcPts val="1499"/>
              </a:spcBef>
              <a:spcAft>
                <a:spcPts val="0"/>
              </a:spcAft>
              <a:buFont typeface="+mj-lt"/>
              <a:buAutoNum type="alphaLcParenR"/>
              <a:tabLst>
                <a:tab pos="207963" algn="l"/>
                <a:tab pos="854075" algn="l"/>
                <a:tab pos="1065213" algn="l"/>
                <a:tab pos="1598613" algn="l"/>
                <a:tab pos="2132013" algn="l"/>
                <a:tab pos="2665413" algn="l"/>
                <a:tab pos="3198813" algn="l"/>
                <a:tab pos="3732213" algn="l"/>
                <a:tab pos="4265613" algn="l"/>
                <a:tab pos="4799013" algn="l"/>
                <a:tab pos="5332413" algn="l"/>
                <a:tab pos="5865813" algn="l"/>
                <a:tab pos="6399213" algn="l"/>
              </a:tabLst>
            </a:pPr>
            <a:r>
              <a:rPr lang="en-US" sz="2700" dirty="0" smtClean="0">
                <a:solidFill>
                  <a:schemeClr val="tx1"/>
                </a:solidFill>
                <a:latin typeface="Calibri"/>
                <a:ea typeface="Verdana" charset="0"/>
                <a:cs typeface="Verdana" charset="0"/>
                <a:sym typeface="Verdana" charset="0"/>
              </a:rPr>
              <a:t>a decrease in pressure</a:t>
            </a:r>
          </a:p>
          <a:p>
            <a:pPr marL="914400" indent="-457200" algn="l">
              <a:spcBef>
                <a:spcPts val="1499"/>
              </a:spcBef>
              <a:spcAft>
                <a:spcPts val="0"/>
              </a:spcAft>
              <a:tabLst>
                <a:tab pos="207963" algn="l"/>
                <a:tab pos="854075" algn="l"/>
                <a:tab pos="1065213" algn="l"/>
                <a:tab pos="1598613" algn="l"/>
                <a:tab pos="2132013" algn="l"/>
                <a:tab pos="2665413" algn="l"/>
                <a:tab pos="3198813" algn="l"/>
                <a:tab pos="3732213" algn="l"/>
                <a:tab pos="4265613" algn="l"/>
                <a:tab pos="4799013" algn="l"/>
                <a:tab pos="5332413" algn="l"/>
                <a:tab pos="5865813" algn="l"/>
                <a:tab pos="6399213" algn="l"/>
              </a:tabLst>
            </a:pPr>
            <a:r>
              <a:rPr lang="en-US" sz="2700" dirty="0" smtClean="0">
                <a:solidFill>
                  <a:schemeClr val="tx1"/>
                </a:solidFill>
                <a:latin typeface="Calibri"/>
                <a:ea typeface="Verdana" charset="0"/>
                <a:cs typeface="Verdana" charset="0"/>
                <a:sym typeface="Verdana" charset="0"/>
              </a:rPr>
              <a:t> </a:t>
            </a:r>
            <a:endParaRPr lang="en-US" sz="2700" dirty="0">
              <a:solidFill>
                <a:schemeClr val="tx1"/>
              </a:solidFill>
              <a:latin typeface="Calibri"/>
              <a:ea typeface="Verdana" charset="0"/>
              <a:cs typeface="Verdana" charset="0"/>
              <a:sym typeface="Verdana" charset="0"/>
            </a:endParaRPr>
          </a:p>
        </p:txBody>
      </p:sp>
      <p:sp>
        <p:nvSpPr>
          <p:cNvPr id="7" name="Text Placeholder 6"/>
          <p:cNvSpPr>
            <a:spLocks noGrp="1"/>
          </p:cNvSpPr>
          <p:nvPr>
            <p:ph type="body" sz="quarter" idx="12"/>
          </p:nvPr>
        </p:nvSpPr>
        <p:spPr/>
        <p:txBody>
          <a:bodyPr/>
          <a:lstStyle/>
          <a:p>
            <a:endParaRPr lang="en-US"/>
          </a:p>
        </p:txBody>
      </p:sp>
      <p:sp>
        <p:nvSpPr>
          <p:cNvPr id="8" name="Rectangle 7"/>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grpSp>
        <p:nvGrpSpPr>
          <p:cNvPr id="15" name="Group 14"/>
          <p:cNvGrpSpPr/>
          <p:nvPr/>
        </p:nvGrpSpPr>
        <p:grpSpPr>
          <a:xfrm>
            <a:off x="8456612" y="478631"/>
            <a:ext cx="2120900" cy="2766786"/>
            <a:chOff x="9534525" y="1305945"/>
            <a:chExt cx="2654300" cy="3757386"/>
          </a:xfrm>
        </p:grpSpPr>
        <p:pic>
          <p:nvPicPr>
            <p:cNvPr id="16" name="Picture 15" descr="ball.jpg"/>
            <p:cNvPicPr>
              <a:picLocks noChangeAspect="1"/>
            </p:cNvPicPr>
            <p:nvPr/>
          </p:nvPicPr>
          <p:blipFill>
            <a:blip r:embed="rId8" cstate="print"/>
            <a:stretch>
              <a:fillRect/>
            </a:stretch>
          </p:blipFill>
          <p:spPr>
            <a:xfrm>
              <a:off x="9534525" y="3298031"/>
              <a:ext cx="2654300" cy="1765300"/>
            </a:xfrm>
            <a:prstGeom prst="rect">
              <a:avLst/>
            </a:prstGeom>
          </p:spPr>
        </p:pic>
        <p:pic>
          <p:nvPicPr>
            <p:cNvPr id="17" name="Picture 16" descr="image72.tiff"/>
            <p:cNvPicPr>
              <a:picLocks noChangeAspect="1"/>
            </p:cNvPicPr>
            <p:nvPr/>
          </p:nvPicPr>
          <p:blipFill>
            <a:blip r:embed="rId9" cstate="print">
              <a:clrChange>
                <a:clrFrom>
                  <a:srgbClr val="FFFFFF"/>
                </a:clrFrom>
                <a:clrTo>
                  <a:srgbClr val="FFFFFF">
                    <a:alpha val="0"/>
                  </a:srgbClr>
                </a:clrTo>
              </a:clrChange>
            </a:blip>
            <a:stretch>
              <a:fillRect/>
            </a:stretch>
          </p:blipFill>
          <p:spPr>
            <a:xfrm>
              <a:off x="9952037" y="1305945"/>
              <a:ext cx="1828800" cy="2373086"/>
            </a:xfrm>
            <a:prstGeom prst="rect">
              <a:avLst/>
            </a:prstGeom>
          </p:spPr>
        </p:pic>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1" name="Picture 10"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39937" name="Rectangle 1"/>
          <p:cNvSpPr>
            <a:spLocks/>
          </p:cNvSpPr>
          <p:nvPr>
            <p:custDataLst>
              <p:tags r:id="rId1"/>
            </p:custDataLst>
          </p:nvPr>
        </p:nvSpPr>
        <p:spPr bwMode="auto">
          <a:xfrm>
            <a:off x="182879"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Multiple Choice</a:t>
            </a:r>
          </a:p>
        </p:txBody>
      </p:sp>
      <p:sp>
        <p:nvSpPr>
          <p:cNvPr id="39938" name="Rectangle 2"/>
          <p:cNvSpPr>
            <a:spLocks/>
          </p:cNvSpPr>
          <p:nvPr>
            <p:custDataLst>
              <p:tags r:id="rId2"/>
            </p:custDataLst>
          </p:nvPr>
        </p:nvSpPr>
        <p:spPr bwMode="auto">
          <a:xfrm>
            <a:off x="228600" y="1097280"/>
            <a:ext cx="7598971" cy="4236544"/>
          </a:xfrm>
          <a:prstGeom prst="rect">
            <a:avLst/>
          </a:prstGeom>
          <a:noFill/>
          <a:ln w="12700" cap="flat">
            <a:noFill/>
            <a:miter lim="800000"/>
            <a:headEnd type="none" w="med" len="med"/>
            <a:tailEnd type="none" w="med" len="med"/>
          </a:ln>
        </p:spPr>
        <p:txBody>
          <a:bodyPr vert="horz" lIns="0" tIns="0" rIns="0" bIns="0" anchor="ctr" anchorCtr="0">
            <a:spAutoFit/>
          </a:bodyPr>
          <a:lstStyle/>
          <a:p>
            <a:pPr marL="463550" indent="-463550" algn="l">
              <a:spcBef>
                <a:spcPts val="1499"/>
              </a:spcBef>
              <a:spcAft>
                <a:spcPts val="0"/>
              </a:spcAft>
              <a:buAutoNum type="arabicPeriod" startAt="3"/>
              <a:tabLst>
                <a:tab pos="76190" algn="l"/>
                <a:tab pos="552377"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700" dirty="0" smtClean="0">
                <a:solidFill>
                  <a:schemeClr val="tx1"/>
                </a:solidFill>
                <a:latin typeface="Calibri"/>
                <a:ea typeface="Verdana" charset="0"/>
                <a:cs typeface="Verdana" charset="0"/>
                <a:sym typeface="Verdana" charset="0"/>
              </a:rPr>
              <a:t>At a constant </a:t>
            </a:r>
            <a:r>
              <a:rPr lang="en-US" sz="2700" dirty="0">
                <a:solidFill>
                  <a:schemeClr val="tx1"/>
                </a:solidFill>
                <a:latin typeface="Calibri"/>
                <a:ea typeface="Verdana" charset="0"/>
                <a:cs typeface="Verdana" charset="0"/>
                <a:sym typeface="Verdana" charset="0"/>
              </a:rPr>
              <a:t>temperature the relationship between the volume </a:t>
            </a:r>
            <a:r>
              <a:rPr lang="en-US" sz="2700" i="1" dirty="0" smtClean="0">
                <a:solidFill>
                  <a:schemeClr val="tx1"/>
                </a:solidFill>
                <a:latin typeface="Calibri"/>
                <a:ea typeface="Verdana" charset="0"/>
                <a:cs typeface="Verdana" charset="0"/>
                <a:sym typeface="Verdana" charset="0"/>
              </a:rPr>
              <a:t>V</a:t>
            </a:r>
            <a:r>
              <a:rPr lang="en-US" sz="2700" dirty="0" smtClean="0">
                <a:solidFill>
                  <a:schemeClr val="tx1"/>
                </a:solidFill>
                <a:latin typeface="Calibri"/>
                <a:ea typeface="Verdana" charset="0"/>
                <a:cs typeface="Verdana" charset="0"/>
                <a:sym typeface="Verdana" charset="0"/>
              </a:rPr>
              <a:t> </a:t>
            </a:r>
            <a:r>
              <a:rPr lang="en-US" sz="2700" dirty="0">
                <a:solidFill>
                  <a:schemeClr val="tx1"/>
                </a:solidFill>
                <a:latin typeface="Calibri"/>
                <a:ea typeface="Verdana" charset="0"/>
                <a:cs typeface="Verdana" charset="0"/>
                <a:sym typeface="Verdana" charset="0"/>
              </a:rPr>
              <a:t>of a gas and its pressure </a:t>
            </a:r>
            <a:r>
              <a:rPr lang="en-US" sz="2700" i="1" dirty="0" smtClean="0">
                <a:solidFill>
                  <a:schemeClr val="tx1"/>
                </a:solidFill>
                <a:latin typeface="Calibri"/>
                <a:ea typeface="Verdana" charset="0"/>
                <a:cs typeface="Verdana" charset="0"/>
                <a:sym typeface="Verdana" charset="0"/>
              </a:rPr>
              <a:t>P</a:t>
            </a:r>
            <a:r>
              <a:rPr lang="en-US" sz="2700" dirty="0" smtClean="0">
                <a:solidFill>
                  <a:schemeClr val="tx1"/>
                </a:solidFill>
                <a:latin typeface="Calibri"/>
                <a:ea typeface="Verdana" charset="0"/>
                <a:cs typeface="Verdana" charset="0"/>
                <a:sym typeface="Verdana" charset="0"/>
              </a:rPr>
              <a:t> </a:t>
            </a:r>
            <a:r>
              <a:rPr lang="en-US" sz="2700" dirty="0">
                <a:solidFill>
                  <a:schemeClr val="tx1"/>
                </a:solidFill>
                <a:latin typeface="Calibri"/>
                <a:ea typeface="Verdana" charset="0"/>
                <a:cs typeface="Verdana" charset="0"/>
                <a:sym typeface="Verdana" charset="0"/>
              </a:rPr>
              <a:t>is ___________. </a:t>
            </a:r>
            <a:endParaRPr lang="en-US" sz="2700" dirty="0" smtClean="0">
              <a:solidFill>
                <a:schemeClr val="tx1"/>
              </a:solidFill>
              <a:latin typeface="Calibri"/>
              <a:ea typeface="Verdana" charset="0"/>
              <a:cs typeface="Verdana" charset="0"/>
              <a:sym typeface="Verdana" charset="0"/>
            </a:endParaRPr>
          </a:p>
          <a:p>
            <a:pPr marL="914400" lvl="1" indent="-457200" algn="l">
              <a:spcBef>
                <a:spcPts val="1499"/>
              </a:spcBef>
              <a:spcAft>
                <a:spcPts val="0"/>
              </a:spcAft>
              <a:buFont typeface="+mj-lt"/>
              <a:buAutoNum type="alphaLcParenR"/>
              <a:tabLst>
                <a:tab pos="808038" algn="l"/>
                <a:tab pos="950913" algn="l"/>
                <a:tab pos="1598613" algn="l"/>
                <a:tab pos="2132013" algn="l"/>
                <a:tab pos="2665413" algn="l"/>
                <a:tab pos="3198813" algn="l"/>
                <a:tab pos="3732213" algn="l"/>
                <a:tab pos="4265613" algn="l"/>
                <a:tab pos="4799013" algn="l"/>
                <a:tab pos="5332413" algn="l"/>
                <a:tab pos="5865813" algn="l"/>
                <a:tab pos="6399213" algn="l"/>
                <a:tab pos="950913" algn="l"/>
                <a:tab pos="1598613" algn="l"/>
                <a:tab pos="2132013" algn="l"/>
                <a:tab pos="2665413" algn="l"/>
                <a:tab pos="3198813" algn="l"/>
                <a:tab pos="3732213" algn="l"/>
                <a:tab pos="4265613" algn="l"/>
                <a:tab pos="4799013" algn="l"/>
                <a:tab pos="5332413" algn="l"/>
                <a:tab pos="5865813" algn="l"/>
                <a:tab pos="6399213" algn="l"/>
                <a:tab pos="379413" algn="l"/>
                <a:tab pos="950913" algn="l"/>
                <a:tab pos="1598613" algn="l"/>
                <a:tab pos="2132013" algn="l"/>
                <a:tab pos="2665413" algn="l"/>
                <a:tab pos="3198813" algn="l"/>
                <a:tab pos="3732213" algn="l"/>
                <a:tab pos="4265613" algn="l"/>
              </a:tabLst>
            </a:pPr>
            <a:r>
              <a:rPr lang="en-US" sz="2700" dirty="0" smtClean="0">
                <a:solidFill>
                  <a:schemeClr val="tx1"/>
                </a:solidFill>
                <a:latin typeface="Calibri"/>
                <a:ea typeface="Verdana" charset="0"/>
                <a:cs typeface="Verdana" charset="0"/>
                <a:sym typeface="Verdana" charset="0"/>
              </a:rPr>
              <a:t> </a:t>
            </a:r>
            <a:r>
              <a:rPr lang="en-US" sz="2700" i="1" dirty="0" smtClean="0">
                <a:solidFill>
                  <a:schemeClr val="tx1"/>
                </a:solidFill>
                <a:latin typeface="Calibri"/>
                <a:ea typeface="Verdana" charset="0"/>
                <a:cs typeface="Verdana" charset="0"/>
                <a:sym typeface="Verdana" charset="0"/>
              </a:rPr>
              <a:t>V</a:t>
            </a:r>
            <a:r>
              <a:rPr lang="en-US" sz="2700" dirty="0" smtClean="0">
                <a:solidFill>
                  <a:schemeClr val="tx1"/>
                </a:solidFill>
                <a:latin typeface="Calibri"/>
                <a:ea typeface="Verdana" charset="0"/>
                <a:cs typeface="Verdana" charset="0"/>
                <a:sym typeface="Verdana" charset="0"/>
              </a:rPr>
              <a:t> = (constant)</a:t>
            </a:r>
            <a:r>
              <a:rPr lang="en-US" sz="2700" i="1" dirty="0" smtClean="0">
                <a:solidFill>
                  <a:schemeClr val="tx1"/>
                </a:solidFill>
                <a:latin typeface="Calibri"/>
                <a:ea typeface="Verdana" charset="0"/>
                <a:cs typeface="Verdana" charset="0"/>
                <a:sym typeface="Verdana" charset="0"/>
              </a:rPr>
              <a:t>P</a:t>
            </a:r>
            <a:r>
              <a:rPr lang="en-US" sz="2700" dirty="0" smtClean="0">
                <a:solidFill>
                  <a:schemeClr val="tx1"/>
                </a:solidFill>
                <a:latin typeface="Calibri"/>
                <a:ea typeface="Verdana" charset="0"/>
                <a:cs typeface="Verdana" charset="0"/>
                <a:sym typeface="Verdana" charset="0"/>
              </a:rPr>
              <a:t> </a:t>
            </a:r>
          </a:p>
          <a:p>
            <a:pPr marL="914400" lvl="1" indent="-457200" algn="l">
              <a:spcBef>
                <a:spcPts val="1499"/>
              </a:spcBef>
              <a:spcAft>
                <a:spcPts val="0"/>
              </a:spcAft>
              <a:buFont typeface="+mj-lt"/>
              <a:buAutoNum type="alphaLcParenR"/>
              <a:tabLst>
                <a:tab pos="808038" algn="l"/>
                <a:tab pos="950913" algn="l"/>
                <a:tab pos="1598613" algn="l"/>
                <a:tab pos="2132013" algn="l"/>
                <a:tab pos="2665413" algn="l"/>
                <a:tab pos="3198813" algn="l"/>
                <a:tab pos="3732213" algn="l"/>
                <a:tab pos="4265613" algn="l"/>
                <a:tab pos="4799013" algn="l"/>
                <a:tab pos="5332413" algn="l"/>
                <a:tab pos="5865813" algn="l"/>
                <a:tab pos="6399213" algn="l"/>
                <a:tab pos="950913" algn="l"/>
                <a:tab pos="1598613" algn="l"/>
                <a:tab pos="2132013" algn="l"/>
                <a:tab pos="2665413" algn="l"/>
                <a:tab pos="3198813" algn="l"/>
                <a:tab pos="3732213" algn="l"/>
                <a:tab pos="4265613" algn="l"/>
                <a:tab pos="4799013" algn="l"/>
                <a:tab pos="5332413" algn="l"/>
                <a:tab pos="5865813" algn="l"/>
                <a:tab pos="6399213" algn="l"/>
                <a:tab pos="379413" algn="l"/>
                <a:tab pos="950913" algn="l"/>
                <a:tab pos="1598613" algn="l"/>
                <a:tab pos="2132013" algn="l"/>
                <a:tab pos="2665413" algn="l"/>
                <a:tab pos="3198813" algn="l"/>
                <a:tab pos="3732213" algn="l"/>
                <a:tab pos="4265613" algn="l"/>
              </a:tabLst>
            </a:pPr>
            <a:r>
              <a:rPr lang="en-US" sz="2700" dirty="0" smtClean="0">
                <a:solidFill>
                  <a:schemeClr val="tx1"/>
                </a:solidFill>
                <a:latin typeface="Calibri"/>
                <a:ea typeface="Verdana" charset="0"/>
                <a:cs typeface="Verdana" charset="0"/>
                <a:sym typeface="Verdana" charset="0"/>
              </a:rPr>
              <a:t> </a:t>
            </a:r>
            <a:r>
              <a:rPr lang="en-US" sz="2700" i="1" dirty="0" smtClean="0">
                <a:solidFill>
                  <a:schemeClr val="tx1"/>
                </a:solidFill>
                <a:latin typeface="Calibri"/>
                <a:ea typeface="Verdana" charset="0"/>
                <a:cs typeface="Verdana" charset="0"/>
                <a:sym typeface="Verdana" charset="0"/>
              </a:rPr>
              <a:t>P</a:t>
            </a:r>
            <a:r>
              <a:rPr lang="en-US" sz="2700" dirty="0" smtClean="0">
                <a:solidFill>
                  <a:schemeClr val="tx1"/>
                </a:solidFill>
                <a:latin typeface="Calibri"/>
                <a:ea typeface="Verdana" charset="0"/>
                <a:cs typeface="Verdana" charset="0"/>
                <a:sym typeface="Verdana" charset="0"/>
              </a:rPr>
              <a:t> = (constant)</a:t>
            </a:r>
            <a:r>
              <a:rPr lang="en-US" sz="2700" i="1" dirty="0" smtClean="0">
                <a:solidFill>
                  <a:schemeClr val="tx1"/>
                </a:solidFill>
                <a:latin typeface="Calibri"/>
                <a:ea typeface="Verdana" charset="0"/>
                <a:cs typeface="Verdana" charset="0"/>
                <a:sym typeface="Verdana" charset="0"/>
              </a:rPr>
              <a:t>V</a:t>
            </a:r>
          </a:p>
          <a:p>
            <a:pPr marL="914400" lvl="1" indent="-457200" algn="l">
              <a:spcBef>
                <a:spcPts val="1499"/>
              </a:spcBef>
              <a:spcAft>
                <a:spcPts val="0"/>
              </a:spcAft>
              <a:buFont typeface="+mj-lt"/>
              <a:buAutoNum type="alphaLcParenR"/>
              <a:tabLst>
                <a:tab pos="808038" algn="l"/>
                <a:tab pos="950913" algn="l"/>
                <a:tab pos="1598613" algn="l"/>
                <a:tab pos="2132013" algn="l"/>
                <a:tab pos="2665413" algn="l"/>
                <a:tab pos="3198813" algn="l"/>
                <a:tab pos="3732213" algn="l"/>
                <a:tab pos="4265613" algn="l"/>
                <a:tab pos="4799013" algn="l"/>
                <a:tab pos="5332413" algn="l"/>
                <a:tab pos="5865813" algn="l"/>
                <a:tab pos="6399213" algn="l"/>
                <a:tab pos="950913" algn="l"/>
                <a:tab pos="1598613" algn="l"/>
                <a:tab pos="2132013" algn="l"/>
                <a:tab pos="2665413" algn="l"/>
                <a:tab pos="3198813" algn="l"/>
                <a:tab pos="3732213" algn="l"/>
                <a:tab pos="4265613" algn="l"/>
                <a:tab pos="4799013" algn="l"/>
                <a:tab pos="5332413" algn="l"/>
                <a:tab pos="5865813" algn="l"/>
                <a:tab pos="6399213" algn="l"/>
                <a:tab pos="379413" algn="l"/>
                <a:tab pos="950913" algn="l"/>
                <a:tab pos="1598613" algn="l"/>
                <a:tab pos="2132013" algn="l"/>
                <a:tab pos="2665413" algn="l"/>
                <a:tab pos="3198813" algn="l"/>
                <a:tab pos="3732213" algn="l"/>
                <a:tab pos="4265613" algn="l"/>
              </a:tabLst>
            </a:pPr>
            <a:r>
              <a:rPr lang="en-US" sz="2700" dirty="0" smtClean="0">
                <a:solidFill>
                  <a:schemeClr val="tx1"/>
                </a:solidFill>
                <a:latin typeface="Calibri"/>
                <a:ea typeface="Verdana" charset="0"/>
                <a:cs typeface="Verdana" charset="0"/>
                <a:sym typeface="Verdana" charset="0"/>
              </a:rPr>
              <a:t> </a:t>
            </a:r>
            <a:r>
              <a:rPr lang="en-US" sz="2700" i="1" dirty="0" smtClean="0">
                <a:solidFill>
                  <a:schemeClr val="tx1"/>
                </a:solidFill>
                <a:latin typeface="Calibri"/>
                <a:ea typeface="Verdana" charset="0"/>
                <a:cs typeface="Verdana" charset="0"/>
                <a:sym typeface="Verdana" charset="0"/>
              </a:rPr>
              <a:t>PV</a:t>
            </a:r>
            <a:r>
              <a:rPr lang="en-US" sz="2700" dirty="0" smtClean="0">
                <a:solidFill>
                  <a:schemeClr val="tx1"/>
                </a:solidFill>
                <a:latin typeface="Calibri"/>
                <a:ea typeface="Verdana" charset="0"/>
                <a:cs typeface="Verdana" charset="0"/>
                <a:sym typeface="Verdana" charset="0"/>
              </a:rPr>
              <a:t> = constant</a:t>
            </a:r>
          </a:p>
          <a:p>
            <a:pPr marL="914400" lvl="1" indent="-457200" algn="l">
              <a:spcBef>
                <a:spcPts val="1499"/>
              </a:spcBef>
              <a:spcAft>
                <a:spcPts val="0"/>
              </a:spcAft>
              <a:buFont typeface="+mj-lt"/>
              <a:buAutoNum type="alphaLcParenR"/>
              <a:tabLst>
                <a:tab pos="808038" algn="l"/>
                <a:tab pos="950913" algn="l"/>
                <a:tab pos="1598613" algn="l"/>
                <a:tab pos="2132013" algn="l"/>
                <a:tab pos="2665413" algn="l"/>
                <a:tab pos="3198813" algn="l"/>
                <a:tab pos="3732213" algn="l"/>
                <a:tab pos="4265613" algn="l"/>
                <a:tab pos="4799013" algn="l"/>
                <a:tab pos="5332413" algn="l"/>
                <a:tab pos="5865813" algn="l"/>
                <a:tab pos="6399213" algn="l"/>
                <a:tab pos="950913" algn="l"/>
                <a:tab pos="1598613" algn="l"/>
                <a:tab pos="2132013" algn="l"/>
                <a:tab pos="2665413" algn="l"/>
                <a:tab pos="3198813" algn="l"/>
                <a:tab pos="3732213" algn="l"/>
                <a:tab pos="4265613" algn="l"/>
                <a:tab pos="4799013" algn="l"/>
                <a:tab pos="5332413" algn="l"/>
                <a:tab pos="5865813" algn="l"/>
                <a:tab pos="6399213" algn="l"/>
                <a:tab pos="379413" algn="l"/>
                <a:tab pos="950913" algn="l"/>
                <a:tab pos="1598613" algn="l"/>
                <a:tab pos="2132013" algn="l"/>
                <a:tab pos="2665413" algn="l"/>
                <a:tab pos="3198813" algn="l"/>
                <a:tab pos="3732213" algn="l"/>
                <a:tab pos="4265613" algn="l"/>
              </a:tabLst>
            </a:pPr>
            <a:r>
              <a:rPr lang="en-US" sz="2700" dirty="0" smtClean="0">
                <a:solidFill>
                  <a:schemeClr val="tx1"/>
                </a:solidFill>
                <a:latin typeface="Calibri"/>
                <a:ea typeface="Verdana" charset="0"/>
                <a:cs typeface="Verdana" charset="0"/>
                <a:sym typeface="Verdana" charset="0"/>
              </a:rPr>
              <a:t> </a:t>
            </a:r>
            <a:r>
              <a:rPr lang="en-US" sz="2700" i="1" dirty="0" smtClean="0">
                <a:solidFill>
                  <a:schemeClr val="tx1"/>
                </a:solidFill>
                <a:latin typeface="Calibri"/>
                <a:ea typeface="Verdana" charset="0"/>
                <a:cs typeface="Verdana" charset="0"/>
                <a:sym typeface="Verdana" charset="0"/>
              </a:rPr>
              <a:t>V/P</a:t>
            </a:r>
            <a:r>
              <a:rPr lang="en-US" sz="2700" dirty="0" smtClean="0">
                <a:solidFill>
                  <a:schemeClr val="tx1"/>
                </a:solidFill>
                <a:latin typeface="Calibri"/>
                <a:ea typeface="Verdana" charset="0"/>
                <a:cs typeface="Verdana" charset="0"/>
                <a:sym typeface="Verdana" charset="0"/>
              </a:rPr>
              <a:t> = constant</a:t>
            </a:r>
          </a:p>
          <a:p>
            <a:pPr marL="463550" indent="-463550" algn="l">
              <a:lnSpc>
                <a:spcPct val="120000"/>
              </a:lnSpc>
              <a:spcBef>
                <a:spcPts val="900"/>
              </a:spcBef>
              <a:buAutoNum type="arabicPeriod" startAt="3"/>
              <a:tabLst>
                <a:tab pos="76190" algn="l"/>
                <a:tab pos="552377" algn="l"/>
                <a:tab pos="1066656" algn="l"/>
                <a:tab pos="1599986" algn="l"/>
                <a:tab pos="2133315" algn="l"/>
                <a:tab pos="2666644" algn="l"/>
                <a:tab pos="3199971" algn="l"/>
                <a:tab pos="3733301" algn="l"/>
                <a:tab pos="4266630" algn="l"/>
                <a:tab pos="4799959" algn="l"/>
                <a:tab pos="5333288" algn="l"/>
                <a:tab pos="5866616" algn="l"/>
                <a:tab pos="6399945" algn="l"/>
              </a:tabLst>
            </a:pPr>
            <a:endParaRPr lang="en-US" sz="2400" dirty="0">
              <a:solidFill>
                <a:schemeClr val="tx1"/>
              </a:solidFill>
              <a:latin typeface="Verdana" charset="0"/>
              <a:ea typeface="Verdana" charset="0"/>
              <a:cs typeface="Verdana" charset="0"/>
              <a:sym typeface="Verdana" charset="0"/>
            </a:endParaRPr>
          </a:p>
        </p:txBody>
      </p:sp>
      <p:sp>
        <p:nvSpPr>
          <p:cNvPr id="6" name="Text Placeholder 5"/>
          <p:cNvSpPr>
            <a:spLocks noGrp="1"/>
          </p:cNvSpPr>
          <p:nvPr>
            <p:ph type="body" sz="quarter" idx="12"/>
          </p:nvPr>
        </p:nvSpPr>
        <p:spPr/>
        <p:txBody>
          <a:bodyPr/>
          <a:lstStyle/>
          <a:p>
            <a:endParaRPr lang="en-US"/>
          </a:p>
        </p:txBody>
      </p:sp>
      <p:sp>
        <p:nvSpPr>
          <p:cNvPr id="8" name="Rectangle 7"/>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2" name="Picture 11" descr="image121.png"/>
          <p:cNvPicPr>
            <a:picLocks noChangeAspect="1"/>
          </p:cNvPicPr>
          <p:nvPr/>
        </p:nvPicPr>
        <p:blipFill>
          <a:blip r:embed="rId8" cstate="print"/>
          <a:stretch>
            <a:fillRect/>
          </a:stretch>
        </p:blipFill>
        <p:spPr>
          <a:xfrm>
            <a:off x="8228012" y="707231"/>
            <a:ext cx="3653283" cy="2176272"/>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8" name="Picture 17" descr="SNAPSHOT 04.png"/>
          <p:cNvPicPr>
            <a:picLocks noChangeAspect="1"/>
          </p:cNvPicPr>
          <p:nvPr/>
        </p:nvPicPr>
        <p:blipFill>
          <a:blip r:embed="rId8" cstate="print"/>
          <a:stretch>
            <a:fillRect/>
          </a:stretch>
        </p:blipFill>
        <p:spPr>
          <a:xfrm>
            <a:off x="10745113" y="3017520"/>
            <a:ext cx="1216699" cy="296732"/>
          </a:xfrm>
          <a:prstGeom prst="rect">
            <a:avLst/>
          </a:prstGeom>
        </p:spPr>
      </p:pic>
      <p:sp>
        <p:nvSpPr>
          <p:cNvPr id="40962" name="Rectangle 2"/>
          <p:cNvSpPr>
            <a:spLocks/>
          </p:cNvSpPr>
          <p:nvPr>
            <p:custDataLst>
              <p:tags r:id="rId1"/>
            </p:custDataLst>
          </p:nvPr>
        </p:nvSpPr>
        <p:spPr bwMode="auto">
          <a:xfrm>
            <a:off x="182879"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Multiple Choice</a:t>
            </a:r>
          </a:p>
        </p:txBody>
      </p:sp>
      <p:sp>
        <p:nvSpPr>
          <p:cNvPr id="40963" name="Rectangle 3"/>
          <p:cNvSpPr>
            <a:spLocks/>
          </p:cNvSpPr>
          <p:nvPr>
            <p:custDataLst>
              <p:tags r:id="rId2"/>
            </p:custDataLst>
          </p:nvPr>
        </p:nvSpPr>
        <p:spPr bwMode="auto">
          <a:xfrm>
            <a:off x="228600" y="1097280"/>
            <a:ext cx="7598971" cy="1666610"/>
          </a:xfrm>
          <a:prstGeom prst="rect">
            <a:avLst/>
          </a:prstGeom>
          <a:noFill/>
          <a:ln w="12700" cap="flat">
            <a:noFill/>
            <a:miter lim="800000"/>
            <a:headEnd type="none" w="med" len="med"/>
            <a:tailEnd type="none" w="med" len="med"/>
          </a:ln>
        </p:spPr>
        <p:txBody>
          <a:bodyPr vert="horz" lIns="0" tIns="0" rIns="0" bIns="0" anchor="ctr" anchorCtr="0">
            <a:spAutoFit/>
          </a:bodyPr>
          <a:lstStyle/>
          <a:p>
            <a:pPr marL="463550" indent="-463550" algn="l">
              <a:spcBef>
                <a:spcPts val="1499"/>
              </a:spcBef>
              <a:spcAft>
                <a:spcPts val="0"/>
              </a:spcAft>
              <a:tabLst>
                <a:tab pos="209522" algn="l"/>
                <a:tab pos="590470"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700" dirty="0">
                <a:solidFill>
                  <a:schemeClr val="tx1"/>
                </a:solidFill>
                <a:latin typeface="Calibri"/>
                <a:ea typeface="Verdana" charset="0"/>
                <a:cs typeface="Verdana" charset="0"/>
                <a:sym typeface="Verdana" charset="0"/>
              </a:rPr>
              <a:t>4. Which graph shows the relationship between the pressure and volume of nitrogen gas at a constant temperature? </a:t>
            </a:r>
          </a:p>
          <a:p>
            <a:pPr marL="463550" indent="-463550">
              <a:lnSpc>
                <a:spcPct val="110000"/>
              </a:lnSpc>
              <a:spcBef>
                <a:spcPts val="900"/>
              </a:spcBef>
              <a:tabLst>
                <a:tab pos="209522" algn="l"/>
                <a:tab pos="590470" algn="l"/>
                <a:tab pos="1066656" algn="l"/>
                <a:tab pos="1599986" algn="l"/>
                <a:tab pos="2133315" algn="l"/>
                <a:tab pos="2666644" algn="l"/>
                <a:tab pos="3199971" algn="l"/>
                <a:tab pos="3733301" algn="l"/>
                <a:tab pos="4266630" algn="l"/>
                <a:tab pos="4799959" algn="l"/>
                <a:tab pos="5333288" algn="l"/>
                <a:tab pos="5866616" algn="l"/>
                <a:tab pos="6399945" algn="l"/>
              </a:tabLst>
            </a:pPr>
            <a:endParaRPr lang="en-US" dirty="0">
              <a:solidFill>
                <a:schemeClr val="tx1"/>
              </a:solidFill>
              <a:ea typeface="Gill Sans" charset="0"/>
              <a:cs typeface="Gill Sans" charset="0"/>
            </a:endParaRPr>
          </a:p>
        </p:txBody>
      </p:sp>
      <p:sp>
        <p:nvSpPr>
          <p:cNvPr id="40965" name="Rectangle 5"/>
          <p:cNvSpPr>
            <a:spLocks/>
          </p:cNvSpPr>
          <p:nvPr>
            <p:custDataLst>
              <p:tags r:id="rId3"/>
            </p:custDataLst>
          </p:nvPr>
        </p:nvSpPr>
        <p:spPr bwMode="auto">
          <a:xfrm>
            <a:off x="10361612" y="1093202"/>
            <a:ext cx="1877950" cy="1061829"/>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329" algn="l"/>
                <a:tab pos="1066656" algn="l"/>
                <a:tab pos="1599986" algn="l"/>
                <a:tab pos="2133315" algn="l"/>
                <a:tab pos="2666644" algn="l"/>
                <a:tab pos="3199971" algn="l"/>
                <a:tab pos="3733301" algn="l"/>
                <a:tab pos="4266630" algn="l"/>
                <a:tab pos="4799959" algn="l"/>
                <a:tab pos="5333288" algn="l"/>
                <a:tab pos="5866616" algn="l"/>
                <a:tab pos="6399945" algn="l"/>
              </a:tabLst>
              <a:defRPr/>
            </a:pPr>
            <a:r>
              <a:rPr lang="en-US" sz="2300" dirty="0" smtClean="0">
                <a:latin typeface="Calibri"/>
                <a:ea typeface="Verdana" charset="0"/>
                <a:cs typeface="Verdana" charset="0"/>
                <a:sym typeface="Verdana" charset="0"/>
              </a:rPr>
              <a:t>  Evaporation    	   of  </a:t>
            </a:r>
            <a:endParaRPr lang="en-US" sz="2300" dirty="0">
              <a:latin typeface="Calibri"/>
              <a:ea typeface="Verdana" charset="0"/>
              <a:cs typeface="Verdana" charset="0"/>
              <a:sym typeface="Verdana" charset="0"/>
            </a:endParaRPr>
          </a:p>
          <a:p>
            <a:pPr marL="0" marR="0" lvl="0" indent="0" algn="l" defTabSz="914400" eaLnBrk="1" fontAlgn="auto" latinLnBrk="0" hangingPunct="1">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329" algn="l"/>
                <a:tab pos="1066656" algn="l"/>
                <a:tab pos="1599986" algn="l"/>
                <a:tab pos="2133315" algn="l"/>
                <a:tab pos="2666644" algn="l"/>
                <a:tab pos="3199971" algn="l"/>
                <a:tab pos="3733301" algn="l"/>
                <a:tab pos="4266630" algn="l"/>
                <a:tab pos="4799959" algn="l"/>
                <a:tab pos="5333288" algn="l"/>
                <a:tab pos="5866616" algn="l"/>
                <a:tab pos="6399945" algn="l"/>
              </a:tabLst>
              <a:defRPr/>
            </a:pPr>
            <a:r>
              <a:rPr lang="en-US" sz="2300" dirty="0">
                <a:latin typeface="Calibri"/>
                <a:ea typeface="Verdana" charset="0"/>
                <a:cs typeface="Verdana" charset="0"/>
                <a:sym typeface="Verdana" charset="0"/>
              </a:rPr>
              <a:t>liquid nitrogen</a:t>
            </a:r>
          </a:p>
        </p:txBody>
      </p:sp>
      <p:sp>
        <p:nvSpPr>
          <p:cNvPr id="8" name="Text Placeholder 7"/>
          <p:cNvSpPr>
            <a:spLocks noGrp="1"/>
          </p:cNvSpPr>
          <p:nvPr>
            <p:ph type="body" sz="quarter" idx="12"/>
          </p:nvPr>
        </p:nvSpPr>
        <p:spPr/>
        <p:txBody>
          <a:bodyPr/>
          <a:lstStyle/>
          <a:p>
            <a:endParaRPr lang="en-US"/>
          </a:p>
        </p:txBody>
      </p:sp>
      <p:sp>
        <p:nvSpPr>
          <p:cNvPr id="15" name="Rectangle 14"/>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Box 15"/>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2" name="Picture 11" descr="image141.JPG"/>
          <p:cNvPicPr>
            <a:picLocks noChangeAspect="1"/>
          </p:cNvPicPr>
          <p:nvPr/>
        </p:nvPicPr>
        <p:blipFill>
          <a:blip r:embed="rId9" cstate="print"/>
          <a:stretch>
            <a:fillRect/>
          </a:stretch>
        </p:blipFill>
        <p:spPr>
          <a:xfrm>
            <a:off x="8304212" y="554831"/>
            <a:ext cx="1992177" cy="2542032"/>
          </a:xfrm>
          <a:prstGeom prst="rect">
            <a:avLst/>
          </a:prstGeom>
        </p:spPr>
      </p:pic>
      <p:pic>
        <p:nvPicPr>
          <p:cNvPr id="13" name="Picture 12" descr="image123.png"/>
          <p:cNvPicPr>
            <a:picLocks noChangeAspect="1"/>
          </p:cNvPicPr>
          <p:nvPr/>
        </p:nvPicPr>
        <p:blipFill>
          <a:blip r:embed="rId10" cstate="print"/>
          <a:stretch>
            <a:fillRect/>
          </a:stretch>
        </p:blipFill>
        <p:spPr>
          <a:xfrm>
            <a:off x="1446212" y="2459831"/>
            <a:ext cx="1981200" cy="1923495"/>
          </a:xfrm>
          <a:prstGeom prst="rect">
            <a:avLst/>
          </a:prstGeom>
        </p:spPr>
      </p:pic>
      <p:pic>
        <p:nvPicPr>
          <p:cNvPr id="14" name="Picture 13" descr="image124.png"/>
          <p:cNvPicPr>
            <a:picLocks noChangeAspect="1"/>
          </p:cNvPicPr>
          <p:nvPr/>
        </p:nvPicPr>
        <p:blipFill>
          <a:blip r:embed="rId11" cstate="print"/>
          <a:stretch>
            <a:fillRect/>
          </a:stretch>
        </p:blipFill>
        <p:spPr>
          <a:xfrm>
            <a:off x="4646612" y="2459831"/>
            <a:ext cx="1997049" cy="1920240"/>
          </a:xfrm>
          <a:prstGeom prst="rect">
            <a:avLst/>
          </a:prstGeom>
        </p:spPr>
      </p:pic>
      <p:pic>
        <p:nvPicPr>
          <p:cNvPr id="19" name="Picture 18" descr="image125.png"/>
          <p:cNvPicPr>
            <a:picLocks noChangeAspect="1"/>
          </p:cNvPicPr>
          <p:nvPr/>
        </p:nvPicPr>
        <p:blipFill>
          <a:blip r:embed="rId12" cstate="print"/>
          <a:stretch>
            <a:fillRect/>
          </a:stretch>
        </p:blipFill>
        <p:spPr>
          <a:xfrm>
            <a:off x="1446212" y="4593431"/>
            <a:ext cx="1926641" cy="1920240"/>
          </a:xfrm>
          <a:prstGeom prst="rect">
            <a:avLst/>
          </a:prstGeom>
        </p:spPr>
      </p:pic>
      <p:pic>
        <p:nvPicPr>
          <p:cNvPr id="20" name="Picture 19" descr="image126.png"/>
          <p:cNvPicPr>
            <a:picLocks noChangeAspect="1"/>
          </p:cNvPicPr>
          <p:nvPr/>
        </p:nvPicPr>
        <p:blipFill>
          <a:blip r:embed="rId13" cstate="print"/>
          <a:stretch>
            <a:fillRect/>
          </a:stretch>
        </p:blipFill>
        <p:spPr>
          <a:xfrm>
            <a:off x="4646612" y="4593431"/>
            <a:ext cx="1971446" cy="1920240"/>
          </a:xfrm>
          <a:prstGeom prst="rect">
            <a:avLst/>
          </a:prstGeom>
        </p:spPr>
      </p:pic>
      <p:sp>
        <p:nvSpPr>
          <p:cNvPr id="21" name="TextBox 20"/>
          <p:cNvSpPr txBox="1"/>
          <p:nvPr/>
        </p:nvSpPr>
        <p:spPr>
          <a:xfrm>
            <a:off x="944151" y="2307431"/>
            <a:ext cx="502061" cy="523220"/>
          </a:xfrm>
          <a:prstGeom prst="rect">
            <a:avLst/>
          </a:prstGeom>
          <a:noFill/>
        </p:spPr>
        <p:txBody>
          <a:bodyPr wrap="none" rtlCol="0">
            <a:spAutoFit/>
          </a:bodyPr>
          <a:lstStyle/>
          <a:p>
            <a:r>
              <a:rPr lang="en-US" sz="2700" dirty="0" smtClean="0">
                <a:latin typeface="Calibri" pitchFamily="34" charset="0"/>
              </a:rPr>
              <a:t>A)</a:t>
            </a:r>
            <a:endParaRPr lang="en-US" sz="2700" dirty="0">
              <a:latin typeface="Calibri" pitchFamily="34" charset="0"/>
            </a:endParaRPr>
          </a:p>
        </p:txBody>
      </p:sp>
      <p:sp>
        <p:nvSpPr>
          <p:cNvPr id="22" name="TextBox 21"/>
          <p:cNvSpPr txBox="1"/>
          <p:nvPr/>
        </p:nvSpPr>
        <p:spPr>
          <a:xfrm>
            <a:off x="3865399" y="2307431"/>
            <a:ext cx="476413" cy="507831"/>
          </a:xfrm>
          <a:prstGeom prst="rect">
            <a:avLst/>
          </a:prstGeom>
          <a:noFill/>
        </p:spPr>
        <p:txBody>
          <a:bodyPr wrap="none" rtlCol="0">
            <a:spAutoFit/>
          </a:bodyPr>
          <a:lstStyle/>
          <a:p>
            <a:r>
              <a:rPr lang="en-US" sz="2700" dirty="0" smtClean="0">
                <a:latin typeface="Calibri" pitchFamily="34" charset="0"/>
              </a:rPr>
              <a:t>B)</a:t>
            </a:r>
            <a:endParaRPr lang="en-US" sz="2700" dirty="0">
              <a:latin typeface="Calibri" pitchFamily="34" charset="0"/>
            </a:endParaRPr>
          </a:p>
        </p:txBody>
      </p:sp>
      <p:sp>
        <p:nvSpPr>
          <p:cNvPr id="23" name="TextBox 22"/>
          <p:cNvSpPr txBox="1"/>
          <p:nvPr/>
        </p:nvSpPr>
        <p:spPr>
          <a:xfrm>
            <a:off x="973006" y="4466600"/>
            <a:ext cx="473206" cy="507831"/>
          </a:xfrm>
          <a:prstGeom prst="rect">
            <a:avLst/>
          </a:prstGeom>
          <a:noFill/>
        </p:spPr>
        <p:txBody>
          <a:bodyPr wrap="none" rtlCol="0">
            <a:spAutoFit/>
          </a:bodyPr>
          <a:lstStyle/>
          <a:p>
            <a:r>
              <a:rPr lang="en-US" sz="2700" dirty="0" smtClean="0">
                <a:latin typeface="Calibri" pitchFamily="34" charset="0"/>
              </a:rPr>
              <a:t>C)</a:t>
            </a:r>
            <a:endParaRPr lang="en-US" sz="2700" dirty="0">
              <a:latin typeface="Calibri" pitchFamily="34" charset="0"/>
            </a:endParaRPr>
          </a:p>
        </p:txBody>
      </p:sp>
      <p:sp>
        <p:nvSpPr>
          <p:cNvPr id="24" name="TextBox 23"/>
          <p:cNvSpPr txBox="1"/>
          <p:nvPr/>
        </p:nvSpPr>
        <p:spPr>
          <a:xfrm>
            <a:off x="3875087" y="4489311"/>
            <a:ext cx="514886" cy="523220"/>
          </a:xfrm>
          <a:prstGeom prst="rect">
            <a:avLst/>
          </a:prstGeom>
          <a:noFill/>
        </p:spPr>
        <p:txBody>
          <a:bodyPr wrap="none" rtlCol="0">
            <a:spAutoFit/>
          </a:bodyPr>
          <a:lstStyle/>
          <a:p>
            <a:r>
              <a:rPr lang="en-US" sz="2700" dirty="0" smtClean="0">
                <a:latin typeface="Calibri" pitchFamily="34" charset="0"/>
              </a:rPr>
              <a:t>D)</a:t>
            </a:r>
            <a:endParaRPr lang="en-US" sz="2700" dirty="0">
              <a:latin typeface="Calibri"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1985" name="Rectangle 1"/>
          <p:cNvSpPr>
            <a:spLocks/>
          </p:cNvSpPr>
          <p:nvPr>
            <p:custDataLst>
              <p:tags r:id="rId1"/>
            </p:custDataLst>
          </p:nvPr>
        </p:nvSpPr>
        <p:spPr bwMode="auto">
          <a:xfrm>
            <a:off x="182879"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Multiple Choice</a:t>
            </a:r>
          </a:p>
        </p:txBody>
      </p:sp>
      <p:sp>
        <p:nvSpPr>
          <p:cNvPr id="41986" name="Rectangle 2"/>
          <p:cNvSpPr>
            <a:spLocks/>
          </p:cNvSpPr>
          <p:nvPr>
            <p:custDataLst>
              <p:tags r:id="rId2"/>
            </p:custDataLst>
          </p:nvPr>
        </p:nvSpPr>
        <p:spPr bwMode="auto">
          <a:xfrm>
            <a:off x="228600" y="1097280"/>
            <a:ext cx="7598971" cy="4810548"/>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L="457200" indent="-457200" algn="l">
              <a:spcBef>
                <a:spcPts val="1499"/>
              </a:spcBef>
              <a:spcAft>
                <a:spcPts val="0"/>
              </a:spcAft>
              <a:buFont typeface="+mj-lt"/>
              <a:buAutoNum type="arabicPeriod" startAt="5"/>
              <a:tabLst>
                <a:tab pos="171427" algn="l"/>
                <a:tab pos="590470"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700" dirty="0" smtClean="0">
                <a:latin typeface="Calibri"/>
                <a:ea typeface="Verdana" charset="0"/>
                <a:cs typeface="Verdana" charset="0"/>
                <a:sym typeface="Verdana" charset="0"/>
              </a:rPr>
              <a:t>A </a:t>
            </a:r>
            <a:r>
              <a:rPr lang="en-US" sz="2700" dirty="0">
                <a:latin typeface="Calibri"/>
                <a:ea typeface="Verdana" charset="0"/>
                <a:cs typeface="Verdana" charset="0"/>
                <a:sym typeface="Verdana" charset="0"/>
              </a:rPr>
              <a:t>gas contained in a 3.0 L cylinder has a pressure </a:t>
            </a:r>
            <a:r>
              <a:rPr lang="en-US" sz="2700" dirty="0" smtClean="0">
                <a:latin typeface="Calibri"/>
                <a:ea typeface="Verdana" charset="0"/>
                <a:cs typeface="Verdana" charset="0"/>
                <a:sym typeface="Verdana" charset="0"/>
              </a:rPr>
              <a:t>of 120 </a:t>
            </a:r>
            <a:r>
              <a:rPr lang="en-US" sz="2700" dirty="0" err="1">
                <a:latin typeface="Calibri"/>
                <a:ea typeface="Verdana" charset="0"/>
                <a:cs typeface="Verdana" charset="0"/>
                <a:sym typeface="Verdana" charset="0"/>
              </a:rPr>
              <a:t>kPa</a:t>
            </a:r>
            <a:r>
              <a:rPr lang="en-US" sz="2700" dirty="0">
                <a:latin typeface="Calibri"/>
                <a:ea typeface="Verdana" charset="0"/>
                <a:cs typeface="Verdana" charset="0"/>
                <a:sym typeface="Verdana" charset="0"/>
              </a:rPr>
              <a:t>. What will the new volume be if the pressure is increased to 240 </a:t>
            </a:r>
            <a:r>
              <a:rPr lang="en-US" sz="2700" dirty="0" err="1">
                <a:latin typeface="Calibri"/>
                <a:ea typeface="Verdana" charset="0"/>
                <a:cs typeface="Verdana" charset="0"/>
                <a:sym typeface="Verdana" charset="0"/>
              </a:rPr>
              <a:t>kPa</a:t>
            </a:r>
            <a:r>
              <a:rPr lang="en-US" sz="2700" dirty="0" smtClean="0">
                <a:latin typeface="Calibri"/>
                <a:ea typeface="Verdana" charset="0"/>
                <a:cs typeface="Verdana" charset="0"/>
                <a:sym typeface="Verdana" charset="0"/>
              </a:rPr>
              <a:t>?</a:t>
            </a:r>
          </a:p>
          <a:p>
            <a:pPr marL="914400" lvl="1" indent="-457200" algn="l">
              <a:spcBef>
                <a:spcPts val="1499"/>
              </a:spcBef>
              <a:spcAft>
                <a:spcPts val="0"/>
              </a:spcAft>
              <a:buFont typeface="+mj-lt"/>
              <a:buAutoNum type="alphaLcParenR"/>
              <a:tabLst>
                <a:tab pos="533329" algn="l"/>
                <a:tab pos="1104754" algn="l"/>
                <a:tab pos="1599986" algn="l"/>
                <a:tab pos="2133315" algn="l"/>
                <a:tab pos="2228553" algn="l"/>
                <a:tab pos="2666644" algn="l"/>
                <a:tab pos="3199971" algn="l"/>
                <a:tab pos="3733301" algn="l"/>
                <a:tab pos="4266630" algn="l"/>
                <a:tab pos="4799959" algn="l"/>
                <a:tab pos="5333288" algn="l"/>
                <a:tab pos="5866616" algn="l"/>
                <a:tab pos="6399945" algn="l"/>
                <a:tab pos="533329" algn="l"/>
                <a:tab pos="1104754" algn="l"/>
                <a:tab pos="1599986" algn="l"/>
                <a:tab pos="2133315" algn="l"/>
                <a:tab pos="2228553" algn="l"/>
                <a:tab pos="2666644" algn="l"/>
                <a:tab pos="3199971" algn="l"/>
                <a:tab pos="3733301" algn="l"/>
                <a:tab pos="4266630" algn="l"/>
                <a:tab pos="4799959" algn="l"/>
                <a:tab pos="5333288" algn="l"/>
                <a:tab pos="5866616" algn="l"/>
                <a:tab pos="6399945" algn="l"/>
                <a:tab pos="533329" algn="l"/>
                <a:tab pos="1104754" algn="l"/>
                <a:tab pos="1599986" algn="l"/>
                <a:tab pos="2133315" algn="l"/>
                <a:tab pos="2228553" algn="l"/>
                <a:tab pos="2666644" algn="l"/>
              </a:tabLst>
            </a:pPr>
            <a:r>
              <a:rPr lang="en-US" sz="2700" dirty="0" smtClean="0">
                <a:latin typeface="Calibri"/>
                <a:ea typeface="Verdana" charset="0"/>
                <a:cs typeface="Verdana" charset="0"/>
                <a:sym typeface="Verdana" charset="0"/>
              </a:rPr>
              <a:t>1.5 L</a:t>
            </a:r>
          </a:p>
          <a:p>
            <a:pPr marL="914400" lvl="1" indent="-457200" algn="l">
              <a:spcBef>
                <a:spcPts val="1499"/>
              </a:spcBef>
              <a:spcAft>
                <a:spcPts val="0"/>
              </a:spcAft>
              <a:buFont typeface="+mj-lt"/>
              <a:buAutoNum type="alphaLcParenR"/>
              <a:tabLst>
                <a:tab pos="533329" algn="l"/>
                <a:tab pos="1104754" algn="l"/>
                <a:tab pos="1599986" algn="l"/>
                <a:tab pos="2133315" algn="l"/>
                <a:tab pos="2228553" algn="l"/>
                <a:tab pos="2666644" algn="l"/>
                <a:tab pos="3199971" algn="l"/>
                <a:tab pos="3733301" algn="l"/>
                <a:tab pos="4266630" algn="l"/>
                <a:tab pos="4799959" algn="l"/>
                <a:tab pos="5333288" algn="l"/>
                <a:tab pos="5866616" algn="l"/>
                <a:tab pos="6399945" algn="l"/>
                <a:tab pos="533329" algn="l"/>
                <a:tab pos="1104754" algn="l"/>
                <a:tab pos="1599986" algn="l"/>
                <a:tab pos="2133315" algn="l"/>
                <a:tab pos="2228553" algn="l"/>
                <a:tab pos="2666644" algn="l"/>
                <a:tab pos="3199971" algn="l"/>
                <a:tab pos="3733301" algn="l"/>
                <a:tab pos="4266630" algn="l"/>
                <a:tab pos="4799959" algn="l"/>
                <a:tab pos="5333288" algn="l"/>
                <a:tab pos="5866616" algn="l"/>
                <a:tab pos="6399945" algn="l"/>
                <a:tab pos="533329" algn="l"/>
                <a:tab pos="1104754" algn="l"/>
                <a:tab pos="1599986" algn="l"/>
                <a:tab pos="2133315" algn="l"/>
                <a:tab pos="2228553" algn="l"/>
                <a:tab pos="2666644" algn="l"/>
              </a:tabLst>
            </a:pPr>
            <a:r>
              <a:rPr lang="en-US" sz="2700" dirty="0" smtClean="0">
                <a:latin typeface="Calibri"/>
                <a:ea typeface="Verdana" charset="0"/>
                <a:cs typeface="Verdana" charset="0"/>
                <a:sym typeface="Verdana" charset="0"/>
              </a:rPr>
              <a:t>3.0 L</a:t>
            </a:r>
          </a:p>
          <a:p>
            <a:pPr marL="914400" lvl="1" indent="-457200" algn="l">
              <a:spcBef>
                <a:spcPts val="1499"/>
              </a:spcBef>
              <a:spcAft>
                <a:spcPts val="0"/>
              </a:spcAft>
              <a:buFont typeface="+mj-lt"/>
              <a:buAutoNum type="alphaLcParenR"/>
              <a:tabLst>
                <a:tab pos="533329" algn="l"/>
                <a:tab pos="1104754" algn="l"/>
                <a:tab pos="1599986" algn="l"/>
                <a:tab pos="2133315" algn="l"/>
                <a:tab pos="2228553" algn="l"/>
                <a:tab pos="2666644" algn="l"/>
                <a:tab pos="3199971" algn="l"/>
                <a:tab pos="3733301" algn="l"/>
                <a:tab pos="4266630" algn="l"/>
                <a:tab pos="4799959" algn="l"/>
                <a:tab pos="5333288" algn="l"/>
                <a:tab pos="5866616" algn="l"/>
                <a:tab pos="6399945" algn="l"/>
                <a:tab pos="533329" algn="l"/>
                <a:tab pos="1104754" algn="l"/>
                <a:tab pos="1599986" algn="l"/>
                <a:tab pos="2133315" algn="l"/>
                <a:tab pos="2228553" algn="l"/>
                <a:tab pos="2666644" algn="l"/>
                <a:tab pos="3199971" algn="l"/>
                <a:tab pos="3733301" algn="l"/>
                <a:tab pos="4266630" algn="l"/>
                <a:tab pos="4799959" algn="l"/>
                <a:tab pos="5333288" algn="l"/>
                <a:tab pos="5866616" algn="l"/>
                <a:tab pos="6399945" algn="l"/>
                <a:tab pos="533329" algn="l"/>
                <a:tab pos="1104754" algn="l"/>
                <a:tab pos="1599986" algn="l"/>
                <a:tab pos="2133315" algn="l"/>
                <a:tab pos="2228553" algn="l"/>
                <a:tab pos="2666644" algn="l"/>
              </a:tabLst>
            </a:pPr>
            <a:r>
              <a:rPr lang="en-US" sz="2700" dirty="0" smtClean="0">
                <a:latin typeface="Calibri"/>
                <a:ea typeface="Verdana" charset="0"/>
                <a:cs typeface="Verdana" charset="0"/>
                <a:sym typeface="Verdana" charset="0"/>
              </a:rPr>
              <a:t>4.5 L</a:t>
            </a:r>
          </a:p>
          <a:p>
            <a:pPr marL="914400" lvl="1" indent="-457200" algn="l">
              <a:spcBef>
                <a:spcPts val="1499"/>
              </a:spcBef>
              <a:spcAft>
                <a:spcPts val="0"/>
              </a:spcAft>
              <a:buFont typeface="+mj-lt"/>
              <a:buAutoNum type="alphaLcParenR"/>
              <a:tabLst>
                <a:tab pos="533329" algn="l"/>
                <a:tab pos="1104754" algn="l"/>
                <a:tab pos="1599986" algn="l"/>
                <a:tab pos="2133315" algn="l"/>
                <a:tab pos="2228553" algn="l"/>
                <a:tab pos="2666644" algn="l"/>
                <a:tab pos="3199971" algn="l"/>
                <a:tab pos="3733301" algn="l"/>
                <a:tab pos="4266630" algn="l"/>
                <a:tab pos="4799959" algn="l"/>
                <a:tab pos="5333288" algn="l"/>
                <a:tab pos="5866616" algn="l"/>
                <a:tab pos="6399945" algn="l"/>
                <a:tab pos="533329" algn="l"/>
                <a:tab pos="1104754" algn="l"/>
                <a:tab pos="1599986" algn="l"/>
                <a:tab pos="2133315" algn="l"/>
                <a:tab pos="2228553" algn="l"/>
                <a:tab pos="2666644" algn="l"/>
                <a:tab pos="3199971" algn="l"/>
                <a:tab pos="3733301" algn="l"/>
                <a:tab pos="4266630" algn="l"/>
                <a:tab pos="4799959" algn="l"/>
                <a:tab pos="5333288" algn="l"/>
                <a:tab pos="5866616" algn="l"/>
                <a:tab pos="6399945" algn="l"/>
                <a:tab pos="533329" algn="l"/>
                <a:tab pos="1104754" algn="l"/>
                <a:tab pos="1599986" algn="l"/>
                <a:tab pos="2133315" algn="l"/>
                <a:tab pos="2228553" algn="l"/>
                <a:tab pos="2666644" algn="l"/>
              </a:tabLst>
            </a:pPr>
            <a:r>
              <a:rPr lang="en-US" sz="2700" dirty="0" smtClean="0">
                <a:latin typeface="Calibri"/>
                <a:ea typeface="Verdana" charset="0"/>
                <a:cs typeface="Verdana" charset="0"/>
                <a:sym typeface="Verdana" charset="0"/>
              </a:rPr>
              <a:t>6.0 L</a:t>
            </a:r>
          </a:p>
          <a:p>
            <a:pPr marL="731044" indent="-456903" algn="l">
              <a:spcBef>
                <a:spcPts val="1499"/>
              </a:spcBef>
              <a:spcAft>
                <a:spcPts val="0"/>
              </a:spcAft>
              <a:buFont typeface="+mj-lt"/>
              <a:buAutoNum type="arabicPeriod" startAt="5"/>
              <a:tabLst>
                <a:tab pos="171427" algn="l"/>
                <a:tab pos="590470" algn="l"/>
                <a:tab pos="1066656" algn="l"/>
                <a:tab pos="1599986" algn="l"/>
                <a:tab pos="2133315" algn="l"/>
                <a:tab pos="2666644" algn="l"/>
                <a:tab pos="3199971" algn="l"/>
                <a:tab pos="3733301" algn="l"/>
                <a:tab pos="4266630" algn="l"/>
                <a:tab pos="4799959" algn="l"/>
                <a:tab pos="5333288" algn="l"/>
                <a:tab pos="5866616" algn="l"/>
                <a:tab pos="6399945" algn="l"/>
              </a:tabLst>
            </a:pPr>
            <a:endParaRPr lang="en-US" sz="2700" dirty="0">
              <a:latin typeface="Calibri"/>
              <a:ea typeface="Verdana" charset="0"/>
              <a:cs typeface="Verdana" charset="0"/>
              <a:sym typeface="Verdana" charset="0"/>
            </a:endParaRPr>
          </a:p>
          <a:p>
            <a:pPr marL="590470" indent="-476186">
              <a:lnSpc>
                <a:spcPct val="120000"/>
              </a:lnSpc>
              <a:spcBef>
                <a:spcPts val="1501"/>
              </a:spcBef>
              <a:tabLst>
                <a:tab pos="171427" algn="l"/>
                <a:tab pos="590470" algn="l"/>
                <a:tab pos="1066656" algn="l"/>
                <a:tab pos="1599986" algn="l"/>
                <a:tab pos="2133315" algn="l"/>
                <a:tab pos="2666644" algn="l"/>
                <a:tab pos="3199971" algn="l"/>
                <a:tab pos="3733301" algn="l"/>
                <a:tab pos="4266630" algn="l"/>
                <a:tab pos="4799959" algn="l"/>
                <a:tab pos="5333288" algn="l"/>
                <a:tab pos="5866616" algn="l"/>
                <a:tab pos="6399945" algn="l"/>
              </a:tabLst>
            </a:pPr>
            <a:endParaRPr lang="en-US" dirty="0">
              <a:solidFill>
                <a:schemeClr val="tx1"/>
              </a:solidFill>
              <a:ea typeface="Gill Sans" charset="0"/>
              <a:cs typeface="Gill Sans" charset="0"/>
            </a:endParaRPr>
          </a:p>
        </p:txBody>
      </p:sp>
      <p:sp>
        <p:nvSpPr>
          <p:cNvPr id="6" name="Text Placeholder 5"/>
          <p:cNvSpPr>
            <a:spLocks noGrp="1"/>
          </p:cNvSpPr>
          <p:nvPr>
            <p:ph type="body" sz="quarter" idx="12"/>
          </p:nvPr>
        </p:nvSpPr>
        <p:spPr/>
        <p:txBody>
          <a:bodyPr/>
          <a:lstStyle/>
          <a:p>
            <a:endParaRPr lang="en-US"/>
          </a:p>
        </p:txBody>
      </p:sp>
      <p:sp>
        <p:nvSpPr>
          <p:cNvPr id="9" name="Rectangle 8"/>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4" name="Picture 13" descr="SNAPSHOT 04.png"/>
          <p:cNvPicPr>
            <a:picLocks noChangeAspect="1"/>
          </p:cNvPicPr>
          <p:nvPr/>
        </p:nvPicPr>
        <p:blipFill>
          <a:blip r:embed="rId7" cstate="print"/>
          <a:stretch>
            <a:fillRect/>
          </a:stretch>
        </p:blipFill>
        <p:spPr>
          <a:xfrm>
            <a:off x="10745113" y="3017520"/>
            <a:ext cx="1216699" cy="296732"/>
          </a:xfrm>
          <a:prstGeom prst="rect">
            <a:avLst/>
          </a:prstGeom>
        </p:spPr>
      </p:pic>
      <p:pic>
        <p:nvPicPr>
          <p:cNvPr id="15" name="Picture 2"/>
          <p:cNvPicPr>
            <a:picLocks noChangeAspect="1" noChangeArrowheads="1"/>
          </p:cNvPicPr>
          <p:nvPr/>
        </p:nvPicPr>
        <p:blipFill>
          <a:blip r:embed="rId8" cstate="print"/>
          <a:srcRect/>
          <a:stretch>
            <a:fillRect/>
          </a:stretch>
        </p:blipFill>
        <p:spPr bwMode="auto">
          <a:xfrm>
            <a:off x="8380412" y="935831"/>
            <a:ext cx="3562350" cy="1763966"/>
          </a:xfrm>
          <a:prstGeom prst="rect">
            <a:avLst/>
          </a:prstGeom>
          <a:noFill/>
          <a:ln w="9525">
            <a:noFill/>
            <a:miter lim="800000"/>
            <a:headEnd/>
            <a:tailEnd/>
          </a:ln>
          <a:effec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hemistry Final.png"/>
          <p:cNvPicPr>
            <a:picLocks noChangeAspect="1"/>
          </p:cNvPicPr>
          <p:nvPr/>
        </p:nvPicPr>
        <p:blipFill>
          <a:blip r:embed="rId8" cstate="print"/>
          <a:stretch>
            <a:fillRect/>
          </a:stretch>
        </p:blipFill>
        <p:spPr>
          <a:xfrm>
            <a:off x="0" y="2849841"/>
            <a:ext cx="12188825" cy="3648590"/>
          </a:xfrm>
          <a:prstGeom prst="rect">
            <a:avLst/>
          </a:prstGeom>
        </p:spPr>
      </p:pic>
      <p:sp>
        <p:nvSpPr>
          <p:cNvPr id="14" name="Rectangle 13"/>
          <p:cNvSpPr/>
          <p:nvPr/>
        </p:nvSpPr>
        <p:spPr bwMode="auto">
          <a:xfrm>
            <a:off x="0" y="326231"/>
            <a:ext cx="12188825" cy="2362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819" name="Rectangle 3"/>
          <p:cNvSpPr>
            <a:spLocks/>
          </p:cNvSpPr>
          <p:nvPr>
            <p:custDataLst>
              <p:tags r:id="rId1"/>
            </p:custDataLst>
          </p:nvPr>
        </p:nvSpPr>
        <p:spPr bwMode="auto">
          <a:xfrm>
            <a:off x="182880" y="1005840"/>
            <a:ext cx="3615413"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1500"/>
              </a:spcBef>
              <a:spcAft>
                <a:spcPts val="0"/>
              </a:spcAft>
              <a:buClrTx/>
              <a:buSzTx/>
              <a:buNone/>
              <a:tabLst>
                <a:tab pos="533399" algn="l"/>
                <a:tab pos="1066801" algn="l"/>
              </a:tabLst>
              <a:defRPr/>
            </a:pPr>
            <a:r>
              <a:rPr lang="en-US" sz="2400" b="1" dirty="0">
                <a:solidFill>
                  <a:srgbClr val="0000FF"/>
                </a:solidFill>
                <a:latin typeface="Calibri"/>
                <a:ea typeface="Verdana" charset="0"/>
                <a:cs typeface="Verdana" charset="0"/>
                <a:sym typeface="Verdana" charset="0"/>
              </a:rPr>
              <a:t>You have completed the lab.</a:t>
            </a:r>
          </a:p>
        </p:txBody>
      </p:sp>
      <p:sp>
        <p:nvSpPr>
          <p:cNvPr id="34818" name="Rectangle 2"/>
          <p:cNvSpPr>
            <a:spLocks/>
          </p:cNvSpPr>
          <p:nvPr>
            <p:custDataLst>
              <p:tags r:id="rId2"/>
            </p:custDataLst>
          </p:nvPr>
        </p:nvSpPr>
        <p:spPr bwMode="auto">
          <a:xfrm>
            <a:off x="182880" y="457200"/>
            <a:ext cx="2833533"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3175"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Congratulations!</a:t>
            </a:r>
          </a:p>
        </p:txBody>
      </p:sp>
      <p:sp>
        <p:nvSpPr>
          <p:cNvPr id="34820" name="Rectangle 4"/>
          <p:cNvSpPr>
            <a:spLocks/>
          </p:cNvSpPr>
          <p:nvPr>
            <p:custDataLst>
              <p:tags r:id="rId3"/>
            </p:custDataLst>
          </p:nvPr>
        </p:nvSpPr>
        <p:spPr bwMode="auto">
          <a:xfrm>
            <a:off x="228600" y="1463040"/>
            <a:ext cx="11961812" cy="830997"/>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R="0" lvl="0" algn="l" defTabSz="914400" eaLnBrk="1" fontAlgn="auto" latinLnBrk="0" hangingPunct="1">
              <a:lnSpc>
                <a:spcPct val="100000"/>
              </a:lnSpc>
              <a:spcBef>
                <a:spcPts val="1500"/>
              </a:spcBef>
              <a:spcAft>
                <a:spcPts val="0"/>
              </a:spcAft>
              <a:buClrTx/>
              <a:buSzTx/>
              <a:buNone/>
              <a:tabLst>
                <a:tab pos="685800" algn="l"/>
              </a:tabLst>
              <a:defRPr/>
            </a:pPr>
            <a:r>
              <a:rPr lang="en-US" sz="2700" dirty="0">
                <a:latin typeface="Calibri"/>
                <a:ea typeface="Verdana" charset="0"/>
                <a:cs typeface="Verdana" charset="0"/>
                <a:sym typeface="Verdana" charset="0"/>
              </a:rPr>
              <a:t>Please remember to follow your teacher's instructions for cleaning-up and </a:t>
            </a:r>
            <a:r>
              <a:rPr lang="en-US" sz="2700" dirty="0" smtClean="0">
                <a:latin typeface="Calibri"/>
                <a:ea typeface="Verdana" charset="0"/>
                <a:cs typeface="Verdana" charset="0"/>
                <a:sym typeface="Verdana" charset="0"/>
              </a:rPr>
              <a:t>submitting </a:t>
            </a:r>
            <a:r>
              <a:rPr lang="en-US" sz="2700" dirty="0">
                <a:latin typeface="Calibri"/>
                <a:ea typeface="Verdana" charset="0"/>
                <a:cs typeface="Verdana" charset="0"/>
                <a:sym typeface="Verdana" charset="0"/>
              </a:rPr>
              <a:t>your </a:t>
            </a:r>
            <a:r>
              <a:rPr lang="en-US" sz="2700" dirty="0" smtClean="0">
                <a:latin typeface="Calibri"/>
                <a:ea typeface="Verdana" charset="0"/>
                <a:cs typeface="Verdana" charset="0"/>
                <a:sym typeface="Verdana" charset="0"/>
              </a:rPr>
              <a:t>lab.</a:t>
            </a:r>
            <a:endParaRPr lang="en-US" sz="2700" dirty="0">
              <a:latin typeface="Calibri"/>
              <a:ea typeface="Verdana" charset="0"/>
              <a:cs typeface="Verdana" charset="0"/>
              <a:sym typeface="Verdana" charset="0"/>
            </a:endParaRPr>
          </a:p>
        </p:txBody>
      </p:sp>
      <p:sp>
        <p:nvSpPr>
          <p:cNvPr id="7" name="Text Placeholder 6"/>
          <p:cNvSpPr>
            <a:spLocks noGrp="1"/>
          </p:cNvSpPr>
          <p:nvPr>
            <p:ph type="body" sz="quarter" idx="12"/>
          </p:nvPr>
        </p:nvSpPr>
        <p:spPr/>
        <p:txBody>
          <a:bodyPr/>
          <a:lstStyle/>
          <a:p>
            <a:endParaRPr lang="en-US" dirty="0"/>
          </a:p>
        </p:txBody>
      </p:sp>
      <p:sp>
        <p:nvSpPr>
          <p:cNvPr id="15" name="Rectangle 14"/>
          <p:cNvSpPr/>
          <p:nvPr/>
        </p:nvSpPr>
        <p:spPr bwMode="auto">
          <a:xfrm>
            <a:off x="0" y="2612231"/>
            <a:ext cx="12188825" cy="152400"/>
          </a:xfrm>
          <a:prstGeom prst="rect">
            <a:avLst/>
          </a:prstGeom>
          <a:solidFill>
            <a:srgbClr val="00B0D8"/>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ectangle 10"/>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p:cNvSpPr>
          <p:nvPr>
            <p:custDataLst>
              <p:tags r:id="rId1"/>
            </p:custDataLst>
          </p:nvPr>
        </p:nvSpPr>
        <p:spPr bwMode="auto">
          <a:xfrm>
            <a:off x="228600" y="1097280"/>
            <a:ext cx="11885610" cy="3508653"/>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algn="l" fontAlgn="auto">
              <a:spcBef>
                <a:spcPts val="0"/>
              </a:spcBef>
              <a:spcAft>
                <a:spcPts val="0"/>
              </a:spcAft>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All images were taken from PASCO documentation, public domain clip art, or Wikimedia Foundation Commons. </a:t>
            </a:r>
          </a:p>
          <a:p>
            <a:pPr marR="0" lvl="0" indent="231775" algn="l" defTabSz="914400" eaLnBrk="1" fontAlgn="auto" latinLnBrk="0" hangingPunct="1">
              <a:lnSpc>
                <a:spcPct val="100000"/>
              </a:lnSpc>
              <a:spcBef>
                <a:spcPts val="0"/>
              </a:spcBef>
              <a:spcAft>
                <a:spcPts val="1200"/>
              </a:spcAft>
              <a:buClrTx/>
              <a:buSzTx/>
              <a:buFontTx/>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endParaRPr lang="en-US" sz="2000" dirty="0" smtClean="0">
              <a:latin typeface="Calibri"/>
              <a:ea typeface="Verdana" charset="0"/>
              <a:cs typeface="Verdana" charset="0"/>
              <a:sym typeface="Verdana" charset="0"/>
            </a:endParaRPr>
          </a:p>
          <a:p>
            <a:pPr marR="0" lvl="0" indent="231775" algn="l" defTabSz="914400" eaLnBrk="1" fontAlgn="auto" latinLnBrk="0" hangingPunct="1">
              <a:lnSpc>
                <a:spcPct val="100000"/>
              </a:lnSpc>
              <a:spcBef>
                <a:spcPts val="0"/>
              </a:spcBef>
              <a:spcAft>
                <a:spcPts val="1200"/>
              </a:spcAft>
              <a:buClrTx/>
              <a:buSzTx/>
              <a:buFontTx/>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BOYLE'S LAW DIAGRAM:  http://commons.wikimedia.org/wiki/Image:Boyles_Law_animated.gif</a:t>
            </a:r>
          </a:p>
          <a:p>
            <a:pPr marR="0" lvl="0" indent="231775" algn="l" defTabSz="914400" eaLnBrk="1" fontAlgn="auto" latinLnBrk="0" hangingPunct="1">
              <a:lnSpc>
                <a:spcPct val="100000"/>
              </a:lnSpc>
              <a:spcBef>
                <a:spcPts val="0"/>
              </a:spcBef>
              <a:spcAft>
                <a:spcPts val="1200"/>
              </a:spcAft>
              <a:buClrTx/>
              <a:buSzTx/>
              <a:buFontTx/>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YOGA LADY http://www.freeclipartnow.com/recreation/sports/fitness/yoga.jpg.html</a:t>
            </a:r>
          </a:p>
          <a:p>
            <a:pPr marR="0" lvl="0" indent="231775" algn="l" defTabSz="914400" eaLnBrk="1" fontAlgn="auto" latinLnBrk="0" hangingPunct="1">
              <a:lnSpc>
                <a:spcPct val="100000"/>
              </a:lnSpc>
              <a:spcBef>
                <a:spcPts val="0"/>
              </a:spcBef>
              <a:spcAft>
                <a:spcPts val="1200"/>
              </a:spcAft>
              <a:buClrTx/>
              <a:buSzTx/>
              <a:buFontTx/>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PURPLE BALLOON http://www.freeclipartnow.com/recreation/partying/balloon-purple-aj.jpg.html</a:t>
            </a:r>
          </a:p>
          <a:p>
            <a:pPr marL="228600" marR="0" lvl="0" indent="-228600" algn="l" defTabSz="914400" eaLnBrk="1" fontAlgn="auto" latinLnBrk="0" hangingPunct="1">
              <a:lnSpc>
                <a:spcPct val="100000"/>
              </a:lnSpc>
              <a:spcBef>
                <a:spcPts val="0"/>
              </a:spcBef>
              <a:spcAft>
                <a:spcPts val="1200"/>
              </a:spcAft>
              <a:buClrTx/>
              <a:buSzTx/>
              <a:buFontTx/>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HOT AIR BALLOON: </a:t>
            </a:r>
            <a:r>
              <a:rPr lang="en-US" sz="2000" dirty="0" smtClean="0">
                <a:latin typeface="Calibri"/>
                <a:ea typeface="Verdana Bold" charset="0"/>
                <a:cs typeface="Verdana Bold" charset="0"/>
                <a:sym typeface="Verdana Bold" charset="0"/>
              </a:rPr>
              <a:t>  </a:t>
            </a:r>
            <a:r>
              <a:rPr lang="en-US" sz="2000" dirty="0" smtClean="0">
                <a:latin typeface="Calibri"/>
                <a:ea typeface="Verdana" charset="0"/>
                <a:cs typeface="Verdana" charset="0"/>
                <a:sym typeface="Verdana" charset="0"/>
              </a:rPr>
              <a:t>http://www.openstockphotography.org/image-licensing/balloon/Hotairballoon- stockholm.jpg</a:t>
            </a:r>
          </a:p>
          <a:p>
            <a:pPr marL="3175" marR="0" lvl="0" algn="l" defTabSz="914400" eaLnBrk="1" fontAlgn="auto" latinLnBrk="0" hangingPunct="1">
              <a:spcBef>
                <a:spcPts val="0"/>
              </a:spcBef>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endParaRPr lang="en-US" sz="2000" dirty="0">
              <a:latin typeface="Calibri"/>
              <a:cs typeface="Helvetica" charset="0"/>
              <a:sym typeface="Helvetica" charset="0"/>
            </a:endParaRPr>
          </a:p>
          <a:p>
            <a:pPr marR="0" lvl="0" indent="0" defTabSz="914400" eaLnBrk="1" fontAlgn="auto" latinLnBrk="0" hangingPunct="1">
              <a:lnSpc>
                <a:spcPct val="100000"/>
              </a:lnSpc>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endParaRPr lang="en-US" dirty="0">
              <a:solidFill>
                <a:schemeClr val="tx1"/>
              </a:solidFill>
              <a:ea typeface="Gill Sans" charset="0"/>
              <a:cs typeface="Gill Sans" charset="0"/>
            </a:endParaRPr>
          </a:p>
        </p:txBody>
      </p:sp>
      <p:sp>
        <p:nvSpPr>
          <p:cNvPr id="33793" name="Rectangle 1"/>
          <p:cNvSpPr>
            <a:spLocks/>
          </p:cNvSpPr>
          <p:nvPr>
            <p:custDataLst>
              <p:tags r:id="rId2"/>
            </p:custDataLst>
          </p:nvPr>
        </p:nvSpPr>
        <p:spPr bwMode="auto">
          <a:xfrm>
            <a:off x="182880" y="457200"/>
            <a:ext cx="186743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References</a:t>
            </a:r>
          </a:p>
        </p:txBody>
      </p:sp>
      <p:sp>
        <p:nvSpPr>
          <p:cNvPr id="5" name="Text Placeholder 4"/>
          <p:cNvSpPr>
            <a:spLocks noGrp="1"/>
          </p:cNvSpPr>
          <p:nvPr>
            <p:ph type="body" sz="quarter" idx="12"/>
          </p:nvPr>
        </p:nvSpPr>
        <p:spPr/>
        <p:txBody>
          <a:bodyPr/>
          <a:lstStyle/>
          <a:p>
            <a:endParaRPr lang="en-US"/>
          </a:p>
        </p:txBody>
      </p:sp>
      <p:sp>
        <p:nvSpPr>
          <p:cNvPr id="8" name="Rectangle 7"/>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p:cNvSpPr>
          <p:nvPr>
            <p:custDataLst>
              <p:tags r:id="rId1"/>
            </p:custDataLst>
          </p:nvPr>
        </p:nvSpPr>
        <p:spPr bwMode="auto">
          <a:xfrm>
            <a:off x="228600" y="1164431"/>
            <a:ext cx="12188825" cy="3922612"/>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3550" marR="0" lvl="0" indent="-463550" algn="l" defTabSz="914400" eaLnBrk="1" fontAlgn="auto" latinLnBrk="0" hangingPunct="1">
              <a:spcBef>
                <a:spcPts val="0"/>
              </a:spcBef>
              <a:spcAft>
                <a:spcPts val="0"/>
              </a:spcAft>
              <a:buClr>
                <a:srgbClr val="000000"/>
              </a:buClr>
              <a:buSzPct val="100000"/>
              <a:buFont typeface="Verdana"/>
              <a:buChar char="•"/>
              <a:tabLst>
                <a:tab pos="17463" algn="l"/>
                <a:tab pos="463550" algn="l"/>
                <a:tab pos="1065213" algn="l"/>
                <a:tab pos="1598613" algn="l"/>
                <a:tab pos="2132013" algn="l"/>
                <a:tab pos="2665413" algn="l"/>
                <a:tab pos="3198813" algn="l"/>
                <a:tab pos="3732213" algn="l"/>
                <a:tab pos="4265613" algn="l"/>
                <a:tab pos="4799013" algn="l"/>
                <a:tab pos="5332413" algn="l"/>
                <a:tab pos="5865813" algn="l"/>
                <a:tab pos="6399213" algn="l"/>
              </a:tabLst>
              <a:defRPr/>
            </a:pPr>
            <a:r>
              <a:rPr lang="en-US" sz="2700" dirty="0" smtClean="0">
                <a:latin typeface="Calibri"/>
                <a:ea typeface="Verdana" charset="0"/>
                <a:cs typeface="Verdana" charset="0"/>
                <a:sym typeface="Verdana" charset="0"/>
              </a:rPr>
              <a:t>Solids </a:t>
            </a:r>
            <a:r>
              <a:rPr lang="en-US" sz="2700" dirty="0">
                <a:latin typeface="Calibri"/>
                <a:ea typeface="Verdana" charset="0"/>
                <a:cs typeface="Verdana" charset="0"/>
                <a:sym typeface="Verdana" charset="0"/>
              </a:rPr>
              <a:t>and liquids take up a fixed amount of space. The volume of gases, however, can change. </a:t>
            </a:r>
            <a:endParaRPr lang="en-US" sz="2700" dirty="0" smtClean="0">
              <a:latin typeface="Calibri"/>
              <a:ea typeface="Verdana" charset="0"/>
              <a:cs typeface="Verdana" charset="0"/>
              <a:sym typeface="Verdana" charset="0"/>
            </a:endParaRPr>
          </a:p>
          <a:p>
            <a:pPr marL="463550" marR="0" lvl="0" indent="-463550" algn="l" defTabSz="914400" eaLnBrk="1" fontAlgn="auto" latinLnBrk="0" hangingPunct="1">
              <a:spcBef>
                <a:spcPts val="0"/>
              </a:spcBef>
              <a:spcAft>
                <a:spcPts val="0"/>
              </a:spcAft>
              <a:buClr>
                <a:srgbClr val="000000"/>
              </a:buClr>
              <a:buSzPct val="100000"/>
              <a:buFont typeface="Verdana"/>
              <a:buChar char="•"/>
              <a:tabLst>
                <a:tab pos="17463" algn="l"/>
                <a:tab pos="463550" algn="l"/>
                <a:tab pos="1065213" algn="l"/>
                <a:tab pos="1598613" algn="l"/>
                <a:tab pos="2132013" algn="l"/>
                <a:tab pos="2665413" algn="l"/>
                <a:tab pos="3198813" algn="l"/>
                <a:tab pos="3732213" algn="l"/>
                <a:tab pos="4265613" algn="l"/>
                <a:tab pos="4799013" algn="l"/>
                <a:tab pos="5332413" algn="l"/>
                <a:tab pos="5865813" algn="l"/>
                <a:tab pos="6399213" algn="l"/>
              </a:tabLst>
              <a:defRPr/>
            </a:pPr>
            <a:endParaRPr lang="en-US" sz="2700" dirty="0" smtClean="0">
              <a:latin typeface="Calibri"/>
              <a:ea typeface="Verdana" charset="0"/>
              <a:cs typeface="Verdana" charset="0"/>
              <a:sym typeface="Verdana" charset="0"/>
            </a:endParaRPr>
          </a:p>
          <a:p>
            <a:pPr marL="463550" marR="0" lvl="0" indent="-463550" algn="l" defTabSz="914400" eaLnBrk="1" fontAlgn="auto" latinLnBrk="0" hangingPunct="1">
              <a:spcBef>
                <a:spcPts val="0"/>
              </a:spcBef>
              <a:spcAft>
                <a:spcPts val="0"/>
              </a:spcAft>
              <a:buClr>
                <a:srgbClr val="000000"/>
              </a:buClr>
              <a:buSzPct val="100000"/>
              <a:buFont typeface="Verdana"/>
              <a:buChar char="•"/>
              <a:tabLst>
                <a:tab pos="17463" algn="l"/>
                <a:tab pos="463550" algn="l"/>
                <a:tab pos="1065213" algn="l"/>
                <a:tab pos="1598613" algn="l"/>
                <a:tab pos="2132013" algn="l"/>
                <a:tab pos="2665413" algn="l"/>
                <a:tab pos="3198813" algn="l"/>
                <a:tab pos="3732213" algn="l"/>
                <a:tab pos="4265613" algn="l"/>
                <a:tab pos="4799013" algn="l"/>
                <a:tab pos="5332413" algn="l"/>
                <a:tab pos="5865813" algn="l"/>
                <a:tab pos="6399213" algn="l"/>
              </a:tabLst>
              <a:defRPr/>
            </a:pPr>
            <a:endParaRPr lang="en-US" sz="2700" dirty="0" smtClean="0">
              <a:latin typeface="Calibri"/>
              <a:ea typeface="Verdana" charset="0"/>
              <a:cs typeface="Verdana" charset="0"/>
              <a:sym typeface="Verdana" charset="0"/>
            </a:endParaRPr>
          </a:p>
          <a:p>
            <a:pPr marL="463550" marR="0" lvl="0" indent="-463550" algn="l" defTabSz="914400" eaLnBrk="1" fontAlgn="auto" latinLnBrk="0" hangingPunct="1">
              <a:spcBef>
                <a:spcPts val="0"/>
              </a:spcBef>
              <a:spcAft>
                <a:spcPts val="0"/>
              </a:spcAft>
              <a:buClr>
                <a:srgbClr val="000000"/>
              </a:buClr>
              <a:buSzPct val="100000"/>
              <a:buFont typeface="Verdana"/>
              <a:buChar char="•"/>
              <a:tabLst>
                <a:tab pos="17463" algn="l"/>
                <a:tab pos="463550" algn="l"/>
                <a:tab pos="1065213" algn="l"/>
                <a:tab pos="1598613" algn="l"/>
                <a:tab pos="2132013" algn="l"/>
                <a:tab pos="2665413" algn="l"/>
                <a:tab pos="3198813" algn="l"/>
                <a:tab pos="3732213" algn="l"/>
                <a:tab pos="4265613" algn="l"/>
                <a:tab pos="4799013" algn="l"/>
                <a:tab pos="5332413" algn="l"/>
                <a:tab pos="5865813" algn="l"/>
                <a:tab pos="6399213" algn="l"/>
              </a:tabLst>
              <a:defRPr/>
            </a:pPr>
            <a:endParaRPr lang="en-US" sz="2700" dirty="0" smtClean="0">
              <a:latin typeface="Calibri"/>
              <a:ea typeface="Verdana" charset="0"/>
              <a:cs typeface="Verdana" charset="0"/>
              <a:sym typeface="Verdana" charset="0"/>
            </a:endParaRPr>
          </a:p>
          <a:p>
            <a:pPr marL="463550" marR="0" lvl="0" indent="-463550" algn="l" defTabSz="914400" eaLnBrk="1" fontAlgn="auto" latinLnBrk="0" hangingPunct="1">
              <a:spcBef>
                <a:spcPts val="0"/>
              </a:spcBef>
              <a:spcAft>
                <a:spcPts val="0"/>
              </a:spcAft>
              <a:buClr>
                <a:srgbClr val="000000"/>
              </a:buClr>
              <a:buSzPct val="100000"/>
              <a:buFont typeface="Verdana"/>
              <a:buChar char="•"/>
              <a:tabLst>
                <a:tab pos="17463" algn="l"/>
                <a:tab pos="463550" algn="l"/>
                <a:tab pos="1065213" algn="l"/>
                <a:tab pos="1598613" algn="l"/>
                <a:tab pos="2132013" algn="l"/>
                <a:tab pos="2665413" algn="l"/>
                <a:tab pos="3198813" algn="l"/>
                <a:tab pos="3732213" algn="l"/>
                <a:tab pos="4265613" algn="l"/>
                <a:tab pos="4799013" algn="l"/>
                <a:tab pos="5332413" algn="l"/>
                <a:tab pos="5865813" algn="l"/>
                <a:tab pos="6399213" algn="l"/>
              </a:tabLst>
              <a:defRPr/>
            </a:pPr>
            <a:endParaRPr lang="en-US" sz="2700" dirty="0" smtClean="0">
              <a:latin typeface="Calibri"/>
              <a:ea typeface="Verdana" charset="0"/>
              <a:cs typeface="Verdana" charset="0"/>
              <a:sym typeface="Verdana" charset="0"/>
            </a:endParaRPr>
          </a:p>
          <a:p>
            <a:pPr marL="463550" marR="0" lvl="0" indent="-463550" algn="l" defTabSz="914400" eaLnBrk="1" fontAlgn="auto" latinLnBrk="0" hangingPunct="1">
              <a:spcBef>
                <a:spcPts val="0"/>
              </a:spcBef>
              <a:spcAft>
                <a:spcPts val="0"/>
              </a:spcAft>
              <a:buClr>
                <a:srgbClr val="000000"/>
              </a:buClr>
              <a:buSzPct val="100000"/>
              <a:buFont typeface="Verdana"/>
              <a:buChar char="•"/>
              <a:tabLst>
                <a:tab pos="17463" algn="l"/>
                <a:tab pos="463550" algn="l"/>
                <a:tab pos="1065213" algn="l"/>
                <a:tab pos="1598613" algn="l"/>
                <a:tab pos="2132013" algn="l"/>
                <a:tab pos="2665413" algn="l"/>
                <a:tab pos="3198813" algn="l"/>
                <a:tab pos="3732213" algn="l"/>
                <a:tab pos="4265613" algn="l"/>
                <a:tab pos="4799013" algn="l"/>
                <a:tab pos="5332413" algn="l"/>
                <a:tab pos="5865813" algn="l"/>
                <a:tab pos="6399213" algn="l"/>
              </a:tabLst>
              <a:defRPr/>
            </a:pPr>
            <a:r>
              <a:rPr lang="en-US" sz="2700" dirty="0" smtClean="0">
                <a:latin typeface="Calibri"/>
                <a:ea typeface="Verdana" charset="0"/>
                <a:cs typeface="Verdana" charset="0"/>
                <a:sym typeface="Verdana" charset="0"/>
              </a:rPr>
              <a:t>Gas molecules can be compressed into smaller volumes and when released into larger volumes the gas molecules will spread out and fill all the available space.  </a:t>
            </a:r>
          </a:p>
          <a:p>
            <a:pPr marL="463550" marR="0" lvl="0" indent="-463550" algn="l" defTabSz="914400" eaLnBrk="1" fontAlgn="auto" latinLnBrk="0" hangingPunct="1">
              <a:lnSpc>
                <a:spcPct val="120000"/>
              </a:lnSpc>
              <a:spcBef>
                <a:spcPts val="1501"/>
              </a:spcBef>
              <a:tabLst>
                <a:tab pos="17463" algn="l"/>
                <a:tab pos="463550" algn="l"/>
                <a:tab pos="1065213" algn="l"/>
                <a:tab pos="1598613" algn="l"/>
                <a:tab pos="2132013" algn="l"/>
                <a:tab pos="2665413" algn="l"/>
                <a:tab pos="3198813" algn="l"/>
                <a:tab pos="3732213" algn="l"/>
                <a:tab pos="4265613" algn="l"/>
                <a:tab pos="4799013" algn="l"/>
                <a:tab pos="5332413" algn="l"/>
                <a:tab pos="5865813" algn="l"/>
                <a:tab pos="6399213" algn="l"/>
              </a:tabLst>
              <a:defRPr/>
            </a:pPr>
            <a:endParaRPr lang="en-US" sz="2200" dirty="0">
              <a:solidFill>
                <a:schemeClr val="tx1"/>
              </a:solidFill>
              <a:latin typeface="Verdana" charset="0"/>
              <a:ea typeface="Verdana" charset="0"/>
              <a:cs typeface="Verdana" charset="0"/>
              <a:sym typeface="Verdana" charset="0"/>
            </a:endParaRPr>
          </a:p>
        </p:txBody>
      </p:sp>
      <p:sp>
        <p:nvSpPr>
          <p:cNvPr id="8193" name="Rectangle 1"/>
          <p:cNvSpPr>
            <a:spLocks/>
          </p:cNvSpPr>
          <p:nvPr>
            <p:custDataLst>
              <p:tags r:id="rId2"/>
            </p:custDataLst>
          </p:nvPr>
        </p:nvSpPr>
        <p:spPr bwMode="auto">
          <a:xfrm>
            <a:off x="182880" y="457200"/>
            <a:ext cx="2201052"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182953" marR="0" lvl="0" indent="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Background</a:t>
            </a:r>
          </a:p>
        </p:txBody>
      </p:sp>
      <p:pic>
        <p:nvPicPr>
          <p:cNvPr id="8199" name="Picture 7"/>
          <p:cNvPicPr>
            <a:picLocks noChangeAspect="1" noChangeArrowheads="1"/>
          </p:cNvPicPr>
          <p:nvPr/>
        </p:nvPicPr>
        <p:blipFill>
          <a:blip r:embed="rId7" cstate="print"/>
          <a:srcRect/>
          <a:stretch>
            <a:fillRect/>
          </a:stretch>
        </p:blipFill>
        <p:spPr bwMode="auto">
          <a:xfrm>
            <a:off x="2977469" y="4656780"/>
            <a:ext cx="2050143" cy="1841651"/>
          </a:xfrm>
          <a:prstGeom prst="rect">
            <a:avLst/>
          </a:prstGeom>
          <a:noFill/>
          <a:ln w="12700" cap="flat">
            <a:noFill/>
            <a:miter lim="800000"/>
            <a:headEnd/>
            <a:tailEnd/>
          </a:ln>
        </p:spPr>
      </p:pic>
      <p:pic>
        <p:nvPicPr>
          <p:cNvPr id="8200" name="Picture 8"/>
          <p:cNvPicPr>
            <a:picLocks noChangeAspect="1" noChangeArrowheads="1"/>
          </p:cNvPicPr>
          <p:nvPr/>
        </p:nvPicPr>
        <p:blipFill>
          <a:blip r:embed="rId8" cstate="print"/>
          <a:srcRect/>
          <a:stretch>
            <a:fillRect/>
          </a:stretch>
        </p:blipFill>
        <p:spPr bwMode="auto">
          <a:xfrm>
            <a:off x="7039589" y="4487189"/>
            <a:ext cx="2026623" cy="2011242"/>
          </a:xfrm>
          <a:prstGeom prst="rect">
            <a:avLst/>
          </a:prstGeom>
          <a:noFill/>
          <a:ln w="12700" cap="flat">
            <a:noFill/>
            <a:miter lim="800000"/>
            <a:headEnd/>
            <a:tailEnd/>
          </a:ln>
        </p:spPr>
      </p:pic>
      <p:sp>
        <p:nvSpPr>
          <p:cNvPr id="13" name="Text Placeholder 12"/>
          <p:cNvSpPr>
            <a:spLocks noGrp="1"/>
          </p:cNvSpPr>
          <p:nvPr>
            <p:ph type="body" sz="quarter" idx="12"/>
          </p:nvPr>
        </p:nvSpPr>
        <p:spPr/>
        <p:txBody>
          <a:bodyPr/>
          <a:lstStyle/>
          <a:p>
            <a:endParaRPr lang="en-US"/>
          </a:p>
        </p:txBody>
      </p:sp>
      <p:sp>
        <p:nvSpPr>
          <p:cNvPr id="11" name="Rectangle 10"/>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4" name="Picture 13" descr="image75.png"/>
          <p:cNvPicPr>
            <a:picLocks noChangeAspect="1"/>
          </p:cNvPicPr>
          <p:nvPr/>
        </p:nvPicPr>
        <p:blipFill>
          <a:blip r:embed="rId9" cstate="print"/>
          <a:stretch>
            <a:fillRect/>
          </a:stretch>
        </p:blipFill>
        <p:spPr>
          <a:xfrm>
            <a:off x="8358841" y="1697831"/>
            <a:ext cx="1088371" cy="2018753"/>
          </a:xfrm>
          <a:prstGeom prst="rect">
            <a:avLst/>
          </a:prstGeom>
        </p:spPr>
      </p:pic>
      <p:pic>
        <p:nvPicPr>
          <p:cNvPr id="15" name="Picture 14" descr="water.jpg"/>
          <p:cNvPicPr>
            <a:picLocks noChangeAspect="1"/>
          </p:cNvPicPr>
          <p:nvPr/>
        </p:nvPicPr>
        <p:blipFill>
          <a:blip r:embed="rId10" cstate="print"/>
          <a:stretch>
            <a:fillRect/>
          </a:stretch>
        </p:blipFill>
        <p:spPr>
          <a:xfrm>
            <a:off x="5408612" y="1926431"/>
            <a:ext cx="2002102" cy="1676400"/>
          </a:xfrm>
          <a:prstGeom prst="rect">
            <a:avLst/>
          </a:prstGeom>
        </p:spPr>
      </p:pic>
      <p:sp>
        <p:nvSpPr>
          <p:cNvPr id="16" name="Cube 15"/>
          <p:cNvSpPr/>
          <p:nvPr/>
        </p:nvSpPr>
        <p:spPr bwMode="auto">
          <a:xfrm>
            <a:off x="2665412" y="2078831"/>
            <a:ext cx="1676400" cy="1066800"/>
          </a:xfrm>
          <a:prstGeom prst="cube">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075612" y="402431"/>
            <a:ext cx="4113213" cy="6346031"/>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3" name="Picture 12" descr="SNAPSHOT 04.png"/>
          <p:cNvPicPr>
            <a:picLocks noChangeAspect="1"/>
          </p:cNvPicPr>
          <p:nvPr>
            <p:custDataLst>
              <p:tags r:id="rId1"/>
            </p:custDataLst>
          </p:nvPr>
        </p:nvPicPr>
        <p:blipFill>
          <a:blip r:embed="rId8" cstate="print"/>
          <a:stretch>
            <a:fillRect/>
          </a:stretch>
        </p:blipFill>
        <p:spPr>
          <a:xfrm>
            <a:off x="10745113" y="3017520"/>
            <a:ext cx="1216698" cy="296732"/>
          </a:xfrm>
          <a:prstGeom prst="rect">
            <a:avLst/>
          </a:prstGeom>
          <a:solidFill>
            <a:scrgbClr r="0" g="0" b="0">
              <a:alpha val="0"/>
            </a:scrgbClr>
          </a:solidFill>
          <a:ln/>
        </p:spPr>
      </p:pic>
      <p:sp>
        <p:nvSpPr>
          <p:cNvPr id="9218" name="Rectangle 2"/>
          <p:cNvSpPr>
            <a:spLocks/>
          </p:cNvSpPr>
          <p:nvPr>
            <p:custDataLst>
              <p:tags r:id="rId2"/>
            </p:custDataLst>
          </p:nvPr>
        </p:nvSpPr>
        <p:spPr bwMode="auto">
          <a:xfrm>
            <a:off x="182880" y="457200"/>
            <a:ext cx="1769715"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Self-Check</a:t>
            </a:r>
          </a:p>
        </p:txBody>
      </p:sp>
      <p:sp>
        <p:nvSpPr>
          <p:cNvPr id="9219" name="Rectangle 3"/>
          <p:cNvSpPr>
            <a:spLocks/>
          </p:cNvSpPr>
          <p:nvPr>
            <p:custDataLst>
              <p:tags r:id="rId3"/>
            </p:custDataLst>
          </p:nvPr>
        </p:nvSpPr>
        <p:spPr bwMode="auto">
          <a:xfrm>
            <a:off x="228600" y="1164430"/>
            <a:ext cx="7598971" cy="3870290"/>
          </a:xfrm>
          <a:prstGeom prst="rect">
            <a:avLst/>
          </a:prstGeom>
          <a:noFill/>
          <a:ln w="12700" cap="flat">
            <a:noFill/>
            <a:miter lim="800000"/>
            <a:headEnd type="none" w="med" len="med"/>
            <a:tailEnd type="none" w="med" len="med"/>
          </a:ln>
        </p:spPr>
        <p:txBody>
          <a:bodyPr vert="horz" lIns="0" tIns="0" rIns="0" bIns="0" anchor="ctr" anchorCtr="0">
            <a:spAutoFit/>
          </a:bodyPr>
          <a:lstStyle/>
          <a:p>
            <a:pPr marL="457200" indent="-457200" algn="l">
              <a:spcBef>
                <a:spcPts val="1499"/>
              </a:spcBef>
              <a:spcAft>
                <a:spcPts val="0"/>
              </a:spcAft>
              <a:buAutoNum type="arabicPeriod"/>
              <a:tabLst>
                <a:tab pos="190474" algn="l"/>
                <a:tab pos="209522" algn="l"/>
                <a:tab pos="552377"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700" dirty="0" smtClean="0">
                <a:solidFill>
                  <a:schemeClr val="tx1"/>
                </a:solidFill>
                <a:latin typeface="Calibri"/>
                <a:ea typeface="Verdana" charset="0"/>
                <a:cs typeface="Verdana" charset="0"/>
                <a:sym typeface="Verdana" charset="0"/>
              </a:rPr>
              <a:t>_____________ </a:t>
            </a:r>
            <a:r>
              <a:rPr lang="en-US" sz="2700" dirty="0">
                <a:solidFill>
                  <a:schemeClr val="tx1"/>
                </a:solidFill>
                <a:latin typeface="Calibri"/>
                <a:ea typeface="Verdana" charset="0"/>
                <a:cs typeface="Verdana" charset="0"/>
                <a:sym typeface="Verdana" charset="0"/>
              </a:rPr>
              <a:t>molecules can be compressed into smaller volumes. </a:t>
            </a:r>
            <a:endParaRPr lang="en-US" sz="2700" dirty="0" smtClean="0">
              <a:solidFill>
                <a:schemeClr val="tx1"/>
              </a:solidFill>
              <a:latin typeface="Calibri"/>
              <a:ea typeface="Verdana" charset="0"/>
              <a:cs typeface="Verdana" charset="0"/>
              <a:sym typeface="Verdana" charset="0"/>
            </a:endParaRPr>
          </a:p>
          <a:p>
            <a:pPr marL="914400" indent="-457200" algn="l">
              <a:spcBef>
                <a:spcPts val="1499"/>
              </a:spcBef>
              <a:spcAft>
                <a:spcPts val="0"/>
              </a:spcAft>
              <a:buFont typeface="+mj-lt"/>
              <a:buAutoNum type="alphaLcParenR"/>
              <a:tabLst>
                <a:tab pos="171427" algn="l"/>
                <a:tab pos="742851" algn="l"/>
                <a:tab pos="1161895" algn="l"/>
                <a:tab pos="1371416" algn="l"/>
                <a:tab pos="1599986" algn="l"/>
                <a:tab pos="2133315" algn="l"/>
                <a:tab pos="2666644" algn="l"/>
                <a:tab pos="3199971" algn="l"/>
                <a:tab pos="3733301" algn="l"/>
                <a:tab pos="4266630" algn="l"/>
                <a:tab pos="4799959" algn="l"/>
                <a:tab pos="5333288" algn="l"/>
                <a:tab pos="5866616" algn="l"/>
                <a:tab pos="6399945" algn="l"/>
                <a:tab pos="171427" algn="l"/>
                <a:tab pos="742851" algn="l"/>
                <a:tab pos="1161895" algn="l"/>
                <a:tab pos="1371416" algn="l"/>
                <a:tab pos="1599986" algn="l"/>
                <a:tab pos="2133315" algn="l"/>
                <a:tab pos="2666644" algn="l"/>
                <a:tab pos="3199971" algn="l"/>
                <a:tab pos="3733301" algn="l"/>
                <a:tab pos="4266630" algn="l"/>
                <a:tab pos="4799959" algn="l"/>
                <a:tab pos="5333288" algn="l"/>
                <a:tab pos="5866616" algn="l"/>
                <a:tab pos="6399945" algn="l"/>
                <a:tab pos="171427" algn="l"/>
                <a:tab pos="742851" algn="l"/>
                <a:tab pos="1161895" algn="l"/>
                <a:tab pos="1371416" algn="l"/>
              </a:tabLst>
            </a:pPr>
            <a:r>
              <a:rPr lang="en-US" sz="2700" dirty="0" smtClean="0">
                <a:solidFill>
                  <a:schemeClr val="tx1"/>
                </a:solidFill>
                <a:latin typeface="Calibri"/>
                <a:ea typeface="Verdana" charset="0"/>
                <a:cs typeface="Verdana" charset="0"/>
                <a:sym typeface="Verdana" charset="0"/>
              </a:rPr>
              <a:t>  Solid</a:t>
            </a:r>
          </a:p>
          <a:p>
            <a:pPr marL="914400" indent="-457200" algn="l">
              <a:spcBef>
                <a:spcPts val="1499"/>
              </a:spcBef>
              <a:spcAft>
                <a:spcPts val="0"/>
              </a:spcAft>
              <a:buFont typeface="+mj-lt"/>
              <a:buAutoNum type="alphaLcParenR"/>
              <a:tabLst>
                <a:tab pos="171427" algn="l"/>
                <a:tab pos="742851" algn="l"/>
                <a:tab pos="1161895" algn="l"/>
                <a:tab pos="1371416" algn="l"/>
                <a:tab pos="1599986" algn="l"/>
                <a:tab pos="2133315" algn="l"/>
                <a:tab pos="2666644" algn="l"/>
                <a:tab pos="3199971" algn="l"/>
                <a:tab pos="3733301" algn="l"/>
                <a:tab pos="4266630" algn="l"/>
                <a:tab pos="4799959" algn="l"/>
                <a:tab pos="5333288" algn="l"/>
                <a:tab pos="5866616" algn="l"/>
                <a:tab pos="6399945" algn="l"/>
                <a:tab pos="171427" algn="l"/>
                <a:tab pos="742851" algn="l"/>
                <a:tab pos="1161895" algn="l"/>
                <a:tab pos="1371416" algn="l"/>
                <a:tab pos="1599986" algn="l"/>
                <a:tab pos="2133315" algn="l"/>
                <a:tab pos="2666644" algn="l"/>
                <a:tab pos="3199971" algn="l"/>
                <a:tab pos="3733301" algn="l"/>
                <a:tab pos="4266630" algn="l"/>
                <a:tab pos="4799959" algn="l"/>
                <a:tab pos="5333288" algn="l"/>
                <a:tab pos="5866616" algn="l"/>
                <a:tab pos="6399945" algn="l"/>
                <a:tab pos="171427" algn="l"/>
                <a:tab pos="742851" algn="l"/>
                <a:tab pos="1161895" algn="l"/>
                <a:tab pos="1371416" algn="l"/>
              </a:tabLst>
            </a:pPr>
            <a:r>
              <a:rPr lang="en-US" sz="2700" dirty="0" smtClean="0">
                <a:solidFill>
                  <a:schemeClr val="tx1"/>
                </a:solidFill>
                <a:latin typeface="Calibri"/>
                <a:ea typeface="Verdana" charset="0"/>
                <a:cs typeface="Verdana" charset="0"/>
                <a:sym typeface="Verdana" charset="0"/>
              </a:rPr>
              <a:t>  Liquid</a:t>
            </a:r>
          </a:p>
          <a:p>
            <a:pPr marL="914400" indent="-457200" algn="l">
              <a:spcBef>
                <a:spcPts val="1499"/>
              </a:spcBef>
              <a:spcAft>
                <a:spcPts val="0"/>
              </a:spcAft>
              <a:buFont typeface="+mj-lt"/>
              <a:buAutoNum type="alphaLcParenR"/>
              <a:tabLst>
                <a:tab pos="171427" algn="l"/>
                <a:tab pos="742851" algn="l"/>
                <a:tab pos="1161895" algn="l"/>
                <a:tab pos="1371416" algn="l"/>
                <a:tab pos="1599986" algn="l"/>
                <a:tab pos="2133315" algn="l"/>
                <a:tab pos="2666644" algn="l"/>
                <a:tab pos="3199971" algn="l"/>
                <a:tab pos="3733301" algn="l"/>
                <a:tab pos="4266630" algn="l"/>
                <a:tab pos="4799959" algn="l"/>
                <a:tab pos="5333288" algn="l"/>
                <a:tab pos="5866616" algn="l"/>
                <a:tab pos="6399945" algn="l"/>
                <a:tab pos="171427" algn="l"/>
                <a:tab pos="742851" algn="l"/>
                <a:tab pos="1161895" algn="l"/>
                <a:tab pos="1371416" algn="l"/>
                <a:tab pos="1599986" algn="l"/>
                <a:tab pos="2133315" algn="l"/>
                <a:tab pos="2666644" algn="l"/>
                <a:tab pos="3199971" algn="l"/>
                <a:tab pos="3733301" algn="l"/>
                <a:tab pos="4266630" algn="l"/>
                <a:tab pos="4799959" algn="l"/>
                <a:tab pos="5333288" algn="l"/>
                <a:tab pos="5866616" algn="l"/>
                <a:tab pos="6399945" algn="l"/>
                <a:tab pos="171427" algn="l"/>
                <a:tab pos="742851" algn="l"/>
                <a:tab pos="1161895" algn="l"/>
                <a:tab pos="1371416" algn="l"/>
              </a:tabLst>
            </a:pPr>
            <a:r>
              <a:rPr lang="en-US" sz="2700" dirty="0" smtClean="0">
                <a:solidFill>
                  <a:schemeClr val="tx1"/>
                </a:solidFill>
                <a:latin typeface="Calibri"/>
                <a:ea typeface="Verdana" charset="0"/>
                <a:cs typeface="Verdana" charset="0"/>
                <a:sym typeface="Verdana" charset="0"/>
              </a:rPr>
              <a:t>  Gas</a:t>
            </a:r>
          </a:p>
          <a:p>
            <a:pPr marL="914400" indent="-457200" algn="l">
              <a:spcBef>
                <a:spcPts val="1499"/>
              </a:spcBef>
              <a:spcAft>
                <a:spcPts val="0"/>
              </a:spcAft>
              <a:buFont typeface="+mj-lt"/>
              <a:buAutoNum type="alphaLcParenR"/>
              <a:tabLst>
                <a:tab pos="171427" algn="l"/>
                <a:tab pos="742851" algn="l"/>
                <a:tab pos="1161895" algn="l"/>
                <a:tab pos="1371416" algn="l"/>
                <a:tab pos="1599986" algn="l"/>
                <a:tab pos="2133315" algn="l"/>
                <a:tab pos="2666644" algn="l"/>
                <a:tab pos="3199971" algn="l"/>
                <a:tab pos="3733301" algn="l"/>
                <a:tab pos="4266630" algn="l"/>
                <a:tab pos="4799959" algn="l"/>
                <a:tab pos="5333288" algn="l"/>
                <a:tab pos="5866616" algn="l"/>
                <a:tab pos="6399945" algn="l"/>
                <a:tab pos="171427" algn="l"/>
                <a:tab pos="742851" algn="l"/>
                <a:tab pos="1161895" algn="l"/>
                <a:tab pos="1371416" algn="l"/>
                <a:tab pos="1599986" algn="l"/>
                <a:tab pos="2133315" algn="l"/>
                <a:tab pos="2666644" algn="l"/>
                <a:tab pos="3199971" algn="l"/>
                <a:tab pos="3733301" algn="l"/>
                <a:tab pos="4266630" algn="l"/>
                <a:tab pos="4799959" algn="l"/>
                <a:tab pos="5333288" algn="l"/>
                <a:tab pos="5866616" algn="l"/>
                <a:tab pos="6399945" algn="l"/>
                <a:tab pos="171427" algn="l"/>
                <a:tab pos="742851" algn="l"/>
                <a:tab pos="1161895" algn="l"/>
                <a:tab pos="1371416" algn="l"/>
              </a:tabLst>
            </a:pPr>
            <a:r>
              <a:rPr lang="en-US" sz="2700" dirty="0" smtClean="0">
                <a:solidFill>
                  <a:schemeClr val="tx1"/>
                </a:solidFill>
                <a:latin typeface="Calibri"/>
                <a:ea typeface="Verdana" charset="0"/>
                <a:cs typeface="Verdana" charset="0"/>
                <a:sym typeface="Verdana" charset="0"/>
              </a:rPr>
              <a:t>  Solid, liquid, and gas</a:t>
            </a:r>
          </a:p>
          <a:p>
            <a:pPr marL="457200" indent="-457200" algn="l">
              <a:spcBef>
                <a:spcPts val="1499"/>
              </a:spcBef>
              <a:spcAft>
                <a:spcPts val="0"/>
              </a:spcAft>
              <a:tabLst>
                <a:tab pos="190474" algn="l"/>
                <a:tab pos="209522" algn="l"/>
                <a:tab pos="552377"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700" dirty="0" smtClean="0">
                <a:solidFill>
                  <a:schemeClr val="tx1"/>
                </a:solidFill>
                <a:latin typeface="Calibri"/>
                <a:ea typeface="Verdana" charset="0"/>
                <a:cs typeface="Verdana" charset="0"/>
                <a:sym typeface="Verdana" charset="0"/>
              </a:rPr>
              <a:t>  </a:t>
            </a:r>
            <a:endParaRPr lang="en-US" sz="2700" dirty="0">
              <a:solidFill>
                <a:schemeClr val="tx1"/>
              </a:solidFill>
              <a:latin typeface="Calibri"/>
              <a:ea typeface="Verdana" charset="0"/>
              <a:cs typeface="Verdana" charset="0"/>
              <a:sym typeface="Verdana" charset="0"/>
            </a:endParaRPr>
          </a:p>
        </p:txBody>
      </p:sp>
      <p:sp>
        <p:nvSpPr>
          <p:cNvPr id="7" name="Rectangle 6"/>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
        <p:nvSpPr>
          <p:cNvPr id="9" name="Text Placeholder 8"/>
          <p:cNvSpPr>
            <a:spLocks noGrp="1"/>
          </p:cNvSpPr>
          <p:nvPr>
            <p:ph type="body" sz="quarter" idx="12"/>
          </p:nvPr>
        </p:nvSpPr>
        <p:spPr/>
        <p:txBody>
          <a:bodyPr/>
          <a:lstStyle/>
          <a:p>
            <a:endParaRPr lang="en-US"/>
          </a:p>
        </p:txBody>
      </p:sp>
      <p:pic>
        <p:nvPicPr>
          <p:cNvPr id="12" name="Picture 11" descr="image56.png"/>
          <p:cNvPicPr>
            <a:picLocks noChangeAspect="1"/>
          </p:cNvPicPr>
          <p:nvPr/>
        </p:nvPicPr>
        <p:blipFill>
          <a:blip r:embed="rId9" cstate="print"/>
          <a:stretch>
            <a:fillRect/>
          </a:stretch>
        </p:blipFill>
        <p:spPr>
          <a:xfrm>
            <a:off x="8685212" y="1621631"/>
            <a:ext cx="1156550" cy="1444752"/>
          </a:xfrm>
          <a:prstGeom prst="rect">
            <a:avLst/>
          </a:prstGeom>
        </p:spPr>
      </p:pic>
      <p:pic>
        <p:nvPicPr>
          <p:cNvPr id="14" name="Picture 13" descr="water.jpg"/>
          <p:cNvPicPr>
            <a:picLocks noChangeAspect="1"/>
          </p:cNvPicPr>
          <p:nvPr/>
        </p:nvPicPr>
        <p:blipFill>
          <a:blip r:embed="rId10" cstate="print"/>
          <a:stretch>
            <a:fillRect/>
          </a:stretch>
        </p:blipFill>
        <p:spPr>
          <a:xfrm>
            <a:off x="10638107" y="1621631"/>
            <a:ext cx="1550718" cy="1298448"/>
          </a:xfrm>
          <a:prstGeom prst="rect">
            <a:avLst/>
          </a:prstGeom>
        </p:spPr>
      </p:pic>
      <p:sp>
        <p:nvSpPr>
          <p:cNvPr id="17" name="Cube 16"/>
          <p:cNvSpPr/>
          <p:nvPr/>
        </p:nvSpPr>
        <p:spPr bwMode="auto">
          <a:xfrm>
            <a:off x="9752012" y="631031"/>
            <a:ext cx="1066800" cy="838200"/>
          </a:xfrm>
          <a:prstGeom prst="cube">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custDataLst>
              <p:tags r:id="rId1"/>
            </p:custDataLst>
          </p:nvPr>
        </p:nvSpPr>
        <p:spPr bwMode="auto">
          <a:xfrm>
            <a:off x="182880" y="457200"/>
            <a:ext cx="3282889" cy="769441"/>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...Background</a:t>
            </a:r>
            <a:endParaRPr lang="en-US" sz="3200" b="1" dirty="0">
              <a:solidFill>
                <a:srgbClr val="EB572D"/>
              </a:solidFill>
              <a:latin typeface="Calibri"/>
              <a:ea typeface="Verdana" charset="0"/>
              <a:cs typeface="Verdana" charset="0"/>
              <a:sym typeface="Verdana" charset="0"/>
            </a:endParaRPr>
          </a:p>
          <a:p>
            <a:pPr marR="0" lvl="0" indent="0" defTabSz="914400" eaLnBrk="1" fontAlgn="auto" latinLnBrk="0" hangingPunct="1">
              <a:lnSpc>
                <a:spcPct val="100000"/>
              </a:lnSpc>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endParaRPr lang="en-US" dirty="0">
              <a:solidFill>
                <a:schemeClr val="tx1"/>
              </a:solidFill>
              <a:ea typeface="Gill Sans" charset="0"/>
              <a:cs typeface="Gill Sans" charset="0"/>
            </a:endParaRPr>
          </a:p>
        </p:txBody>
      </p:sp>
      <p:sp>
        <p:nvSpPr>
          <p:cNvPr id="10242" name="Rectangle 2"/>
          <p:cNvSpPr>
            <a:spLocks/>
          </p:cNvSpPr>
          <p:nvPr>
            <p:custDataLst>
              <p:tags r:id="rId2"/>
            </p:custDataLst>
          </p:nvPr>
        </p:nvSpPr>
        <p:spPr bwMode="auto">
          <a:xfrm>
            <a:off x="228600" y="1137136"/>
            <a:ext cx="12055509" cy="1400383"/>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3550" marR="0" lvl="0" indent="-463550" algn="l" defTabSz="914400" eaLnBrk="1" fontAlgn="auto" latinLnBrk="0" hangingPunct="1">
              <a:lnSpc>
                <a:spcPct val="100000"/>
              </a:lnSpc>
              <a:spcBef>
                <a:spcPts val="0"/>
              </a:spcBef>
              <a:spcAft>
                <a:spcPts val="1200"/>
              </a:spcAft>
              <a:buClr>
                <a:srgbClr val="000000"/>
              </a:buClr>
              <a:buSzPct val="100000"/>
              <a:buFont typeface="Verdana"/>
              <a:buChar char="•"/>
              <a:tabLst>
                <a:tab pos="17463" algn="l"/>
                <a:tab pos="463550" algn="l"/>
                <a:tab pos="1065213" algn="l"/>
                <a:tab pos="1598613" algn="l"/>
                <a:tab pos="2132013" algn="l"/>
                <a:tab pos="2665413" algn="l"/>
                <a:tab pos="3198813" algn="l"/>
                <a:tab pos="3732213" algn="l"/>
                <a:tab pos="4265613" algn="l"/>
                <a:tab pos="4799013" algn="l"/>
                <a:tab pos="5332413" algn="l"/>
                <a:tab pos="5865813" algn="l"/>
                <a:tab pos="6399213" algn="l"/>
                <a:tab pos="17463" algn="l"/>
                <a:tab pos="474663" algn="l"/>
                <a:tab pos="1065213" algn="l"/>
                <a:tab pos="1598613" algn="l"/>
                <a:tab pos="2132013" algn="l"/>
                <a:tab pos="2665413" algn="l"/>
                <a:tab pos="3198813" algn="l"/>
                <a:tab pos="3732213" algn="l"/>
                <a:tab pos="4265613" algn="l"/>
                <a:tab pos="4799013" algn="l"/>
                <a:tab pos="5332413" algn="l"/>
                <a:tab pos="5865813" algn="l"/>
                <a:tab pos="6399213" algn="l"/>
              </a:tabLst>
              <a:defRPr/>
            </a:pPr>
            <a:r>
              <a:rPr lang="en-US" sz="2700" dirty="0">
                <a:latin typeface="Calibri"/>
                <a:ea typeface="Verdana" charset="0"/>
                <a:cs typeface="Verdana" charset="0"/>
                <a:sym typeface="Verdana" charset="0"/>
              </a:rPr>
              <a:t>The ability of gases to change the amount of space they occupy is explained by the </a:t>
            </a:r>
            <a:r>
              <a:rPr lang="en-US" sz="2700" dirty="0">
                <a:latin typeface="Calibri"/>
                <a:ea typeface="Verdana Italic" charset="0"/>
                <a:cs typeface="Verdana Italic" charset="0"/>
                <a:sym typeface="Verdana Italic" charset="0"/>
              </a:rPr>
              <a:t>kinetic molecular theory</a:t>
            </a:r>
            <a:r>
              <a:rPr lang="en-US" sz="2700" dirty="0">
                <a:latin typeface="Calibri"/>
                <a:ea typeface="Verdana" charset="0"/>
                <a:cs typeface="Verdana" charset="0"/>
                <a:sym typeface="Verdana" charset="0"/>
              </a:rPr>
              <a:t> of gases. </a:t>
            </a:r>
          </a:p>
          <a:p>
            <a:pPr marL="463550" marR="0" lvl="0" indent="-463550" algn="l" defTabSz="914400" eaLnBrk="1" fontAlgn="auto" latinLnBrk="0" hangingPunct="1">
              <a:lnSpc>
                <a:spcPct val="100000"/>
              </a:lnSpc>
              <a:spcBef>
                <a:spcPts val="0"/>
              </a:spcBef>
              <a:spcAft>
                <a:spcPts val="1200"/>
              </a:spcAft>
              <a:buClr>
                <a:srgbClr val="000000"/>
              </a:buClr>
              <a:buSzPct val="100000"/>
              <a:buFont typeface="Verdana"/>
              <a:buChar char="•"/>
              <a:tabLst>
                <a:tab pos="17463" algn="l"/>
                <a:tab pos="463550" algn="l"/>
                <a:tab pos="1065213" algn="l"/>
                <a:tab pos="1598613" algn="l"/>
                <a:tab pos="2132013" algn="l"/>
                <a:tab pos="2665413" algn="l"/>
                <a:tab pos="3198813" algn="l"/>
                <a:tab pos="3732213" algn="l"/>
                <a:tab pos="4265613" algn="l"/>
                <a:tab pos="4799013" algn="l"/>
                <a:tab pos="5332413" algn="l"/>
                <a:tab pos="5865813" algn="l"/>
                <a:tab pos="6399213" algn="l"/>
                <a:tab pos="17463" algn="l"/>
                <a:tab pos="474663" algn="l"/>
                <a:tab pos="1065213" algn="l"/>
                <a:tab pos="1598613" algn="l"/>
                <a:tab pos="2132013" algn="l"/>
                <a:tab pos="2665413" algn="l"/>
                <a:tab pos="3198813" algn="l"/>
                <a:tab pos="3732213" algn="l"/>
                <a:tab pos="4265613" algn="l"/>
                <a:tab pos="4799013" algn="l"/>
                <a:tab pos="5332413" algn="l"/>
                <a:tab pos="5865813" algn="l"/>
                <a:tab pos="6399213" algn="l"/>
              </a:tabLst>
              <a:defRPr/>
            </a:pPr>
            <a:r>
              <a:rPr lang="en-US" sz="2700" dirty="0">
                <a:latin typeface="Calibri"/>
                <a:ea typeface="Verdana" charset="0"/>
                <a:cs typeface="Verdana" charset="0"/>
                <a:sym typeface="Verdana" charset="0"/>
              </a:rPr>
              <a:t>The kinetic molecular theory of gases explains that:</a:t>
            </a:r>
          </a:p>
        </p:txBody>
      </p:sp>
      <p:sp>
        <p:nvSpPr>
          <p:cNvPr id="10243" name="Rectangle 3"/>
          <p:cNvSpPr>
            <a:spLocks/>
          </p:cNvSpPr>
          <p:nvPr>
            <p:custDataLst>
              <p:tags r:id="rId3"/>
            </p:custDataLst>
          </p:nvPr>
        </p:nvSpPr>
        <p:spPr bwMode="auto">
          <a:xfrm>
            <a:off x="228600" y="2612231"/>
            <a:ext cx="6704012" cy="400109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968375" lvl="1" indent="-336550" algn="l" fontAlgn="auto">
              <a:spcBef>
                <a:spcPts val="0"/>
              </a:spcBef>
              <a:spcAft>
                <a:spcPts val="600"/>
              </a:spcAft>
              <a:buClr>
                <a:srgbClr val="000000"/>
              </a:buClr>
              <a:buSzPct val="7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22" algn="l"/>
                <a:tab pos="571424" algn="l"/>
                <a:tab pos="1066656" algn="l"/>
                <a:tab pos="1599986" algn="l"/>
                <a:tab pos="2133315" algn="l"/>
                <a:tab pos="2666644" algn="l"/>
              </a:tabLst>
            </a:pPr>
            <a:r>
              <a:rPr lang="en-US" sz="2500" dirty="0" smtClean="0">
                <a:latin typeface="Calibri"/>
                <a:ea typeface="Verdana" charset="0"/>
                <a:cs typeface="Verdana" charset="0"/>
                <a:sym typeface="Verdana" charset="0"/>
              </a:rPr>
              <a:t>gas particles </a:t>
            </a:r>
            <a:r>
              <a:rPr lang="en-US" sz="2500" dirty="0">
                <a:latin typeface="Calibri"/>
                <a:ea typeface="Verdana" charset="0"/>
                <a:cs typeface="Verdana" charset="0"/>
                <a:sym typeface="Verdana" charset="0"/>
              </a:rPr>
              <a:t>are small hard spheres that are so far apart that their volume can be considered zero. </a:t>
            </a:r>
          </a:p>
          <a:p>
            <a:pPr marL="968375" lvl="1" indent="-336550" algn="l" fontAlgn="auto">
              <a:spcBef>
                <a:spcPts val="0"/>
              </a:spcBef>
              <a:spcAft>
                <a:spcPts val="600"/>
              </a:spcAft>
              <a:buClr>
                <a:srgbClr val="000000"/>
              </a:buClr>
              <a:buSzPct val="7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22" algn="l"/>
                <a:tab pos="571424" algn="l"/>
                <a:tab pos="1066656" algn="l"/>
                <a:tab pos="1599986" algn="l"/>
                <a:tab pos="2133315" algn="l"/>
                <a:tab pos="2666644" algn="l"/>
              </a:tabLst>
            </a:pPr>
            <a:r>
              <a:rPr lang="en-US" sz="2500" dirty="0">
                <a:latin typeface="Calibri"/>
                <a:ea typeface="Verdana" charset="0"/>
                <a:cs typeface="Verdana" charset="0"/>
                <a:sym typeface="Verdana" charset="0"/>
              </a:rPr>
              <a:t>gas particles move in straight lines until they collide with another particle or surface forcing them to change direction.</a:t>
            </a:r>
          </a:p>
          <a:p>
            <a:pPr marL="968375" lvl="1" indent="-336550" algn="l" fontAlgn="auto">
              <a:spcBef>
                <a:spcPts val="0"/>
              </a:spcBef>
              <a:spcAft>
                <a:spcPts val="600"/>
              </a:spcAft>
              <a:buClr>
                <a:srgbClr val="000000"/>
              </a:buClr>
              <a:buSzPct val="7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22" algn="l"/>
                <a:tab pos="571424" algn="l"/>
                <a:tab pos="1066656" algn="l"/>
                <a:tab pos="1599986" algn="l"/>
                <a:tab pos="2133315" algn="l"/>
                <a:tab pos="2666644" algn="l"/>
              </a:tabLst>
            </a:pPr>
            <a:r>
              <a:rPr lang="en-US" sz="2500" dirty="0">
                <a:latin typeface="Calibri"/>
                <a:ea typeface="Verdana" charset="0"/>
                <a:cs typeface="Verdana" charset="0"/>
                <a:sym typeface="Verdana" charset="0"/>
              </a:rPr>
              <a:t>the movement of gases is random and their collisions are considered elastic because they do not gain or lose energy when they collide.</a:t>
            </a:r>
          </a:p>
        </p:txBody>
      </p:sp>
      <p:sp>
        <p:nvSpPr>
          <p:cNvPr id="7" name="Text Placeholder 6"/>
          <p:cNvSpPr>
            <a:spLocks noGrp="1"/>
          </p:cNvSpPr>
          <p:nvPr>
            <p:ph type="body" sz="quarter" idx="12"/>
          </p:nvPr>
        </p:nvSpPr>
        <p:spPr/>
        <p:txBody>
          <a:bodyPr/>
          <a:lstStyle/>
          <a:p>
            <a:endParaRPr lang="en-US"/>
          </a:p>
        </p:txBody>
      </p:sp>
      <p:sp>
        <p:nvSpPr>
          <p:cNvPr id="8" name="Rectangle 7"/>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cxnSp>
        <p:nvCxnSpPr>
          <p:cNvPr id="12" name="Straight Connector 11"/>
          <p:cNvCxnSpPr/>
          <p:nvPr/>
        </p:nvCxnSpPr>
        <p:spPr bwMode="auto">
          <a:xfrm rot="5400000" flipH="1" flipV="1">
            <a:off x="7770812" y="1012031"/>
            <a:ext cx="0" cy="0"/>
          </a:xfrm>
          <a:prstGeom prst="line">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none" w="med" len="med"/>
          </a:ln>
          <a:effectLst/>
        </p:spPr>
      </p:cxnSp>
      <p:sp>
        <p:nvSpPr>
          <p:cNvPr id="13" name="Right Arrow 12"/>
          <p:cNvSpPr/>
          <p:nvPr/>
        </p:nvSpPr>
        <p:spPr bwMode="auto">
          <a:xfrm>
            <a:off x="7799387" y="5431631"/>
            <a:ext cx="609600" cy="152400"/>
          </a:xfrm>
          <a:prstGeom prst="rightArrow">
            <a:avLst/>
          </a:prstGeom>
          <a:solidFill>
            <a:srgbClr val="C0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Right Arrow 13"/>
          <p:cNvSpPr/>
          <p:nvPr/>
        </p:nvSpPr>
        <p:spPr bwMode="auto">
          <a:xfrm flipH="1">
            <a:off x="8570912" y="5431631"/>
            <a:ext cx="609600" cy="152400"/>
          </a:xfrm>
          <a:prstGeom prst="rightArrow">
            <a:avLst/>
          </a:prstGeom>
          <a:solidFill>
            <a:srgbClr val="0000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Right Arrow 14"/>
          <p:cNvSpPr/>
          <p:nvPr/>
        </p:nvSpPr>
        <p:spPr bwMode="auto">
          <a:xfrm flipH="1">
            <a:off x="7237412" y="6041231"/>
            <a:ext cx="609600" cy="152400"/>
          </a:xfrm>
          <a:prstGeom prst="rightArrow">
            <a:avLst/>
          </a:prstGeom>
          <a:solidFill>
            <a:srgbClr val="C0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Right Arrow 15"/>
          <p:cNvSpPr/>
          <p:nvPr/>
        </p:nvSpPr>
        <p:spPr bwMode="auto">
          <a:xfrm>
            <a:off x="8990012" y="6041231"/>
            <a:ext cx="609600" cy="152400"/>
          </a:xfrm>
          <a:prstGeom prst="rightArrow">
            <a:avLst/>
          </a:prstGeom>
          <a:solidFill>
            <a:srgbClr val="0000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 name="Oval 16"/>
          <p:cNvSpPr/>
          <p:nvPr/>
        </p:nvSpPr>
        <p:spPr bwMode="auto">
          <a:xfrm>
            <a:off x="7237412" y="5298281"/>
            <a:ext cx="381000" cy="381000"/>
          </a:xfrm>
          <a:prstGeom prst="ellipse">
            <a:avLst/>
          </a:prstGeom>
          <a:solidFill>
            <a:srgbClr val="C0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Oval 17"/>
          <p:cNvSpPr/>
          <p:nvPr/>
        </p:nvSpPr>
        <p:spPr bwMode="auto">
          <a:xfrm>
            <a:off x="7923212" y="5888831"/>
            <a:ext cx="381000" cy="381000"/>
          </a:xfrm>
          <a:prstGeom prst="ellipse">
            <a:avLst/>
          </a:prstGeom>
          <a:solidFill>
            <a:srgbClr val="C0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Oval 18"/>
          <p:cNvSpPr/>
          <p:nvPr/>
        </p:nvSpPr>
        <p:spPr bwMode="auto">
          <a:xfrm>
            <a:off x="8523287" y="5888831"/>
            <a:ext cx="381000" cy="381000"/>
          </a:xfrm>
          <a:prstGeom prst="ellipse">
            <a:avLst/>
          </a:prstGeom>
          <a:solidFill>
            <a:srgbClr val="0000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Oval 19"/>
          <p:cNvSpPr/>
          <p:nvPr/>
        </p:nvSpPr>
        <p:spPr bwMode="auto">
          <a:xfrm>
            <a:off x="9342437" y="5307806"/>
            <a:ext cx="381000" cy="381000"/>
          </a:xfrm>
          <a:prstGeom prst="ellipse">
            <a:avLst/>
          </a:prstGeom>
          <a:solidFill>
            <a:srgbClr val="0000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TextBox 21"/>
          <p:cNvSpPr txBox="1"/>
          <p:nvPr/>
        </p:nvSpPr>
        <p:spPr>
          <a:xfrm>
            <a:off x="10133012" y="5507831"/>
            <a:ext cx="1736373" cy="523220"/>
          </a:xfrm>
          <a:prstGeom prst="rect">
            <a:avLst/>
          </a:prstGeom>
          <a:noFill/>
        </p:spPr>
        <p:txBody>
          <a:bodyPr wrap="none" rtlCol="0">
            <a:spAutoFit/>
          </a:bodyPr>
          <a:lstStyle/>
          <a:p>
            <a:r>
              <a:rPr lang="en-US" sz="2800" b="1" dirty="0" err="1" smtClean="0"/>
              <a:t>KE</a:t>
            </a:r>
            <a:r>
              <a:rPr lang="en-US" sz="2800" b="1" i="1" baseline="-25000" dirty="0" err="1" smtClean="0"/>
              <a:t>i</a:t>
            </a:r>
            <a:r>
              <a:rPr lang="en-US" sz="2800" b="1" dirty="0" smtClean="0"/>
              <a:t> = </a:t>
            </a:r>
            <a:r>
              <a:rPr lang="en-US" sz="2800" b="1" dirty="0" err="1" smtClean="0"/>
              <a:t>KE</a:t>
            </a:r>
            <a:r>
              <a:rPr lang="en-US" sz="2800" b="1" i="1" baseline="-25000" dirty="0" err="1" smtClean="0"/>
              <a:t>f</a:t>
            </a:r>
            <a:endParaRPr lang="en-US" sz="2800" b="1" i="1" baseline="-25000" dirty="0"/>
          </a:p>
        </p:txBody>
      </p:sp>
      <p:grpSp>
        <p:nvGrpSpPr>
          <p:cNvPr id="31" name="Group 30"/>
          <p:cNvGrpSpPr/>
          <p:nvPr/>
        </p:nvGrpSpPr>
        <p:grpSpPr>
          <a:xfrm>
            <a:off x="7542212" y="2612231"/>
            <a:ext cx="4343400" cy="1143000"/>
            <a:chOff x="7389812" y="783431"/>
            <a:chExt cx="4343400" cy="1143000"/>
          </a:xfrm>
        </p:grpSpPr>
        <p:sp>
          <p:nvSpPr>
            <p:cNvPr id="10" name="Rectangle 9"/>
            <p:cNvSpPr/>
            <p:nvPr/>
          </p:nvSpPr>
          <p:spPr bwMode="auto">
            <a:xfrm>
              <a:off x="7389812" y="783431"/>
              <a:ext cx="4343400" cy="11430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w="28575">
                  <a:solidFill>
                    <a:schemeClr val="tx1"/>
                  </a:solidFill>
                </a:ln>
                <a:solidFill>
                  <a:srgbClr val="000000"/>
                </a:solidFill>
                <a:effectLst/>
                <a:latin typeface="Gill Sans" charset="0"/>
                <a:ea typeface="ヒラギノ角ゴ ProN W3" charset="0"/>
                <a:cs typeface="ヒラギノ角ゴ ProN W3" charset="0"/>
                <a:sym typeface="Gill Sans" charset="0"/>
              </a:endParaRPr>
            </a:p>
          </p:txBody>
        </p:sp>
        <p:grpSp>
          <p:nvGrpSpPr>
            <p:cNvPr id="30" name="Group 29"/>
            <p:cNvGrpSpPr/>
            <p:nvPr/>
          </p:nvGrpSpPr>
          <p:grpSpPr>
            <a:xfrm>
              <a:off x="7923212" y="1012031"/>
              <a:ext cx="3093719" cy="655319"/>
              <a:chOff x="7923212" y="1012031"/>
              <a:chExt cx="3093719" cy="655319"/>
            </a:xfrm>
          </p:grpSpPr>
          <p:sp>
            <p:nvSpPr>
              <p:cNvPr id="23" name="Flowchart: Connector 22"/>
              <p:cNvSpPr/>
              <p:nvPr/>
            </p:nvSpPr>
            <p:spPr bwMode="auto">
              <a:xfrm>
                <a:off x="7923212" y="1164431"/>
                <a:ext cx="45719" cy="45719"/>
              </a:xfrm>
              <a:prstGeom prst="flowChartConnector">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Flowchart: Connector 24"/>
              <p:cNvSpPr/>
              <p:nvPr/>
            </p:nvSpPr>
            <p:spPr bwMode="auto">
              <a:xfrm>
                <a:off x="8837612" y="1621631"/>
                <a:ext cx="45719" cy="45719"/>
              </a:xfrm>
              <a:prstGeom prst="flowChartConnector">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Flowchart: Connector 25"/>
              <p:cNvSpPr/>
              <p:nvPr/>
            </p:nvSpPr>
            <p:spPr bwMode="auto">
              <a:xfrm>
                <a:off x="9523412" y="1012031"/>
                <a:ext cx="45719" cy="45719"/>
              </a:xfrm>
              <a:prstGeom prst="flowChartConnector">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Flowchart: Connector 26"/>
              <p:cNvSpPr/>
              <p:nvPr/>
            </p:nvSpPr>
            <p:spPr bwMode="auto">
              <a:xfrm>
                <a:off x="10361612" y="1621631"/>
                <a:ext cx="45719" cy="45719"/>
              </a:xfrm>
              <a:prstGeom prst="flowChartConnector">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Flowchart: Connector 27"/>
              <p:cNvSpPr/>
              <p:nvPr/>
            </p:nvSpPr>
            <p:spPr bwMode="auto">
              <a:xfrm>
                <a:off x="10971212" y="1012031"/>
                <a:ext cx="45719" cy="45719"/>
              </a:xfrm>
              <a:prstGeom prst="flowChartConnector">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grpSp>
      <p:grpSp>
        <p:nvGrpSpPr>
          <p:cNvPr id="63" name="Group 62"/>
          <p:cNvGrpSpPr/>
          <p:nvPr/>
        </p:nvGrpSpPr>
        <p:grpSpPr>
          <a:xfrm>
            <a:off x="7542212" y="3907631"/>
            <a:ext cx="4343400" cy="1143000"/>
            <a:chOff x="7237412" y="1240631"/>
            <a:chExt cx="4343400" cy="1143000"/>
          </a:xfrm>
        </p:grpSpPr>
        <p:grpSp>
          <p:nvGrpSpPr>
            <p:cNvPr id="32" name="Group 31"/>
            <p:cNvGrpSpPr/>
            <p:nvPr/>
          </p:nvGrpSpPr>
          <p:grpSpPr>
            <a:xfrm>
              <a:off x="7237412" y="1240631"/>
              <a:ext cx="4343400" cy="1143000"/>
              <a:chOff x="7389812" y="783431"/>
              <a:chExt cx="4343400" cy="1143000"/>
            </a:xfrm>
          </p:grpSpPr>
          <p:sp>
            <p:nvSpPr>
              <p:cNvPr id="33" name="Rectangle 32"/>
              <p:cNvSpPr/>
              <p:nvPr/>
            </p:nvSpPr>
            <p:spPr bwMode="auto">
              <a:xfrm>
                <a:off x="7389812" y="783431"/>
                <a:ext cx="4343400" cy="11430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w="28575">
                    <a:solidFill>
                      <a:schemeClr val="tx1"/>
                    </a:solidFill>
                  </a:ln>
                  <a:solidFill>
                    <a:srgbClr val="000000"/>
                  </a:solidFill>
                  <a:effectLst/>
                  <a:latin typeface="Gill Sans" charset="0"/>
                  <a:ea typeface="ヒラギノ角ゴ ProN W3" charset="0"/>
                  <a:cs typeface="ヒラギノ角ゴ ProN W3" charset="0"/>
                  <a:sym typeface="Gill Sans" charset="0"/>
                </a:endParaRPr>
              </a:p>
            </p:txBody>
          </p:sp>
          <p:grpSp>
            <p:nvGrpSpPr>
              <p:cNvPr id="34" name="Group 29"/>
              <p:cNvGrpSpPr/>
              <p:nvPr/>
            </p:nvGrpSpPr>
            <p:grpSpPr>
              <a:xfrm>
                <a:off x="7923212" y="1012031"/>
                <a:ext cx="3093719" cy="655319"/>
                <a:chOff x="7923212" y="1012031"/>
                <a:chExt cx="3093719" cy="655319"/>
              </a:xfrm>
            </p:grpSpPr>
            <p:sp>
              <p:nvSpPr>
                <p:cNvPr id="35" name="Flowchart: Connector 34"/>
                <p:cNvSpPr/>
                <p:nvPr/>
              </p:nvSpPr>
              <p:spPr bwMode="auto">
                <a:xfrm>
                  <a:off x="7923212" y="1164431"/>
                  <a:ext cx="45719" cy="45719"/>
                </a:xfrm>
                <a:prstGeom prst="flowChartConnector">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6" name="Flowchart: Connector 35"/>
                <p:cNvSpPr/>
                <p:nvPr/>
              </p:nvSpPr>
              <p:spPr bwMode="auto">
                <a:xfrm>
                  <a:off x="8837612" y="1621631"/>
                  <a:ext cx="45719" cy="45719"/>
                </a:xfrm>
                <a:prstGeom prst="flowChartConnector">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7" name="Flowchart: Connector 36"/>
                <p:cNvSpPr/>
                <p:nvPr/>
              </p:nvSpPr>
              <p:spPr bwMode="auto">
                <a:xfrm>
                  <a:off x="9523412" y="1012031"/>
                  <a:ext cx="45719" cy="45719"/>
                </a:xfrm>
                <a:prstGeom prst="flowChartConnector">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Flowchart: Connector 37"/>
                <p:cNvSpPr/>
                <p:nvPr/>
              </p:nvSpPr>
              <p:spPr bwMode="auto">
                <a:xfrm>
                  <a:off x="10361612" y="1621631"/>
                  <a:ext cx="45719" cy="45719"/>
                </a:xfrm>
                <a:prstGeom prst="flowChartConnector">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Flowchart: Connector 38"/>
                <p:cNvSpPr/>
                <p:nvPr/>
              </p:nvSpPr>
              <p:spPr bwMode="auto">
                <a:xfrm>
                  <a:off x="10971212" y="1012031"/>
                  <a:ext cx="45719" cy="45719"/>
                </a:xfrm>
                <a:prstGeom prst="flowChartConnector">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grpSp>
        <p:cxnSp>
          <p:nvCxnSpPr>
            <p:cNvPr id="43" name="Straight Arrow Connector 42"/>
            <p:cNvCxnSpPr/>
            <p:nvPr/>
          </p:nvCxnSpPr>
          <p:spPr bwMode="auto">
            <a:xfrm rot="5400000" flipH="1" flipV="1">
              <a:off x="8071803" y="1387315"/>
              <a:ext cx="6695" cy="494376"/>
            </a:xfrm>
            <a:prstGeom prst="straightConnector1">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arrow"/>
            </a:ln>
            <a:effectLst/>
          </p:spPr>
        </p:cxnSp>
        <p:cxnSp>
          <p:nvCxnSpPr>
            <p:cNvPr id="44" name="Straight Arrow Connector 43"/>
            <p:cNvCxnSpPr/>
            <p:nvPr/>
          </p:nvCxnSpPr>
          <p:spPr bwMode="auto">
            <a:xfrm rot="5400000">
              <a:off x="9151937" y="1716881"/>
              <a:ext cx="457200" cy="19050"/>
            </a:xfrm>
            <a:prstGeom prst="straightConnector1">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arrow"/>
            </a:ln>
            <a:effectLst/>
          </p:spPr>
        </p:cxnSp>
        <p:cxnSp>
          <p:nvCxnSpPr>
            <p:cNvPr id="51" name="Straight Connector 50"/>
            <p:cNvCxnSpPr>
              <a:stCxn id="36" idx="4"/>
            </p:cNvCxnSpPr>
            <p:nvPr/>
          </p:nvCxnSpPr>
          <p:spPr bwMode="auto">
            <a:xfrm rot="5400000">
              <a:off x="8567102" y="2242660"/>
              <a:ext cx="259081" cy="22860"/>
            </a:xfrm>
            <a:prstGeom prst="line">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none" w="med" len="med"/>
            </a:ln>
            <a:effectLst/>
          </p:spPr>
        </p:cxnSp>
        <p:cxnSp>
          <p:nvCxnSpPr>
            <p:cNvPr id="54" name="Straight Arrow Connector 53"/>
            <p:cNvCxnSpPr/>
            <p:nvPr/>
          </p:nvCxnSpPr>
          <p:spPr bwMode="auto">
            <a:xfrm rot="10800000">
              <a:off x="8380412" y="2155031"/>
              <a:ext cx="304800" cy="228600"/>
            </a:xfrm>
            <a:prstGeom prst="straightConnector1">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arrow"/>
            </a:ln>
            <a:effectLst/>
          </p:spPr>
        </p:cxnSp>
        <p:cxnSp>
          <p:nvCxnSpPr>
            <p:cNvPr id="56" name="Straight Arrow Connector 55"/>
            <p:cNvCxnSpPr>
              <a:stCxn id="38" idx="1"/>
            </p:cNvCxnSpPr>
            <p:nvPr/>
          </p:nvCxnSpPr>
          <p:spPr bwMode="auto">
            <a:xfrm rot="16200000" flipV="1">
              <a:off x="10018713" y="1888331"/>
              <a:ext cx="235295" cy="159095"/>
            </a:xfrm>
            <a:prstGeom prst="straightConnector1">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arrow"/>
            </a:ln>
            <a:effectLst/>
          </p:spPr>
        </p:cxnSp>
        <p:cxnSp>
          <p:nvCxnSpPr>
            <p:cNvPr id="58" name="Straight Connector 57"/>
            <p:cNvCxnSpPr/>
            <p:nvPr/>
          </p:nvCxnSpPr>
          <p:spPr bwMode="auto">
            <a:xfrm rot="5400000" flipH="1" flipV="1">
              <a:off x="10818812" y="1285427"/>
              <a:ext cx="235295" cy="145705"/>
            </a:xfrm>
            <a:prstGeom prst="line">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none" w="med" len="med"/>
            </a:ln>
            <a:effectLst/>
          </p:spPr>
        </p:cxnSp>
        <p:cxnSp>
          <p:nvCxnSpPr>
            <p:cNvPr id="60" name="Straight Arrow Connector 59"/>
            <p:cNvCxnSpPr/>
            <p:nvPr/>
          </p:nvCxnSpPr>
          <p:spPr bwMode="auto">
            <a:xfrm rot="16200000" flipH="1">
              <a:off x="11047412" y="1240631"/>
              <a:ext cx="304800" cy="304800"/>
            </a:xfrm>
            <a:prstGeom prst="straightConnector1">
              <a:avLst/>
            </a:prstGeom>
            <a:blipFill dpi="0" rotWithShape="0">
              <a:blip r:embed="rId8" cstate="print"/>
              <a:srcRect/>
              <a:tile tx="0" ty="0" sx="100000" sy="100000" flip="none" algn="tl"/>
            </a:blipFill>
            <a:ln w="25400" cap="flat" cmpd="sng" algn="ctr">
              <a:solidFill>
                <a:srgbClr val="000000"/>
              </a:solidFill>
              <a:prstDash val="solid"/>
              <a:round/>
              <a:headEnd type="none" w="med" len="med"/>
              <a:tailEnd type="arrow"/>
            </a:ln>
            <a:effectLst/>
          </p:spPr>
        </p:cxnSp>
      </p:grpSp>
      <p:grpSp>
        <p:nvGrpSpPr>
          <p:cNvPr id="84" name="Group 83"/>
          <p:cNvGrpSpPr/>
          <p:nvPr/>
        </p:nvGrpSpPr>
        <p:grpSpPr>
          <a:xfrm>
            <a:off x="8271290" y="5802417"/>
            <a:ext cx="304800" cy="181664"/>
            <a:chOff x="8271290" y="5783367"/>
            <a:chExt cx="304800" cy="181664"/>
          </a:xfrm>
        </p:grpSpPr>
        <p:cxnSp>
          <p:nvCxnSpPr>
            <p:cNvPr id="69" name="Straight Connector 68"/>
            <p:cNvCxnSpPr/>
            <p:nvPr/>
          </p:nvCxnSpPr>
          <p:spPr bwMode="auto">
            <a:xfrm rot="5400000" flipH="1" flipV="1">
              <a:off x="8347490" y="5859567"/>
              <a:ext cx="152400" cy="0"/>
            </a:xfrm>
            <a:prstGeom prst="line">
              <a:avLst/>
            </a:prstGeom>
            <a:blipFill dpi="0" rotWithShape="0">
              <a:blip r:embed="rId8" cstate="print"/>
              <a:srcRect/>
              <a:tile tx="0" ty="0" sx="100000" sy="100000" flip="none" algn="tl"/>
            </a:blipFill>
            <a:ln w="12700" cap="flat" cmpd="sng" algn="ctr">
              <a:solidFill>
                <a:srgbClr val="000000"/>
              </a:solidFill>
              <a:prstDash val="solid"/>
              <a:round/>
              <a:headEnd type="none" w="med" len="med"/>
              <a:tailEnd type="none" w="med" len="med"/>
            </a:ln>
            <a:effectLst/>
          </p:spPr>
        </p:cxnSp>
        <p:grpSp>
          <p:nvGrpSpPr>
            <p:cNvPr id="80" name="Group 79"/>
            <p:cNvGrpSpPr/>
            <p:nvPr/>
          </p:nvGrpSpPr>
          <p:grpSpPr>
            <a:xfrm>
              <a:off x="8271290" y="5812631"/>
              <a:ext cx="304800" cy="152400"/>
              <a:chOff x="8271290" y="5812631"/>
              <a:chExt cx="304800" cy="152400"/>
            </a:xfrm>
          </p:grpSpPr>
          <p:cxnSp>
            <p:nvCxnSpPr>
              <p:cNvPr id="66" name="Straight Connector 65"/>
              <p:cNvCxnSpPr/>
              <p:nvPr/>
            </p:nvCxnSpPr>
            <p:spPr bwMode="auto">
              <a:xfrm rot="16200000" flipV="1">
                <a:off x="8233190" y="5850731"/>
                <a:ext cx="152400" cy="76200"/>
              </a:xfrm>
              <a:prstGeom prst="line">
                <a:avLst/>
              </a:prstGeom>
              <a:blipFill dpi="0" rotWithShape="0">
                <a:blip r:embed="rId8" cstate="print"/>
                <a:srcRect/>
                <a:tile tx="0" ty="0" sx="100000" sy="100000" flip="none" algn="tl"/>
              </a:blipFill>
              <a:ln w="12700" cap="flat" cmpd="sng" algn="ctr">
                <a:solidFill>
                  <a:srgbClr val="000000"/>
                </a:solidFill>
                <a:prstDash val="solid"/>
                <a:round/>
                <a:headEnd type="none" w="med" len="med"/>
                <a:tailEnd type="none" w="med" len="med"/>
              </a:ln>
              <a:effectLst/>
            </p:spPr>
          </p:cxnSp>
          <p:cxnSp>
            <p:nvCxnSpPr>
              <p:cNvPr id="72" name="Straight Connector 71"/>
              <p:cNvCxnSpPr/>
              <p:nvPr/>
            </p:nvCxnSpPr>
            <p:spPr bwMode="auto">
              <a:xfrm rot="5400000" flipH="1" flipV="1">
                <a:off x="8461790" y="5850731"/>
                <a:ext cx="152400" cy="76200"/>
              </a:xfrm>
              <a:prstGeom prst="line">
                <a:avLst/>
              </a:prstGeom>
              <a:blipFill dpi="0" rotWithShape="0">
                <a:blip r:embed="rId8" cstate="print"/>
                <a:srcRect/>
                <a:tile tx="0" ty="0" sx="100000" sy="100000" flip="none" algn="tl"/>
              </a:blipFill>
              <a:ln w="12700" cap="flat" cmpd="sng" algn="ctr">
                <a:solidFill>
                  <a:srgbClr val="000000"/>
                </a:solidFill>
                <a:prstDash val="solid"/>
                <a:round/>
                <a:headEnd type="none" w="med" len="med"/>
                <a:tailEnd type="none" w="med" len="med"/>
              </a:ln>
              <a:effectLst/>
            </p:spPr>
          </p:cxnSp>
        </p:grpSp>
      </p:grpSp>
      <p:grpSp>
        <p:nvGrpSpPr>
          <p:cNvPr id="85" name="Group 84"/>
          <p:cNvGrpSpPr/>
          <p:nvPr/>
        </p:nvGrpSpPr>
        <p:grpSpPr>
          <a:xfrm flipV="1">
            <a:off x="8280815" y="6183417"/>
            <a:ext cx="304800" cy="181664"/>
            <a:chOff x="8271290" y="5783367"/>
            <a:chExt cx="304800" cy="181664"/>
          </a:xfrm>
        </p:grpSpPr>
        <p:cxnSp>
          <p:nvCxnSpPr>
            <p:cNvPr id="86" name="Straight Connector 85"/>
            <p:cNvCxnSpPr/>
            <p:nvPr/>
          </p:nvCxnSpPr>
          <p:spPr bwMode="auto">
            <a:xfrm rot="5400000" flipH="1" flipV="1">
              <a:off x="8347490" y="5859567"/>
              <a:ext cx="152400" cy="0"/>
            </a:xfrm>
            <a:prstGeom prst="line">
              <a:avLst/>
            </a:prstGeom>
            <a:blipFill dpi="0" rotWithShape="0">
              <a:blip r:embed="rId8" cstate="print"/>
              <a:srcRect/>
              <a:tile tx="0" ty="0" sx="100000" sy="100000" flip="none" algn="tl"/>
            </a:blipFill>
            <a:ln w="12700" cap="flat" cmpd="sng" algn="ctr">
              <a:solidFill>
                <a:srgbClr val="000000"/>
              </a:solidFill>
              <a:prstDash val="solid"/>
              <a:round/>
              <a:headEnd type="none" w="med" len="med"/>
              <a:tailEnd type="none" w="med" len="med"/>
            </a:ln>
            <a:effectLst/>
          </p:spPr>
        </p:cxnSp>
        <p:grpSp>
          <p:nvGrpSpPr>
            <p:cNvPr id="87" name="Group 79"/>
            <p:cNvGrpSpPr/>
            <p:nvPr/>
          </p:nvGrpSpPr>
          <p:grpSpPr>
            <a:xfrm>
              <a:off x="8271290" y="5812631"/>
              <a:ext cx="304800" cy="152400"/>
              <a:chOff x="8271290" y="5812631"/>
              <a:chExt cx="304800" cy="152400"/>
            </a:xfrm>
          </p:grpSpPr>
          <p:cxnSp>
            <p:nvCxnSpPr>
              <p:cNvPr id="88" name="Straight Connector 87"/>
              <p:cNvCxnSpPr/>
              <p:nvPr/>
            </p:nvCxnSpPr>
            <p:spPr bwMode="auto">
              <a:xfrm rot="16200000" flipV="1">
                <a:off x="8233190" y="5850731"/>
                <a:ext cx="152400" cy="76200"/>
              </a:xfrm>
              <a:prstGeom prst="line">
                <a:avLst/>
              </a:prstGeom>
              <a:blipFill dpi="0" rotWithShape="0">
                <a:blip r:embed="rId8" cstate="print"/>
                <a:srcRect/>
                <a:tile tx="0" ty="0" sx="100000" sy="100000" flip="none" algn="tl"/>
              </a:blipFill>
              <a:ln w="12700" cap="flat" cmpd="sng" algn="ctr">
                <a:solidFill>
                  <a:srgbClr val="000000"/>
                </a:solidFill>
                <a:prstDash val="solid"/>
                <a:round/>
                <a:headEnd type="none" w="med" len="med"/>
                <a:tailEnd type="none" w="med" len="med"/>
              </a:ln>
              <a:effectLst/>
            </p:spPr>
          </p:cxnSp>
          <p:cxnSp>
            <p:nvCxnSpPr>
              <p:cNvPr id="89" name="Straight Connector 88"/>
              <p:cNvCxnSpPr/>
              <p:nvPr/>
            </p:nvCxnSpPr>
            <p:spPr bwMode="auto">
              <a:xfrm rot="5400000" flipH="1" flipV="1">
                <a:off x="8461790" y="5850731"/>
                <a:ext cx="152400" cy="76200"/>
              </a:xfrm>
              <a:prstGeom prst="line">
                <a:avLst/>
              </a:prstGeom>
              <a:blipFill dpi="0" rotWithShape="0">
                <a:blip r:embed="rId8" cstate="print"/>
                <a:srcRect/>
                <a:tile tx="0" ty="0" sx="100000" sy="100000" flip="none" algn="tl"/>
              </a:blipFill>
              <a:ln w="12700" cap="flat" cmpd="sng" algn="ctr">
                <a:solidFill>
                  <a:srgbClr val="000000"/>
                </a:solidFill>
                <a:prstDash val="solid"/>
                <a:round/>
                <a:headEnd type="none" w="med" len="med"/>
                <a:tailEnd type="none" w="med" len="med"/>
              </a:ln>
              <a:effectLst/>
            </p:spPr>
          </p:cxnSp>
        </p:gr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5" name="Picture 14" descr="SNAPSHOT 04.png"/>
          <p:cNvPicPr>
            <a:picLocks noChangeAspect="1"/>
          </p:cNvPicPr>
          <p:nvPr/>
        </p:nvPicPr>
        <p:blipFill>
          <a:blip r:embed="rId8" cstate="print"/>
          <a:stretch>
            <a:fillRect/>
          </a:stretch>
        </p:blipFill>
        <p:spPr>
          <a:xfrm>
            <a:off x="10745113" y="3017520"/>
            <a:ext cx="1216699" cy="296732"/>
          </a:xfrm>
          <a:prstGeom prst="rect">
            <a:avLst/>
          </a:prstGeom>
        </p:spPr>
      </p:pic>
      <p:sp>
        <p:nvSpPr>
          <p:cNvPr id="11266" name="Rectangle 2"/>
          <p:cNvSpPr>
            <a:spLocks/>
          </p:cNvSpPr>
          <p:nvPr>
            <p:custDataLst>
              <p:tags r:id="rId1"/>
            </p:custDataLst>
          </p:nvPr>
        </p:nvSpPr>
        <p:spPr bwMode="auto">
          <a:xfrm>
            <a:off x="182880" y="457200"/>
            <a:ext cx="1769715"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Self-Check</a:t>
            </a:r>
          </a:p>
        </p:txBody>
      </p:sp>
      <p:sp>
        <p:nvSpPr>
          <p:cNvPr id="11267" name="Rectangle 3"/>
          <p:cNvSpPr>
            <a:spLocks/>
          </p:cNvSpPr>
          <p:nvPr>
            <p:custDataLst>
              <p:tags r:id="rId2"/>
            </p:custDataLst>
          </p:nvPr>
        </p:nvSpPr>
        <p:spPr bwMode="auto">
          <a:xfrm>
            <a:off x="324241" y="1164431"/>
            <a:ext cx="7598971" cy="4701287"/>
          </a:xfrm>
          <a:prstGeom prst="rect">
            <a:avLst/>
          </a:prstGeom>
          <a:noFill/>
          <a:ln w="12700" cap="flat">
            <a:noFill/>
            <a:miter lim="800000"/>
            <a:headEnd type="none" w="med" len="med"/>
            <a:tailEnd type="none" w="med" len="med"/>
          </a:ln>
        </p:spPr>
        <p:txBody>
          <a:bodyPr vert="horz" lIns="0" tIns="0" rIns="0" bIns="0" anchor="ctr" anchorCtr="0">
            <a:spAutoFit/>
          </a:bodyPr>
          <a:lstStyle/>
          <a:p>
            <a:pPr marL="463550" indent="-463550" algn="l">
              <a:spcBef>
                <a:spcPts val="1499"/>
              </a:spcBef>
              <a:spcAft>
                <a:spcPts val="0"/>
              </a:spcAft>
              <a:buFontTx/>
              <a:buAutoNum type="arabicPeriod" startAt="2"/>
              <a:tabLst>
                <a:tab pos="76190" algn="l"/>
                <a:tab pos="552377" algn="l"/>
                <a:tab pos="1066656" algn="l"/>
                <a:tab pos="1599986" algn="l"/>
                <a:tab pos="2133315" algn="l"/>
                <a:tab pos="2666644" algn="l"/>
                <a:tab pos="3199971" algn="l"/>
                <a:tab pos="3733301" algn="l"/>
                <a:tab pos="4266630" algn="l"/>
                <a:tab pos="4799959" algn="l"/>
                <a:tab pos="5333288" algn="l"/>
                <a:tab pos="5866616" algn="l"/>
                <a:tab pos="6399945" algn="l"/>
              </a:tabLst>
            </a:pPr>
            <a:r>
              <a:rPr lang="en-US" sz="2700" dirty="0">
                <a:solidFill>
                  <a:schemeClr val="tx1"/>
                </a:solidFill>
                <a:latin typeface="Calibri"/>
                <a:ea typeface="Verdana" charset="0"/>
                <a:cs typeface="Verdana" charset="0"/>
                <a:sym typeface="Verdana" charset="0"/>
              </a:rPr>
              <a:t>According to the kinetic molecular theory, gas molecules are positioned so far apart that their volume is considered to occupy __________ of their container.   </a:t>
            </a:r>
            <a:endParaRPr lang="en-US" sz="2700" dirty="0" smtClean="0">
              <a:solidFill>
                <a:schemeClr val="tx1"/>
              </a:solidFill>
              <a:latin typeface="Calibri"/>
              <a:ea typeface="Verdana" charset="0"/>
              <a:cs typeface="Verdana" charset="0"/>
              <a:sym typeface="Verdana" charset="0"/>
            </a:endParaRPr>
          </a:p>
          <a:p>
            <a:pPr marL="914400" lvl="1" indent="-450850" algn="l">
              <a:spcBef>
                <a:spcPts val="1499"/>
              </a:spcBef>
              <a:spcAft>
                <a:spcPts val="0"/>
              </a:spcAft>
              <a:buFont typeface="+mj-lt"/>
              <a:buAutoNum type="alphaLcParenR"/>
              <a:tabLst>
                <a:tab pos="114286" algn="l"/>
                <a:tab pos="704756" algn="l"/>
                <a:tab pos="1599986" algn="l"/>
                <a:tab pos="2133315" algn="l"/>
                <a:tab pos="2666644" algn="l"/>
                <a:tab pos="3199971" algn="l"/>
                <a:tab pos="3733301" algn="l"/>
                <a:tab pos="4266630" algn="l"/>
                <a:tab pos="4799959" algn="l"/>
                <a:tab pos="5333288" algn="l"/>
                <a:tab pos="5866616" algn="l"/>
                <a:tab pos="6399945" algn="l"/>
                <a:tab pos="114286" algn="l"/>
                <a:tab pos="704756" algn="l"/>
                <a:tab pos="1599986" algn="l"/>
                <a:tab pos="2133315" algn="l"/>
                <a:tab pos="2666644" algn="l"/>
                <a:tab pos="3199971" algn="l"/>
                <a:tab pos="3733301" algn="l"/>
                <a:tab pos="4266630" algn="l"/>
                <a:tab pos="4799959" algn="l"/>
                <a:tab pos="5333288" algn="l"/>
                <a:tab pos="5866616" algn="l"/>
                <a:tab pos="6399945" algn="l"/>
                <a:tab pos="114286" algn="l"/>
                <a:tab pos="704756" algn="l"/>
                <a:tab pos="1599986" algn="l"/>
                <a:tab pos="2133315" algn="l"/>
                <a:tab pos="2666644" algn="l"/>
                <a:tab pos="3199971" algn="l"/>
                <a:tab pos="3733301" algn="l"/>
                <a:tab pos="4266630" algn="l"/>
              </a:tabLst>
            </a:pPr>
            <a:r>
              <a:rPr lang="en-US" sz="2700" dirty="0" smtClean="0">
                <a:solidFill>
                  <a:schemeClr val="tx1"/>
                </a:solidFill>
                <a:latin typeface="Calibri"/>
                <a:ea typeface="Verdana" charset="0"/>
                <a:cs typeface="Verdana" charset="0"/>
                <a:sym typeface="Verdana" charset="0"/>
              </a:rPr>
              <a:t>70%</a:t>
            </a:r>
          </a:p>
          <a:p>
            <a:pPr marL="914400" lvl="1" indent="-450850" algn="l">
              <a:spcBef>
                <a:spcPts val="1499"/>
              </a:spcBef>
              <a:spcAft>
                <a:spcPts val="0"/>
              </a:spcAft>
              <a:buFont typeface="+mj-lt"/>
              <a:buAutoNum type="alphaLcParenR"/>
              <a:tabLst>
                <a:tab pos="114286" algn="l"/>
                <a:tab pos="704756" algn="l"/>
                <a:tab pos="1599986" algn="l"/>
                <a:tab pos="2133315" algn="l"/>
                <a:tab pos="2666644" algn="l"/>
                <a:tab pos="3199971" algn="l"/>
                <a:tab pos="3733301" algn="l"/>
                <a:tab pos="4266630" algn="l"/>
                <a:tab pos="4799959" algn="l"/>
                <a:tab pos="5333288" algn="l"/>
                <a:tab pos="5866616" algn="l"/>
                <a:tab pos="6399945" algn="l"/>
                <a:tab pos="114286" algn="l"/>
                <a:tab pos="704756" algn="l"/>
                <a:tab pos="1599986" algn="l"/>
                <a:tab pos="2133315" algn="l"/>
                <a:tab pos="2666644" algn="l"/>
                <a:tab pos="3199971" algn="l"/>
                <a:tab pos="3733301" algn="l"/>
                <a:tab pos="4266630" algn="l"/>
                <a:tab pos="4799959" algn="l"/>
                <a:tab pos="5333288" algn="l"/>
                <a:tab pos="5866616" algn="l"/>
                <a:tab pos="6399945" algn="l"/>
                <a:tab pos="114286" algn="l"/>
                <a:tab pos="704756" algn="l"/>
                <a:tab pos="1599986" algn="l"/>
                <a:tab pos="2133315" algn="l"/>
                <a:tab pos="2666644" algn="l"/>
                <a:tab pos="3199971" algn="l"/>
                <a:tab pos="3733301" algn="l"/>
                <a:tab pos="4266630" algn="l"/>
              </a:tabLst>
            </a:pPr>
            <a:r>
              <a:rPr lang="en-US" sz="2700" dirty="0" smtClean="0">
                <a:solidFill>
                  <a:schemeClr val="tx1"/>
                </a:solidFill>
                <a:latin typeface="Calibri"/>
                <a:ea typeface="Verdana" charset="0"/>
                <a:cs typeface="Verdana" charset="0"/>
                <a:sym typeface="Verdana" charset="0"/>
              </a:rPr>
              <a:t>50%</a:t>
            </a:r>
          </a:p>
          <a:p>
            <a:pPr marL="914400" lvl="1" indent="-450850" algn="l">
              <a:spcBef>
                <a:spcPts val="1499"/>
              </a:spcBef>
              <a:spcAft>
                <a:spcPts val="0"/>
              </a:spcAft>
              <a:buFont typeface="+mj-lt"/>
              <a:buAutoNum type="alphaLcParenR"/>
              <a:tabLst>
                <a:tab pos="114286" algn="l"/>
                <a:tab pos="704756" algn="l"/>
                <a:tab pos="1599986" algn="l"/>
                <a:tab pos="2133315" algn="l"/>
                <a:tab pos="2666644" algn="l"/>
                <a:tab pos="3199971" algn="l"/>
                <a:tab pos="3733301" algn="l"/>
                <a:tab pos="4266630" algn="l"/>
                <a:tab pos="4799959" algn="l"/>
                <a:tab pos="5333288" algn="l"/>
                <a:tab pos="5866616" algn="l"/>
                <a:tab pos="6399945" algn="l"/>
                <a:tab pos="114286" algn="l"/>
                <a:tab pos="704756" algn="l"/>
                <a:tab pos="1599986" algn="l"/>
                <a:tab pos="2133315" algn="l"/>
                <a:tab pos="2666644" algn="l"/>
                <a:tab pos="3199971" algn="l"/>
                <a:tab pos="3733301" algn="l"/>
                <a:tab pos="4266630" algn="l"/>
                <a:tab pos="4799959" algn="l"/>
                <a:tab pos="5333288" algn="l"/>
                <a:tab pos="5866616" algn="l"/>
                <a:tab pos="6399945" algn="l"/>
                <a:tab pos="114286" algn="l"/>
                <a:tab pos="704756" algn="l"/>
                <a:tab pos="1599986" algn="l"/>
                <a:tab pos="2133315" algn="l"/>
                <a:tab pos="2666644" algn="l"/>
                <a:tab pos="3199971" algn="l"/>
                <a:tab pos="3733301" algn="l"/>
                <a:tab pos="4266630" algn="l"/>
              </a:tabLst>
            </a:pPr>
            <a:r>
              <a:rPr lang="en-US" sz="2700" dirty="0" smtClean="0">
                <a:solidFill>
                  <a:schemeClr val="tx1"/>
                </a:solidFill>
                <a:latin typeface="Calibri"/>
                <a:ea typeface="Verdana" charset="0"/>
                <a:cs typeface="Verdana" charset="0"/>
                <a:sym typeface="Verdana" charset="0"/>
              </a:rPr>
              <a:t>30%</a:t>
            </a:r>
          </a:p>
          <a:p>
            <a:pPr marL="914400" lvl="1" indent="-450850" algn="l">
              <a:spcBef>
                <a:spcPts val="1499"/>
              </a:spcBef>
              <a:spcAft>
                <a:spcPts val="0"/>
              </a:spcAft>
              <a:buFont typeface="+mj-lt"/>
              <a:buAutoNum type="alphaLcParenR"/>
              <a:tabLst>
                <a:tab pos="114286" algn="l"/>
                <a:tab pos="704756" algn="l"/>
                <a:tab pos="1599986" algn="l"/>
                <a:tab pos="2133315" algn="l"/>
                <a:tab pos="2666644" algn="l"/>
                <a:tab pos="3199971" algn="l"/>
                <a:tab pos="3733301" algn="l"/>
                <a:tab pos="4266630" algn="l"/>
                <a:tab pos="4799959" algn="l"/>
                <a:tab pos="5333288" algn="l"/>
                <a:tab pos="5866616" algn="l"/>
                <a:tab pos="6399945" algn="l"/>
                <a:tab pos="114286" algn="l"/>
                <a:tab pos="704756" algn="l"/>
                <a:tab pos="1599986" algn="l"/>
                <a:tab pos="2133315" algn="l"/>
                <a:tab pos="2666644" algn="l"/>
                <a:tab pos="3199971" algn="l"/>
                <a:tab pos="3733301" algn="l"/>
                <a:tab pos="4266630" algn="l"/>
                <a:tab pos="4799959" algn="l"/>
                <a:tab pos="5333288" algn="l"/>
                <a:tab pos="5866616" algn="l"/>
                <a:tab pos="6399945" algn="l"/>
                <a:tab pos="114286" algn="l"/>
                <a:tab pos="704756" algn="l"/>
                <a:tab pos="1599986" algn="l"/>
                <a:tab pos="2133315" algn="l"/>
                <a:tab pos="2666644" algn="l"/>
                <a:tab pos="3199971" algn="l"/>
                <a:tab pos="3733301" algn="l"/>
                <a:tab pos="4266630" algn="l"/>
              </a:tabLst>
            </a:pPr>
            <a:r>
              <a:rPr lang="en-US" sz="2700" dirty="0" smtClean="0">
                <a:solidFill>
                  <a:schemeClr val="tx1"/>
                </a:solidFill>
                <a:latin typeface="Calibri"/>
                <a:ea typeface="Verdana" charset="0"/>
                <a:cs typeface="Verdana" charset="0"/>
                <a:sym typeface="Verdana" charset="0"/>
              </a:rPr>
              <a:t>0%</a:t>
            </a:r>
          </a:p>
          <a:p>
            <a:pPr marL="463550" indent="-463550" algn="l">
              <a:spcBef>
                <a:spcPts val="1499"/>
              </a:spcBef>
              <a:spcAft>
                <a:spcPts val="0"/>
              </a:spcAft>
              <a:tabLst>
                <a:tab pos="76190" algn="l"/>
                <a:tab pos="552377" algn="l"/>
                <a:tab pos="1066656" algn="l"/>
                <a:tab pos="1599986" algn="l"/>
                <a:tab pos="2133315" algn="l"/>
                <a:tab pos="2666644" algn="l"/>
                <a:tab pos="3199971" algn="l"/>
                <a:tab pos="3733301" algn="l"/>
                <a:tab pos="4266630" algn="l"/>
                <a:tab pos="4799959" algn="l"/>
                <a:tab pos="5333288" algn="l"/>
                <a:tab pos="5866616" algn="l"/>
                <a:tab pos="6399945" algn="l"/>
              </a:tabLst>
            </a:pPr>
            <a:endParaRPr lang="en-US" sz="2700" dirty="0">
              <a:solidFill>
                <a:schemeClr val="tx1"/>
              </a:solidFill>
              <a:latin typeface="Calibri"/>
              <a:ea typeface="Verdana" charset="0"/>
              <a:cs typeface="Verdana" charset="0"/>
              <a:sym typeface="Verdana" charset="0"/>
            </a:endParaRPr>
          </a:p>
        </p:txBody>
      </p:sp>
      <p:sp>
        <p:nvSpPr>
          <p:cNvPr id="11269" name="Rectangle 5"/>
          <p:cNvSpPr>
            <a:spLocks/>
          </p:cNvSpPr>
          <p:nvPr>
            <p:custDataLst>
              <p:tags r:id="rId3"/>
            </p:custDataLst>
          </p:nvPr>
        </p:nvSpPr>
        <p:spPr bwMode="auto">
          <a:xfrm>
            <a:off x="9294812" y="2105888"/>
            <a:ext cx="1726435"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Gas molecules</a:t>
            </a:r>
          </a:p>
        </p:txBody>
      </p:sp>
      <p:pic>
        <p:nvPicPr>
          <p:cNvPr id="11271" name="Picture 7"/>
          <p:cNvPicPr>
            <a:picLocks noChangeAspect="1" noChangeArrowheads="1"/>
          </p:cNvPicPr>
          <p:nvPr/>
        </p:nvPicPr>
        <p:blipFill>
          <a:blip r:embed="rId9" cstate="print"/>
          <a:srcRect/>
          <a:stretch>
            <a:fillRect/>
          </a:stretch>
        </p:blipFill>
        <p:spPr bwMode="auto">
          <a:xfrm>
            <a:off x="5903962" y="3791689"/>
            <a:ext cx="3942323" cy="2135107"/>
          </a:xfrm>
          <a:prstGeom prst="rect">
            <a:avLst/>
          </a:prstGeom>
          <a:noFill/>
          <a:ln w="12700" cap="flat">
            <a:noFill/>
            <a:miter lim="800000"/>
            <a:headEnd/>
            <a:tailEnd/>
          </a:ln>
        </p:spPr>
      </p:pic>
      <p:sp>
        <p:nvSpPr>
          <p:cNvPr id="9" name="Text Placeholder 8"/>
          <p:cNvSpPr>
            <a:spLocks noGrp="1"/>
          </p:cNvSpPr>
          <p:nvPr>
            <p:ph type="body" sz="quarter" idx="12"/>
          </p:nvPr>
        </p:nvSpPr>
        <p:spPr/>
        <p:txBody>
          <a:bodyPr/>
          <a:lstStyle/>
          <a:p>
            <a:endParaRPr lang="en-US"/>
          </a:p>
        </p:txBody>
      </p:sp>
      <p:sp>
        <p:nvSpPr>
          <p:cNvPr id="12" name="Rectangle 11"/>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grpSp>
        <p:nvGrpSpPr>
          <p:cNvPr id="16" name="Group 15"/>
          <p:cNvGrpSpPr/>
          <p:nvPr/>
        </p:nvGrpSpPr>
        <p:grpSpPr>
          <a:xfrm>
            <a:off x="8837612" y="1012031"/>
            <a:ext cx="2590800" cy="990600"/>
            <a:chOff x="7389812" y="783431"/>
            <a:chExt cx="4343400" cy="1143000"/>
          </a:xfrm>
        </p:grpSpPr>
        <p:sp>
          <p:nvSpPr>
            <p:cNvPr id="17" name="Rectangle 16"/>
            <p:cNvSpPr/>
            <p:nvPr/>
          </p:nvSpPr>
          <p:spPr bwMode="auto">
            <a:xfrm>
              <a:off x="7389812" y="783431"/>
              <a:ext cx="4343400" cy="11430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w="28575">
                  <a:solidFill>
                    <a:schemeClr val="tx1"/>
                  </a:solidFill>
                </a:ln>
                <a:solidFill>
                  <a:srgbClr val="000000"/>
                </a:solidFill>
                <a:effectLst/>
                <a:latin typeface="Gill Sans" charset="0"/>
                <a:ea typeface="ヒラギノ角ゴ ProN W3" charset="0"/>
                <a:cs typeface="ヒラギノ角ゴ ProN W3" charset="0"/>
                <a:sym typeface="Gill Sans" charset="0"/>
              </a:endParaRPr>
            </a:p>
          </p:txBody>
        </p:sp>
        <p:grpSp>
          <p:nvGrpSpPr>
            <p:cNvPr id="18" name="Group 29"/>
            <p:cNvGrpSpPr/>
            <p:nvPr/>
          </p:nvGrpSpPr>
          <p:grpSpPr>
            <a:xfrm>
              <a:off x="7923212" y="1012031"/>
              <a:ext cx="3093719" cy="655319"/>
              <a:chOff x="7923212" y="1012031"/>
              <a:chExt cx="3093719" cy="655319"/>
            </a:xfrm>
          </p:grpSpPr>
          <p:sp>
            <p:nvSpPr>
              <p:cNvPr id="19" name="Flowchart: Connector 18"/>
              <p:cNvSpPr/>
              <p:nvPr/>
            </p:nvSpPr>
            <p:spPr bwMode="auto">
              <a:xfrm>
                <a:off x="7923212" y="1164431"/>
                <a:ext cx="45719" cy="45719"/>
              </a:xfrm>
              <a:prstGeom prst="flowChartConnector">
                <a:avLst/>
              </a:prstGeom>
              <a:blipFill dpi="0" rotWithShape="0">
                <a:blip r:embed="rId10"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Flowchart: Connector 19"/>
              <p:cNvSpPr/>
              <p:nvPr/>
            </p:nvSpPr>
            <p:spPr bwMode="auto">
              <a:xfrm>
                <a:off x="8837612" y="1621631"/>
                <a:ext cx="45719" cy="45719"/>
              </a:xfrm>
              <a:prstGeom prst="flowChartConnector">
                <a:avLst/>
              </a:prstGeom>
              <a:blipFill dpi="0" rotWithShape="0">
                <a:blip r:embed="rId10"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Flowchart: Connector 20"/>
              <p:cNvSpPr/>
              <p:nvPr/>
            </p:nvSpPr>
            <p:spPr bwMode="auto">
              <a:xfrm>
                <a:off x="9523412" y="1012031"/>
                <a:ext cx="45719" cy="45719"/>
              </a:xfrm>
              <a:prstGeom prst="flowChartConnector">
                <a:avLst/>
              </a:prstGeom>
              <a:blipFill dpi="0" rotWithShape="0">
                <a:blip r:embed="rId10"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Flowchart: Connector 21"/>
              <p:cNvSpPr/>
              <p:nvPr/>
            </p:nvSpPr>
            <p:spPr bwMode="auto">
              <a:xfrm>
                <a:off x="10361612" y="1621631"/>
                <a:ext cx="45719" cy="45719"/>
              </a:xfrm>
              <a:prstGeom prst="flowChartConnector">
                <a:avLst/>
              </a:prstGeom>
              <a:blipFill dpi="0" rotWithShape="0">
                <a:blip r:embed="rId10"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Flowchart: Connector 22"/>
              <p:cNvSpPr/>
              <p:nvPr/>
            </p:nvSpPr>
            <p:spPr bwMode="auto">
              <a:xfrm>
                <a:off x="10971212" y="1012031"/>
                <a:ext cx="45719" cy="45719"/>
              </a:xfrm>
              <a:prstGeom prst="flowChartConnector">
                <a:avLst/>
              </a:prstGeom>
              <a:blipFill dpi="0" rotWithShape="0">
                <a:blip r:embed="rId10"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p:cNvSpPr>
          <p:nvPr>
            <p:custDataLst>
              <p:tags r:id="rId1"/>
            </p:custDataLst>
          </p:nvPr>
        </p:nvSpPr>
        <p:spPr bwMode="auto">
          <a:xfrm>
            <a:off x="182880" y="457200"/>
            <a:ext cx="3282889"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t>
            </a:r>
            <a:r>
              <a:rPr lang="en-US" sz="3200" b="1" dirty="0" smtClean="0">
                <a:solidFill>
                  <a:srgbClr val="EB572D"/>
                </a:solidFill>
                <a:latin typeface="Calibri"/>
                <a:ea typeface="Verdana Bold" charset="0"/>
                <a:cs typeface="Verdana Bold" charset="0"/>
                <a:sym typeface="Verdana Bold" charset="0"/>
              </a:rPr>
              <a:t>Background</a:t>
            </a:r>
            <a:endParaRPr lang="en-US" sz="3200" b="1" dirty="0">
              <a:solidFill>
                <a:srgbClr val="EB572D"/>
              </a:solidFill>
              <a:latin typeface="Calibri"/>
              <a:ea typeface="Verdana" charset="0"/>
              <a:cs typeface="Verdana" charset="0"/>
              <a:sym typeface="Verdana" charset="0"/>
            </a:endParaRPr>
          </a:p>
        </p:txBody>
      </p:sp>
      <p:sp>
        <p:nvSpPr>
          <p:cNvPr id="12292" name="Rectangle 4"/>
          <p:cNvSpPr>
            <a:spLocks/>
          </p:cNvSpPr>
          <p:nvPr>
            <p:custDataLst>
              <p:tags r:id="rId2"/>
            </p:custDataLst>
          </p:nvPr>
        </p:nvSpPr>
        <p:spPr bwMode="auto">
          <a:xfrm>
            <a:off x="228600" y="1164431"/>
            <a:ext cx="11846015" cy="2646878"/>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3550" marR="0" lvl="0" indent="-463550"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Lst>
              <a:defRPr/>
            </a:pPr>
            <a:r>
              <a:rPr lang="en-US" sz="2700" dirty="0">
                <a:latin typeface="Calibri"/>
                <a:ea typeface="Verdana" charset="0"/>
                <a:cs typeface="Verdana" charset="0"/>
                <a:sym typeface="Verdana" charset="0"/>
              </a:rPr>
              <a:t>A gas that behaves according to these assumptions is considered an </a:t>
            </a:r>
            <a:r>
              <a:rPr lang="en-US" sz="2700" i="1" dirty="0">
                <a:latin typeface="Calibri"/>
                <a:ea typeface="Verdana Italic" charset="0"/>
                <a:cs typeface="Verdana Italic" charset="0"/>
                <a:sym typeface="Verdana Italic" charset="0"/>
              </a:rPr>
              <a:t>ideal gas</a:t>
            </a:r>
            <a:r>
              <a:rPr lang="en-US" sz="2700" dirty="0">
                <a:latin typeface="Calibri"/>
                <a:ea typeface="Verdana Italic" charset="0"/>
                <a:cs typeface="Verdana Italic" charset="0"/>
                <a:sym typeface="Verdana Italic" charset="0"/>
              </a:rPr>
              <a:t>. </a:t>
            </a:r>
            <a:r>
              <a:rPr lang="en-US" sz="2700" dirty="0">
                <a:latin typeface="Calibri"/>
                <a:ea typeface="Verdana" charset="0"/>
                <a:cs typeface="Verdana" charset="0"/>
                <a:sym typeface="Verdana" charset="0"/>
              </a:rPr>
              <a:t>Although there is no such thing as an ideal gas, at many conditions of temperature and pressure, real gases behave ideally. </a:t>
            </a:r>
          </a:p>
          <a:p>
            <a:pPr marL="463550" marR="0" lvl="0" indent="-463550"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Lst>
              <a:defRPr/>
            </a:pPr>
            <a:r>
              <a:rPr lang="en-US" sz="2700" dirty="0">
                <a:latin typeface="Calibri"/>
                <a:ea typeface="Verdana" charset="0"/>
                <a:cs typeface="Verdana" charset="0"/>
                <a:sym typeface="Verdana" charset="0"/>
              </a:rPr>
              <a:t>Ideal gases follow many laws including Boyle's law. Boyle's law describes the relationship between the pressure </a:t>
            </a:r>
            <a:r>
              <a:rPr lang="en-US" sz="2700" i="1" dirty="0" smtClean="0">
                <a:latin typeface="Calibri"/>
                <a:ea typeface="Verdana" charset="0"/>
                <a:cs typeface="Verdana" charset="0"/>
                <a:sym typeface="Verdana" charset="0"/>
              </a:rPr>
              <a:t>P</a:t>
            </a:r>
            <a:r>
              <a:rPr lang="en-US" sz="2700" dirty="0" smtClean="0">
                <a:latin typeface="Calibri"/>
                <a:ea typeface="Verdana" charset="0"/>
                <a:cs typeface="Verdana" charset="0"/>
                <a:sym typeface="Verdana" charset="0"/>
              </a:rPr>
              <a:t> </a:t>
            </a:r>
            <a:r>
              <a:rPr lang="en-US" sz="2700" dirty="0">
                <a:latin typeface="Calibri"/>
                <a:ea typeface="Verdana" charset="0"/>
                <a:cs typeface="Verdana" charset="0"/>
                <a:sym typeface="Verdana" charset="0"/>
              </a:rPr>
              <a:t>of a gas and the volume </a:t>
            </a:r>
            <a:r>
              <a:rPr lang="en-US" sz="2700" i="1" dirty="0" smtClean="0">
                <a:latin typeface="Calibri"/>
                <a:ea typeface="Verdana" charset="0"/>
                <a:cs typeface="Verdana" charset="0"/>
                <a:sym typeface="Verdana" charset="0"/>
              </a:rPr>
              <a:t>V </a:t>
            </a:r>
            <a:r>
              <a:rPr lang="en-US" sz="2700" dirty="0">
                <a:latin typeface="Calibri"/>
                <a:ea typeface="Verdana" charset="0"/>
                <a:cs typeface="Verdana" charset="0"/>
                <a:sym typeface="Verdana" charset="0"/>
              </a:rPr>
              <a:t>it occupies (at constant temperature).</a:t>
            </a:r>
          </a:p>
        </p:txBody>
      </p:sp>
      <p:sp>
        <p:nvSpPr>
          <p:cNvPr id="12297" name="Rectangle 9"/>
          <p:cNvSpPr>
            <a:spLocks/>
          </p:cNvSpPr>
          <p:nvPr>
            <p:custDataLst>
              <p:tags r:id="rId3"/>
            </p:custDataLst>
          </p:nvPr>
        </p:nvSpPr>
        <p:spPr bwMode="auto">
          <a:xfrm>
            <a:off x="732619" y="5459685"/>
            <a:ext cx="4894396" cy="1015663"/>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399945" algn="l"/>
              </a:tabLst>
              <a:defRPr/>
            </a:pPr>
            <a:r>
              <a:rPr lang="en-US" sz="2200" dirty="0">
                <a:latin typeface="Calibri"/>
                <a:ea typeface="Verdana" charset="0"/>
                <a:cs typeface="Verdana" charset="0"/>
                <a:sym typeface="Verdana" charset="0"/>
              </a:rPr>
              <a:t>Pressure is the average force spread over  an area. Gas molecules exert pressure when they collide with their container.  </a:t>
            </a:r>
          </a:p>
        </p:txBody>
      </p:sp>
      <p:pic>
        <p:nvPicPr>
          <p:cNvPr id="12298" name="Picture 10"/>
          <p:cNvPicPr>
            <a:picLocks noChangeAspect="1" noChangeArrowheads="1"/>
          </p:cNvPicPr>
          <p:nvPr/>
        </p:nvPicPr>
        <p:blipFill>
          <a:blip r:embed="rId14" cstate="print"/>
          <a:srcRect/>
          <a:stretch>
            <a:fillRect/>
          </a:stretch>
        </p:blipFill>
        <p:spPr bwMode="auto">
          <a:xfrm>
            <a:off x="4332133" y="3525286"/>
            <a:ext cx="1314107" cy="1906345"/>
          </a:xfrm>
          <a:prstGeom prst="rect">
            <a:avLst/>
          </a:prstGeom>
          <a:noFill/>
          <a:ln w="12700" cap="flat">
            <a:noFill/>
            <a:miter lim="800000"/>
            <a:headEnd/>
            <a:tailEnd/>
          </a:ln>
        </p:spPr>
      </p:pic>
      <p:grpSp>
        <p:nvGrpSpPr>
          <p:cNvPr id="24" name="Group 23"/>
          <p:cNvGrpSpPr/>
          <p:nvPr/>
        </p:nvGrpSpPr>
        <p:grpSpPr>
          <a:xfrm>
            <a:off x="7207934" y="3494720"/>
            <a:ext cx="4317849" cy="2843616"/>
            <a:chOff x="7207934" y="3221831"/>
            <a:chExt cx="4317849" cy="2843616"/>
          </a:xfrm>
        </p:grpSpPr>
        <p:sp>
          <p:nvSpPr>
            <p:cNvPr id="12299" name="Rectangle 11"/>
            <p:cNvSpPr>
              <a:spLocks/>
            </p:cNvSpPr>
            <p:nvPr>
              <p:custDataLst>
                <p:tags r:id="rId9"/>
              </p:custDataLst>
            </p:nvPr>
          </p:nvSpPr>
          <p:spPr bwMode="auto">
            <a:xfrm>
              <a:off x="7969733" y="5376058"/>
              <a:ext cx="873637"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cs typeface="Helvetica" charset="0"/>
                  <a:sym typeface="Helvetica" charset="0"/>
                </a:rPr>
                <a:t>100 </a:t>
              </a:r>
              <a:r>
                <a:rPr lang="en-US" sz="2300" dirty="0" err="1">
                  <a:latin typeface="Calibri"/>
                  <a:cs typeface="Helvetica" charset="0"/>
                  <a:sym typeface="Helvetica" charset="0"/>
                </a:rPr>
                <a:t>mL</a:t>
              </a:r>
              <a:endParaRPr lang="en-US" sz="2300" dirty="0">
                <a:latin typeface="Calibri"/>
                <a:cs typeface="Helvetica" charset="0"/>
                <a:sym typeface="Helvetica" charset="0"/>
              </a:endParaRPr>
            </a:p>
          </p:txBody>
        </p:sp>
        <p:sp>
          <p:nvSpPr>
            <p:cNvPr id="12300" name="Rectangle 12"/>
            <p:cNvSpPr>
              <a:spLocks/>
            </p:cNvSpPr>
            <p:nvPr>
              <p:custDataLst>
                <p:tags r:id="rId10"/>
              </p:custDataLst>
            </p:nvPr>
          </p:nvSpPr>
          <p:spPr bwMode="auto">
            <a:xfrm>
              <a:off x="9721878" y="5376058"/>
              <a:ext cx="873637"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cs typeface="Helvetica" charset="0"/>
                  <a:sym typeface="Helvetica" charset="0"/>
                </a:rPr>
                <a:t>500 </a:t>
              </a:r>
              <a:r>
                <a:rPr lang="en-US" sz="2300" dirty="0" err="1">
                  <a:latin typeface="Calibri"/>
                  <a:cs typeface="Helvetica" charset="0"/>
                  <a:sym typeface="Helvetica" charset="0"/>
                </a:rPr>
                <a:t>mL</a:t>
              </a:r>
              <a:endParaRPr lang="en-US" sz="2300" dirty="0">
                <a:latin typeface="Calibri"/>
                <a:cs typeface="Helvetica" charset="0"/>
                <a:sym typeface="Helvetica" charset="0"/>
              </a:endParaRPr>
            </a:p>
          </p:txBody>
        </p:sp>
        <p:sp>
          <p:nvSpPr>
            <p:cNvPr id="12301" name="Rectangle 13"/>
            <p:cNvSpPr>
              <a:spLocks/>
            </p:cNvSpPr>
            <p:nvPr>
              <p:custDataLst>
                <p:tags r:id="rId11"/>
              </p:custDataLst>
            </p:nvPr>
          </p:nvSpPr>
          <p:spPr bwMode="auto">
            <a:xfrm>
              <a:off x="7207934" y="5726893"/>
              <a:ext cx="4317849" cy="338554"/>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399945" algn="l"/>
                </a:tabLst>
                <a:defRPr/>
              </a:pPr>
              <a:r>
                <a:rPr lang="en-US" sz="2200" dirty="0">
                  <a:latin typeface="Calibri"/>
                  <a:ea typeface="Verdana" charset="0"/>
                  <a:cs typeface="Verdana" charset="0"/>
                  <a:sym typeface="Verdana" charset="0"/>
                </a:rPr>
                <a:t>Volume is the space matter occupies. </a:t>
              </a:r>
            </a:p>
          </p:txBody>
        </p:sp>
        <p:pic>
          <p:nvPicPr>
            <p:cNvPr id="12302" name="Picture 14"/>
            <p:cNvPicPr>
              <a:picLocks noChangeAspect="1" noChangeArrowheads="1"/>
            </p:cNvPicPr>
            <p:nvPr/>
          </p:nvPicPr>
          <p:blipFill>
            <a:blip r:embed="rId15" cstate="print"/>
            <a:srcRect/>
            <a:stretch>
              <a:fillRect/>
            </a:stretch>
          </p:blipFill>
          <p:spPr bwMode="auto">
            <a:xfrm>
              <a:off x="7988779" y="3221831"/>
              <a:ext cx="2894846" cy="2116044"/>
            </a:xfrm>
            <a:prstGeom prst="rect">
              <a:avLst/>
            </a:prstGeom>
            <a:noFill/>
            <a:ln w="12700" cap="flat">
              <a:noFill/>
              <a:miter lim="800000"/>
              <a:headEnd/>
              <a:tailEnd/>
            </a:ln>
          </p:spPr>
        </p:pic>
      </p:grpSp>
      <p:sp>
        <p:nvSpPr>
          <p:cNvPr id="18" name="Text Placeholder 17"/>
          <p:cNvSpPr>
            <a:spLocks noGrp="1"/>
          </p:cNvSpPr>
          <p:nvPr>
            <p:ph type="body" sz="quarter" idx="12"/>
          </p:nvPr>
        </p:nvSpPr>
        <p:spPr/>
        <p:txBody>
          <a:bodyPr/>
          <a:lstStyle/>
          <a:p>
            <a:endParaRPr lang="en-US"/>
          </a:p>
        </p:txBody>
      </p:sp>
      <p:grpSp>
        <p:nvGrpSpPr>
          <p:cNvPr id="23" name="Group 22"/>
          <p:cNvGrpSpPr/>
          <p:nvPr/>
        </p:nvGrpSpPr>
        <p:grpSpPr>
          <a:xfrm>
            <a:off x="180313" y="3725424"/>
            <a:ext cx="4151820" cy="1706207"/>
            <a:chOff x="180313" y="3545967"/>
            <a:chExt cx="4151820" cy="1706207"/>
          </a:xfrm>
        </p:grpSpPr>
        <p:pic>
          <p:nvPicPr>
            <p:cNvPr id="12289" name="Picture 1"/>
            <p:cNvPicPr>
              <a:picLocks noChangeAspect="1" noChangeArrowheads="1"/>
            </p:cNvPicPr>
            <p:nvPr/>
          </p:nvPicPr>
          <p:blipFill>
            <a:blip r:embed="rId16" cstate="print"/>
            <a:srcRect/>
            <a:stretch>
              <a:fillRect/>
            </a:stretch>
          </p:blipFill>
          <p:spPr bwMode="auto">
            <a:xfrm>
              <a:off x="180313" y="4441947"/>
              <a:ext cx="4151820" cy="590967"/>
            </a:xfrm>
            <a:prstGeom prst="rect">
              <a:avLst/>
            </a:prstGeom>
            <a:noFill/>
            <a:ln w="12700" cap="flat">
              <a:noFill/>
              <a:miter lim="800000"/>
              <a:headEnd/>
              <a:tailEnd/>
            </a:ln>
          </p:spPr>
        </p:pic>
        <p:pic>
          <p:nvPicPr>
            <p:cNvPr id="12290" name="Picture 2"/>
            <p:cNvPicPr>
              <a:picLocks noChangeAspect="1" noChangeArrowheads="1"/>
            </p:cNvPicPr>
            <p:nvPr/>
          </p:nvPicPr>
          <p:blipFill>
            <a:blip r:embed="rId17" cstate="print"/>
            <a:srcRect/>
            <a:stretch>
              <a:fillRect/>
            </a:stretch>
          </p:blipFill>
          <p:spPr bwMode="auto">
            <a:xfrm>
              <a:off x="2332404" y="4289440"/>
              <a:ext cx="1409333" cy="629094"/>
            </a:xfrm>
            <a:prstGeom prst="rect">
              <a:avLst/>
            </a:prstGeom>
            <a:noFill/>
            <a:ln w="12700" cap="flat">
              <a:noFill/>
              <a:miter lim="800000"/>
              <a:headEnd/>
              <a:tailEnd/>
            </a:ln>
          </p:spPr>
        </p:pic>
        <p:sp>
          <p:nvSpPr>
            <p:cNvPr id="12293" name="Rectangle 5"/>
            <p:cNvSpPr>
              <a:spLocks/>
            </p:cNvSpPr>
            <p:nvPr>
              <p:custDataLst>
                <p:tags r:id="rId6"/>
              </p:custDataLst>
            </p:nvPr>
          </p:nvSpPr>
          <p:spPr bwMode="auto">
            <a:xfrm>
              <a:off x="2758701" y="3545967"/>
              <a:ext cx="658514"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Force</a:t>
              </a:r>
            </a:p>
          </p:txBody>
        </p:sp>
        <p:sp>
          <p:nvSpPr>
            <p:cNvPr id="12294" name="Rectangle 6"/>
            <p:cNvSpPr>
              <a:spLocks/>
            </p:cNvSpPr>
            <p:nvPr>
              <p:custDataLst>
                <p:tags r:id="rId7"/>
              </p:custDataLst>
            </p:nvPr>
          </p:nvSpPr>
          <p:spPr bwMode="auto">
            <a:xfrm>
              <a:off x="2813030" y="4391725"/>
              <a:ext cx="474489" cy="307777"/>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000" dirty="0">
                  <a:latin typeface="Calibri"/>
                  <a:cs typeface="Helvetica" charset="0"/>
                  <a:sym typeface="Helvetica" charset="0"/>
                </a:rPr>
                <a:t>2 N </a:t>
              </a:r>
            </a:p>
          </p:txBody>
        </p:sp>
        <p:sp>
          <p:nvSpPr>
            <p:cNvPr id="17" name="TextBox 16"/>
            <p:cNvSpPr txBox="1"/>
            <p:nvPr>
              <p:custDataLst>
                <p:tags r:id="rId8"/>
              </p:custDataLst>
            </p:nvPr>
          </p:nvSpPr>
          <p:spPr>
            <a:xfrm>
              <a:off x="2198015" y="4898231"/>
              <a:ext cx="609600" cy="353943"/>
            </a:xfrm>
            <a:prstGeom prst="rect">
              <a:avLst/>
            </a:prstGeom>
            <a:solidFill>
              <a:scrgbClr r="0" g="0" b="0">
                <a:alpha val="0"/>
              </a:scrgbClr>
            </a:solidFill>
            <a:ln/>
          </p:spPr>
          <p:txBody>
            <a:bodyPr vert="horz" wrap="square" lIns="0" tIns="0" rIns="0" bIns="0" rtlCol="0" anchor="ctr" anchorCtr="0">
              <a:spAutoFit/>
            </a:bodyPr>
            <a:lstStyle/>
            <a:p>
              <a:pPr algn="l"/>
              <a:r>
                <a:rPr lang="en-US" sz="2300" dirty="0" smtClean="0">
                  <a:latin typeface="Calibri"/>
                </a:rPr>
                <a:t>Area</a:t>
              </a:r>
              <a:endParaRPr lang="en-US" sz="2300" dirty="0">
                <a:latin typeface="Calibri"/>
              </a:endParaRPr>
            </a:p>
          </p:txBody>
        </p:sp>
        <p:cxnSp>
          <p:nvCxnSpPr>
            <p:cNvPr id="19" name="Straight Arrow Connector 18"/>
            <p:cNvCxnSpPr/>
            <p:nvPr/>
          </p:nvCxnSpPr>
          <p:spPr bwMode="auto">
            <a:xfrm rot="5400000" flipH="1" flipV="1">
              <a:off x="2883815" y="4822031"/>
              <a:ext cx="228600" cy="228600"/>
            </a:xfrm>
            <a:prstGeom prst="straightConnector1">
              <a:avLst/>
            </a:prstGeom>
            <a:blipFill dpi="0" rotWithShape="0">
              <a:blip r:embed="rId18" cstate="print"/>
              <a:srcRect/>
              <a:tile tx="0" ty="0" sx="100000" sy="100000" flip="none" algn="tl"/>
            </a:blipFill>
            <a:ln w="25400" cap="flat" cmpd="sng" algn="ctr">
              <a:solidFill>
                <a:srgbClr val="000000"/>
              </a:solidFill>
              <a:prstDash val="solid"/>
              <a:round/>
              <a:headEnd type="none" w="med" len="med"/>
              <a:tailEnd type="arrow"/>
            </a:ln>
            <a:effectLst/>
          </p:spPr>
        </p:cxnSp>
        <p:sp>
          <p:nvSpPr>
            <p:cNvPr id="20" name="Down Arrow 19"/>
            <p:cNvSpPr/>
            <p:nvPr/>
          </p:nvSpPr>
          <p:spPr bwMode="auto">
            <a:xfrm>
              <a:off x="3036215" y="3907631"/>
              <a:ext cx="76200" cy="381000"/>
            </a:xfrm>
            <a:prstGeom prst="downArrow">
              <a:avLst/>
            </a:prstGeom>
            <a:blipFill dpi="0" rotWithShape="0">
              <a:blip r:embed="rId18" cstate="print"/>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21" name="Rectangle 20"/>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TextBox 21"/>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075612" y="402431"/>
            <a:ext cx="4113213" cy="63460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313" name="Rectangle 1"/>
          <p:cNvSpPr>
            <a:spLocks/>
          </p:cNvSpPr>
          <p:nvPr>
            <p:custDataLst>
              <p:tags r:id="rId1"/>
            </p:custDataLst>
          </p:nvPr>
        </p:nvSpPr>
        <p:spPr bwMode="auto">
          <a:xfrm>
            <a:off x="182880" y="457200"/>
            <a:ext cx="117077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1813" algn="l"/>
                <a:tab pos="1066800" algn="l"/>
                <a:tab pos="1600200" algn="l"/>
                <a:tab pos="2132013" algn="l"/>
                <a:tab pos="2667000" algn="l"/>
                <a:tab pos="3200400" algn="l"/>
                <a:tab pos="3732213" algn="l"/>
                <a:tab pos="4267200" algn="l"/>
                <a:tab pos="4799013" algn="l"/>
                <a:tab pos="5332413" algn="l"/>
                <a:tab pos="5867400" algn="l"/>
                <a:tab pos="6399213" algn="l"/>
              </a:tabLst>
              <a:defRPr/>
            </a:pPr>
            <a:r>
              <a:rPr lang="en-US" sz="3200" b="1" dirty="0">
                <a:solidFill>
                  <a:srgbClr val="EB572D"/>
                </a:solidFill>
                <a:latin typeface="Calibri"/>
                <a:ea typeface="Verdana Bold" charset="0"/>
                <a:cs typeface="Verdana Bold" charset="0"/>
                <a:sym typeface="Verdana Bold" charset="0"/>
              </a:rPr>
              <a:t>Safety:</a:t>
            </a:r>
          </a:p>
        </p:txBody>
      </p:sp>
      <p:sp>
        <p:nvSpPr>
          <p:cNvPr id="13315" name="Rectangle 3"/>
          <p:cNvSpPr>
            <a:spLocks/>
          </p:cNvSpPr>
          <p:nvPr>
            <p:custDataLst>
              <p:tags r:id="rId2"/>
            </p:custDataLst>
          </p:nvPr>
        </p:nvSpPr>
        <p:spPr bwMode="auto">
          <a:xfrm>
            <a:off x="228600" y="1097280"/>
            <a:ext cx="7923212" cy="1815882"/>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Lst>
              <a:defRPr/>
            </a:pPr>
            <a:r>
              <a:rPr lang="en-US" sz="2700" dirty="0">
                <a:latin typeface="Calibri"/>
                <a:ea typeface="Verdana" charset="0"/>
                <a:cs typeface="Verdana" charset="0"/>
                <a:sym typeface="Verdana" charset="0"/>
              </a:rPr>
              <a:t>Follow all common laboratory safety procedures. </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Lst>
              <a:defRPr/>
            </a:pPr>
            <a:r>
              <a:rPr lang="en-US" sz="2700" dirty="0">
                <a:latin typeface="Calibri"/>
                <a:ea typeface="Verdana" charset="0"/>
                <a:cs typeface="Verdana" charset="0"/>
                <a:sym typeface="Verdana" charset="0"/>
              </a:rPr>
              <a:t>Avoid over-compressing the air in the</a:t>
            </a:r>
            <a:r>
              <a:rPr lang="en-US" sz="2700" dirty="0">
                <a:latin typeface="Calibri"/>
                <a:ea typeface="Verdana Bold" charset="0"/>
                <a:cs typeface="Verdana Bold" charset="0"/>
                <a:sym typeface="Verdana Bold" charset="0"/>
              </a:rPr>
              <a:t> </a:t>
            </a:r>
            <a:r>
              <a:rPr lang="en-US" sz="2700" dirty="0">
                <a:latin typeface="Calibri"/>
                <a:ea typeface="Verdana" charset="0"/>
                <a:cs typeface="Verdana" charset="0"/>
                <a:sym typeface="Verdana" charset="0"/>
              </a:rPr>
              <a:t>syringe to minimize the risk of injury or damage to the equipment.</a:t>
            </a:r>
          </a:p>
        </p:txBody>
      </p:sp>
      <p:sp>
        <p:nvSpPr>
          <p:cNvPr id="7" name="Text Placeholder 6"/>
          <p:cNvSpPr>
            <a:spLocks noGrp="1"/>
          </p:cNvSpPr>
          <p:nvPr>
            <p:ph type="body" sz="quarter" idx="12"/>
          </p:nvPr>
        </p:nvSpPr>
        <p:spPr/>
        <p:txBody>
          <a:bodyPr/>
          <a:lstStyle/>
          <a:p>
            <a:endParaRPr lang="en-US"/>
          </a:p>
        </p:txBody>
      </p:sp>
      <p:sp>
        <p:nvSpPr>
          <p:cNvPr id="8" name="Rectangle 7"/>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Boyle’s Law</a:t>
            </a:r>
            <a:endParaRPr lang="en-US" sz="2400" b="1" dirty="0">
              <a:solidFill>
                <a:srgbClr val="FFFFFF"/>
              </a:solidFill>
              <a:latin typeface="Calibri"/>
            </a:endParaRPr>
          </a:p>
        </p:txBody>
      </p:sp>
      <p:pic>
        <p:nvPicPr>
          <p:cNvPr id="11" name="Picture 10" descr="image137.jpg"/>
          <p:cNvPicPr>
            <a:picLocks noChangeAspect="1"/>
          </p:cNvPicPr>
          <p:nvPr/>
        </p:nvPicPr>
        <p:blipFill>
          <a:blip r:embed="rId7" cstate="print"/>
          <a:stretch>
            <a:fillRect/>
          </a:stretch>
        </p:blipFill>
        <p:spPr>
          <a:xfrm>
            <a:off x="8837612" y="783431"/>
            <a:ext cx="2836309" cy="2374900"/>
          </a:xfrm>
          <a:prstGeom prst="rect">
            <a:avLst/>
          </a:prstGeom>
        </p:spPr>
      </p:pic>
      <p:pic>
        <p:nvPicPr>
          <p:cNvPr id="12" name="Picture 11" descr="image104.png"/>
          <p:cNvPicPr>
            <a:picLocks noChangeAspect="1"/>
          </p:cNvPicPr>
          <p:nvPr/>
        </p:nvPicPr>
        <p:blipFill>
          <a:blip r:embed="rId8" cstate="print"/>
          <a:stretch>
            <a:fillRect/>
          </a:stretch>
        </p:blipFill>
        <p:spPr>
          <a:xfrm>
            <a:off x="2132012" y="3526631"/>
            <a:ext cx="4146006" cy="2473468"/>
          </a:xfrm>
          <a:prstGeom prst="rect">
            <a:avLst/>
          </a:prstGeom>
          <a:ln>
            <a:solidFill>
              <a:schemeClr val="tx1">
                <a:lumMod val="50000"/>
                <a:lumOff val="50000"/>
              </a:schemeClr>
            </a:solidFill>
          </a:ln>
          <a:effectLst>
            <a:outerShdw blurRad="101600" dist="101600" dir="2700000" algn="tr" rotWithShape="0">
              <a:prstClr val="black">
                <a:alpha val="50000"/>
              </a:prstClr>
            </a:outerShdw>
          </a:effec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0.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00.xml><?xml version="1.0" encoding="utf-8"?>
<p:tagLst xmlns:a="http://schemas.openxmlformats.org/drawingml/2006/main" xmlns:r="http://schemas.openxmlformats.org/officeDocument/2006/relationships" xmlns:p="http://schemas.openxmlformats.org/presentationml/2006/main">
  <p:tag name="STICKYSTYLE" val="Top Right FList No Heading"/>
</p:tagLst>
</file>

<file path=ppt/tags/tag101.xml><?xml version="1.0" encoding="utf-8"?>
<p:tagLst xmlns:a="http://schemas.openxmlformats.org/drawingml/2006/main" xmlns:r="http://schemas.openxmlformats.org/officeDocument/2006/relationships" xmlns:p="http://schemas.openxmlformats.org/presentationml/2006/main">
  <p:tag name="STICKYSTYLE" val="Top Right FList No Heading"/>
</p:tagLst>
</file>

<file path=ppt/tags/tag102.xml><?xml version="1.0" encoding="utf-8"?>
<p:tagLst xmlns:a="http://schemas.openxmlformats.org/drawingml/2006/main" xmlns:r="http://schemas.openxmlformats.org/officeDocument/2006/relationships" xmlns:p="http://schemas.openxmlformats.org/presentationml/2006/main">
  <p:tag name="STICKYSTYLE" val="Top Right FList No Heading"/>
</p:tagLst>
</file>

<file path=ppt/tags/tag10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04.xml><?xml version="1.0" encoding="utf-8"?>
<p:tagLst xmlns:a="http://schemas.openxmlformats.org/drawingml/2006/main" xmlns:r="http://schemas.openxmlformats.org/officeDocument/2006/relationships" xmlns:p="http://schemas.openxmlformats.org/presentationml/2006/main">
  <p:tag name="STICKYSTYLE" val="Header"/>
</p:tagLst>
</file>

<file path=ppt/tags/tag105.xml><?xml version="1.0" encoding="utf-8"?>
<p:tagLst xmlns:a="http://schemas.openxmlformats.org/drawingml/2006/main" xmlns:r="http://schemas.openxmlformats.org/officeDocument/2006/relationships" xmlns:p="http://schemas.openxmlformats.org/presentationml/2006/main">
  <p:tag name="STICKYSTYLE" val="Top Right Numbered No Heading"/>
</p:tagLst>
</file>

<file path=ppt/tags/tag10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07.xml><?xml version="1.0" encoding="utf-8"?>
<p:tagLst xmlns:a="http://schemas.openxmlformats.org/drawingml/2006/main" xmlns:r="http://schemas.openxmlformats.org/officeDocument/2006/relationships" xmlns:p="http://schemas.openxmlformats.org/presentationml/2006/main">
  <p:tag name="STICKYSTYLE" val="Header"/>
</p:tagLst>
</file>

<file path=ppt/tags/tag108.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109.xml><?xml version="1.0" encoding="utf-8"?>
<p:tagLst xmlns:a="http://schemas.openxmlformats.org/drawingml/2006/main" xmlns:r="http://schemas.openxmlformats.org/officeDocument/2006/relationships" xmlns:p="http://schemas.openxmlformats.org/presentationml/2006/main">
  <p:tag name="STICKYSTYLE" val="Tech Tool Tip"/>
</p:tagLst>
</file>

<file path=ppt/tags/tag1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10.xml><?xml version="1.0" encoding="utf-8"?>
<p:tagLst xmlns:a="http://schemas.openxmlformats.org/drawingml/2006/main" xmlns:r="http://schemas.openxmlformats.org/officeDocument/2006/relationships" xmlns:p="http://schemas.openxmlformats.org/presentationml/2006/main">
  <p:tag name="STICKYSTYLE" val="Top Right Numbered With Heading"/>
</p:tagLst>
</file>

<file path=ppt/tags/tag11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12.xml><?xml version="1.0" encoding="utf-8"?>
<p:tagLst xmlns:a="http://schemas.openxmlformats.org/drawingml/2006/main" xmlns:r="http://schemas.openxmlformats.org/officeDocument/2006/relationships" xmlns:p="http://schemas.openxmlformats.org/presentationml/2006/main">
  <p:tag name="STICKYSTYLE" val="Header"/>
</p:tagLst>
</file>

<file path=ppt/tags/tag113.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114.xml><?xml version="1.0" encoding="utf-8"?>
<p:tagLst xmlns:a="http://schemas.openxmlformats.org/drawingml/2006/main" xmlns:r="http://schemas.openxmlformats.org/officeDocument/2006/relationships" xmlns:p="http://schemas.openxmlformats.org/presentationml/2006/main">
  <p:tag name="STICKYSTYLE" val="Top Right Numbered With Heading"/>
</p:tagLst>
</file>

<file path=ppt/tags/tag11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16.xml><?xml version="1.0" encoding="utf-8"?>
<p:tagLst xmlns:a="http://schemas.openxmlformats.org/drawingml/2006/main" xmlns:r="http://schemas.openxmlformats.org/officeDocument/2006/relationships" xmlns:p="http://schemas.openxmlformats.org/presentationml/2006/main">
  <p:tag name="STICKYSTYLE" val="Header"/>
</p:tagLst>
</file>

<file path=ppt/tags/tag117.xml><?xml version="1.0" encoding="utf-8"?>
<p:tagLst xmlns:a="http://schemas.openxmlformats.org/drawingml/2006/main" xmlns:r="http://schemas.openxmlformats.org/officeDocument/2006/relationships" xmlns:p="http://schemas.openxmlformats.org/presentationml/2006/main">
  <p:tag name="STICKYSTYLE" val="Tech Tool Tip"/>
</p:tagLst>
</file>

<file path=ppt/tags/tag118.xml><?xml version="1.0" encoding="utf-8"?>
<p:tagLst xmlns:a="http://schemas.openxmlformats.org/drawingml/2006/main" xmlns:r="http://schemas.openxmlformats.org/officeDocument/2006/relationships" xmlns:p="http://schemas.openxmlformats.org/presentationml/2006/main">
  <p:tag name="STICKYSTYLE" val="Top Right Numbered With Heading"/>
</p:tagLst>
</file>

<file path=ppt/tags/tag119.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12.xml><?xml version="1.0" encoding="utf-8"?>
<p:tagLst xmlns:a="http://schemas.openxmlformats.org/drawingml/2006/main" xmlns:r="http://schemas.openxmlformats.org/officeDocument/2006/relationships" xmlns:p="http://schemas.openxmlformats.org/presentationml/2006/main">
  <p:tag name="STICKYSTYLE" val="Header"/>
</p:tagLst>
</file>

<file path=ppt/tags/tag12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21.xml><?xml version="1.0" encoding="utf-8"?>
<p:tagLst xmlns:a="http://schemas.openxmlformats.org/drawingml/2006/main" xmlns:r="http://schemas.openxmlformats.org/officeDocument/2006/relationships" xmlns:p="http://schemas.openxmlformats.org/presentationml/2006/main">
  <p:tag name="STICKYSTYLE" val="Header"/>
</p:tagLst>
</file>

<file path=ppt/tags/tag122.xml><?xml version="1.0" encoding="utf-8"?>
<p:tagLst xmlns:a="http://schemas.openxmlformats.org/drawingml/2006/main" xmlns:r="http://schemas.openxmlformats.org/officeDocument/2006/relationships" xmlns:p="http://schemas.openxmlformats.org/presentationml/2006/main">
  <p:tag name="STICKYSTYLE" val="Top Right Numbered With Heading"/>
</p:tagLst>
</file>

<file path=ppt/tags/tag123.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12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25.xml><?xml version="1.0" encoding="utf-8"?>
<p:tagLst xmlns:a="http://schemas.openxmlformats.org/drawingml/2006/main" xmlns:r="http://schemas.openxmlformats.org/officeDocument/2006/relationships" xmlns:p="http://schemas.openxmlformats.org/presentationml/2006/main">
  <p:tag name="STICKYSTYLE" val="Header"/>
</p:tagLst>
</file>

<file path=ppt/tags/tag126.xml><?xml version="1.0" encoding="utf-8"?>
<p:tagLst xmlns:a="http://schemas.openxmlformats.org/drawingml/2006/main" xmlns:r="http://schemas.openxmlformats.org/officeDocument/2006/relationships" xmlns:p="http://schemas.openxmlformats.org/presentationml/2006/main">
  <p:tag name="STICKYSTYLE" val="Tech Tool Tip"/>
</p:tagLst>
</file>

<file path=ppt/tags/tag127.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128.xml><?xml version="1.0" encoding="utf-8"?>
<p:tagLst xmlns:a="http://schemas.openxmlformats.org/drawingml/2006/main" xmlns:r="http://schemas.openxmlformats.org/officeDocument/2006/relationships" xmlns:p="http://schemas.openxmlformats.org/presentationml/2006/main">
  <p:tag name="STICKYSTYLE" val="Top Right Numbered With Heading"/>
</p:tagLst>
</file>

<file path=ppt/tags/tag12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xml><?xml version="1.0" encoding="utf-8"?>
<p:tagLst xmlns:a="http://schemas.openxmlformats.org/drawingml/2006/main" xmlns:r="http://schemas.openxmlformats.org/officeDocument/2006/relationships" xmlns:p="http://schemas.openxmlformats.org/presentationml/2006/main">
  <p:tag name="STICKYSTYLE" val="Left Bulleted Left With Header No Subh"/>
</p:tagLst>
</file>

<file path=ppt/tags/tag130.xml><?xml version="1.0" encoding="utf-8"?>
<p:tagLst xmlns:a="http://schemas.openxmlformats.org/drawingml/2006/main" xmlns:r="http://schemas.openxmlformats.org/officeDocument/2006/relationships" xmlns:p="http://schemas.openxmlformats.org/presentationml/2006/main">
  <p:tag name="STICKYSTYLE" val="Header"/>
</p:tagLst>
</file>

<file path=ppt/tags/tag131.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32.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3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4.xml><?xml version="1.0" encoding="utf-8"?>
<p:tagLst xmlns:a="http://schemas.openxmlformats.org/drawingml/2006/main" xmlns:r="http://schemas.openxmlformats.org/officeDocument/2006/relationships" xmlns:p="http://schemas.openxmlformats.org/presentationml/2006/main">
  <p:tag name="STICKYSTYLE" val="Header"/>
</p:tagLst>
</file>

<file path=ppt/tags/tag135.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36.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3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8.xml><?xml version="1.0" encoding="utf-8"?>
<p:tagLst xmlns:a="http://schemas.openxmlformats.org/drawingml/2006/main" xmlns:r="http://schemas.openxmlformats.org/officeDocument/2006/relationships" xmlns:p="http://schemas.openxmlformats.org/presentationml/2006/main">
  <p:tag name="STICKYSTYLE" val="Header"/>
</p:tagLst>
</file>

<file path=ppt/tags/tag139.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4.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40.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4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42.xml><?xml version="1.0" encoding="utf-8"?>
<p:tagLst xmlns:a="http://schemas.openxmlformats.org/drawingml/2006/main" xmlns:r="http://schemas.openxmlformats.org/officeDocument/2006/relationships" xmlns:p="http://schemas.openxmlformats.org/presentationml/2006/main">
  <p:tag name="STICKYSTYLE" val="Header"/>
</p:tagLst>
</file>

<file path=ppt/tags/tag143.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44.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45.xml><?xml version="1.0" encoding="utf-8"?>
<p:tagLst xmlns:a="http://schemas.openxmlformats.org/drawingml/2006/main" xmlns:r="http://schemas.openxmlformats.org/officeDocument/2006/relationships" xmlns:p="http://schemas.openxmlformats.org/presentationml/2006/main">
  <p:tag name="STICKYSTYLE" val="Left Numbered Vertical Float"/>
</p:tagLst>
</file>

<file path=ppt/tags/tag14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47.xml><?xml version="1.0" encoding="utf-8"?>
<p:tagLst xmlns:a="http://schemas.openxmlformats.org/drawingml/2006/main" xmlns:r="http://schemas.openxmlformats.org/officeDocument/2006/relationships" xmlns:p="http://schemas.openxmlformats.org/presentationml/2006/main">
  <p:tag name="STICKYSTYLE" val="Header"/>
</p:tagLst>
</file>

<file path=ppt/tags/tag148.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49.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1.xml><?xml version="1.0" encoding="utf-8"?>
<p:tagLst xmlns:a="http://schemas.openxmlformats.org/drawingml/2006/main" xmlns:r="http://schemas.openxmlformats.org/officeDocument/2006/relationships" xmlns:p="http://schemas.openxmlformats.org/presentationml/2006/main">
  <p:tag name="STICKYSTYLE" val="Header"/>
</p:tagLst>
</file>

<file path=ppt/tags/tag152.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53.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5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5.xml><?xml version="1.0" encoding="utf-8"?>
<p:tagLst xmlns:a="http://schemas.openxmlformats.org/drawingml/2006/main" xmlns:r="http://schemas.openxmlformats.org/officeDocument/2006/relationships" xmlns:p="http://schemas.openxmlformats.org/presentationml/2006/main">
  <p:tag name="STICKYSTYLE" val="Header"/>
</p:tagLst>
</file>

<file path=ppt/tags/tag156.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57.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5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9.xml><?xml version="1.0" encoding="utf-8"?>
<p:tagLst xmlns:a="http://schemas.openxmlformats.org/drawingml/2006/main" xmlns:r="http://schemas.openxmlformats.org/officeDocument/2006/relationships" xmlns:p="http://schemas.openxmlformats.org/presentationml/2006/main">
  <p:tag name="STICKYSTYLE" val="Header"/>
</p:tagLst>
</file>

<file path=ppt/tags/tag16.xml><?xml version="1.0" encoding="utf-8"?>
<p:tagLst xmlns:a="http://schemas.openxmlformats.org/drawingml/2006/main" xmlns:r="http://schemas.openxmlformats.org/officeDocument/2006/relationships" xmlns:p="http://schemas.openxmlformats.org/presentationml/2006/main">
  <p:tag name="STICKYSTYLE" val="Header"/>
</p:tagLst>
</file>

<file path=ppt/tags/tag160.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61.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62.xml><?xml version="1.0" encoding="utf-8"?>
<p:tagLst xmlns:a="http://schemas.openxmlformats.org/drawingml/2006/main" xmlns:r="http://schemas.openxmlformats.org/officeDocument/2006/relationships" xmlns:p="http://schemas.openxmlformats.org/presentationml/2006/main">
  <p:tag name="STICKYSTYLE" val="Left Regular Vertical Float"/>
</p:tagLst>
</file>

<file path=ppt/tags/tag16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64.xml><?xml version="1.0" encoding="utf-8"?>
<p:tagLst xmlns:a="http://schemas.openxmlformats.org/drawingml/2006/main" xmlns:r="http://schemas.openxmlformats.org/officeDocument/2006/relationships" xmlns:p="http://schemas.openxmlformats.org/presentationml/2006/main">
  <p:tag name="STICKYSTYLE" val="Header"/>
</p:tagLst>
</file>

<file path=ppt/tags/tag165.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66.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6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68.xml><?xml version="1.0" encoding="utf-8"?>
<p:tagLst xmlns:a="http://schemas.openxmlformats.org/drawingml/2006/main" xmlns:r="http://schemas.openxmlformats.org/officeDocument/2006/relationships" xmlns:p="http://schemas.openxmlformats.org/presentationml/2006/main">
  <p:tag name="STICKYSTYLE" val="Header"/>
</p:tagLst>
</file>

<file path=ppt/tags/tag169.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7.xml><?xml version="1.0" encoding="utf-8"?>
<p:tagLst xmlns:a="http://schemas.openxmlformats.org/drawingml/2006/main" xmlns:r="http://schemas.openxmlformats.org/officeDocument/2006/relationships" xmlns:p="http://schemas.openxmlformats.org/presentationml/2006/main">
  <p:tag name="STICKYSTYLE" val="Amy Snapshot 3"/>
</p:tagLst>
</file>

<file path=ppt/tags/tag170.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7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72.xml><?xml version="1.0" encoding="utf-8"?>
<p:tagLst xmlns:a="http://schemas.openxmlformats.org/drawingml/2006/main" xmlns:r="http://schemas.openxmlformats.org/officeDocument/2006/relationships" xmlns:p="http://schemas.openxmlformats.org/presentationml/2006/main">
  <p:tag name="STICKYSTYLE" val="Header"/>
</p:tagLst>
</file>

<file path=ppt/tags/tag173.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74.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7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76.xml><?xml version="1.0" encoding="utf-8"?>
<p:tagLst xmlns:a="http://schemas.openxmlformats.org/drawingml/2006/main" xmlns:r="http://schemas.openxmlformats.org/officeDocument/2006/relationships" xmlns:p="http://schemas.openxmlformats.org/presentationml/2006/main">
  <p:tag name="STICKYSTYLE" val="Header"/>
</p:tagLst>
</file>

<file path=ppt/tags/tag177.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78.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79.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8.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8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81.xml><?xml version="1.0" encoding="utf-8"?>
<p:tagLst xmlns:a="http://schemas.openxmlformats.org/drawingml/2006/main" xmlns:r="http://schemas.openxmlformats.org/officeDocument/2006/relationships" xmlns:p="http://schemas.openxmlformats.org/presentationml/2006/main">
  <p:tag name="STICKYSTYLE" val="Header"/>
</p:tagLst>
</file>

<file path=ppt/tags/tag182.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83.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8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85.xml><?xml version="1.0" encoding="utf-8"?>
<p:tagLst xmlns:a="http://schemas.openxmlformats.org/drawingml/2006/main" xmlns:r="http://schemas.openxmlformats.org/officeDocument/2006/relationships" xmlns:p="http://schemas.openxmlformats.org/presentationml/2006/main">
  <p:tag name="STICKYSTYLE" val="Header"/>
</p:tagLst>
</file>

<file path=ppt/tags/tag186.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187.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88.xml><?xml version="1.0" encoding="utf-8"?>
<p:tagLst xmlns:a="http://schemas.openxmlformats.org/drawingml/2006/main" xmlns:r="http://schemas.openxmlformats.org/officeDocument/2006/relationships" xmlns:p="http://schemas.openxmlformats.org/presentationml/2006/main">
  <p:tag name="STICKYSTYLE" val="Left Regular With Hdr &amp; Hdg &amp; Subheading"/>
</p:tagLst>
</file>

<file path=ppt/tags/tag18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9.xml><?xml version="1.0" encoding="utf-8"?>
<p:tagLst xmlns:a="http://schemas.openxmlformats.org/drawingml/2006/main" xmlns:r="http://schemas.openxmlformats.org/officeDocument/2006/relationships" xmlns:p="http://schemas.openxmlformats.org/presentationml/2006/main">
  <p:tag name="RNRSTYLE" val="Amy MC"/>
</p:tagLst>
</file>

<file path=ppt/tags/tag190.xml><?xml version="1.0" encoding="utf-8"?>
<p:tagLst xmlns:a="http://schemas.openxmlformats.org/drawingml/2006/main" xmlns:r="http://schemas.openxmlformats.org/officeDocument/2006/relationships" xmlns:p="http://schemas.openxmlformats.org/presentationml/2006/main">
  <p:tag name="STICKYSTYLE" val="Header"/>
</p:tagLst>
</file>

<file path=ppt/tags/tag191.xml><?xml version="1.0" encoding="utf-8"?>
<p:tagLst xmlns:a="http://schemas.openxmlformats.org/drawingml/2006/main" xmlns:r="http://schemas.openxmlformats.org/officeDocument/2006/relationships" xmlns:p="http://schemas.openxmlformats.org/presentationml/2006/main">
  <p:tag name="STICKYSTYLE" val="Left Image References"/>
</p:tagLst>
</file>

<file path=ppt/tags/tag192.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9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94.xml><?xml version="1.0" encoding="utf-8"?>
<p:tagLst xmlns:a="http://schemas.openxmlformats.org/drawingml/2006/main" xmlns:r="http://schemas.openxmlformats.org/officeDocument/2006/relationships" xmlns:p="http://schemas.openxmlformats.org/presentationml/2006/main">
  <p:tag name="STICKYSTYLE" val="Header"/>
</p:tagLst>
</file>

<file path=ppt/tags/tag2.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2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1.xml><?xml version="1.0" encoding="utf-8"?>
<p:tagLst xmlns:a="http://schemas.openxmlformats.org/drawingml/2006/main" xmlns:r="http://schemas.openxmlformats.org/officeDocument/2006/relationships" xmlns:p="http://schemas.openxmlformats.org/presentationml/2006/main">
  <p:tag name="STICKYSTYLE" val="Header"/>
</p:tagLst>
</file>

<file path=ppt/tags/tag22.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23.xml><?xml version="1.0" encoding="utf-8"?>
<p:tagLst xmlns:a="http://schemas.openxmlformats.org/drawingml/2006/main" xmlns:r="http://schemas.openxmlformats.org/officeDocument/2006/relationships" xmlns:p="http://schemas.openxmlformats.org/presentationml/2006/main">
  <p:tag name="STICKYSTYLE" val="Left Bulleted Left With Header No Subh"/>
</p:tagLst>
</file>

<file path=ppt/tags/tag24.xml><?xml version="1.0" encoding="utf-8"?>
<p:tagLst xmlns:a="http://schemas.openxmlformats.org/drawingml/2006/main" xmlns:r="http://schemas.openxmlformats.org/officeDocument/2006/relationships" xmlns:p="http://schemas.openxmlformats.org/presentationml/2006/main">
  <p:tag name="STICKYSTYLE" val="Left Bulleted Left Vertical Float"/>
</p:tagLst>
</file>

<file path=ppt/tags/tag2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6.xml><?xml version="1.0" encoding="utf-8"?>
<p:tagLst xmlns:a="http://schemas.openxmlformats.org/drawingml/2006/main" xmlns:r="http://schemas.openxmlformats.org/officeDocument/2006/relationships" xmlns:p="http://schemas.openxmlformats.org/presentationml/2006/main">
  <p:tag name="STICKYSTYLE" val="Header"/>
</p:tagLst>
</file>

<file path=ppt/tags/tag27.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28.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29.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3.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3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31.xml><?xml version="1.0" encoding="utf-8"?>
<p:tagLst xmlns:a="http://schemas.openxmlformats.org/drawingml/2006/main" xmlns:r="http://schemas.openxmlformats.org/officeDocument/2006/relationships" xmlns:p="http://schemas.openxmlformats.org/presentationml/2006/main">
  <p:tag name="STICKYSTYLE" val="Header"/>
</p:tagLst>
</file>

<file path=ppt/tags/tag32.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33.xml><?xml version="1.0" encoding="utf-8"?>
<p:tagLst xmlns:a="http://schemas.openxmlformats.org/drawingml/2006/main" xmlns:r="http://schemas.openxmlformats.org/officeDocument/2006/relationships" xmlns:p="http://schemas.openxmlformats.org/presentationml/2006/main">
  <p:tag name="STICKYSTYLE" val="Left Bulleted Left With Header No Subh"/>
</p:tagLst>
</file>

<file path=ppt/tags/tag34.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3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36.xml><?xml version="1.0" encoding="utf-8"?>
<p:tagLst xmlns:a="http://schemas.openxmlformats.org/drawingml/2006/main" xmlns:r="http://schemas.openxmlformats.org/officeDocument/2006/relationships" xmlns:p="http://schemas.openxmlformats.org/presentationml/2006/main">
  <p:tag name="STICKYSTYLE" val="Header"/>
</p:tagLst>
</file>

<file path=ppt/tags/tag37.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38.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39.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4.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40.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41.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42.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43.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44.xml><?xml version="1.0" encoding="utf-8"?>
<p:tagLst xmlns:a="http://schemas.openxmlformats.org/drawingml/2006/main" xmlns:r="http://schemas.openxmlformats.org/officeDocument/2006/relationships" xmlns:p="http://schemas.openxmlformats.org/presentationml/2006/main">
  <p:tag name="STICKYSTYLE" val="Left Bulleted Left With Header No Subh"/>
</p:tagLst>
</file>

<file path=ppt/tags/tag4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46.xml><?xml version="1.0" encoding="utf-8"?>
<p:tagLst xmlns:a="http://schemas.openxmlformats.org/drawingml/2006/main" xmlns:r="http://schemas.openxmlformats.org/officeDocument/2006/relationships" xmlns:p="http://schemas.openxmlformats.org/presentationml/2006/main">
  <p:tag name="STICKYSTYLE" val="Header"/>
</p:tagLst>
</file>

<file path=ppt/tags/tag47.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48.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49.xml><?xml version="1.0" encoding="utf-8"?>
<p:tagLst xmlns:a="http://schemas.openxmlformats.org/drawingml/2006/main" xmlns:r="http://schemas.openxmlformats.org/officeDocument/2006/relationships" xmlns:p="http://schemas.openxmlformats.org/presentationml/2006/main">
  <p:tag name="STICKYSTYLE" val="Amy bulleted 12pt"/>
</p:tagLst>
</file>

<file path=ppt/tags/tag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50.xml><?xml version="1.0" encoding="utf-8"?>
<p:tagLst xmlns:a="http://schemas.openxmlformats.org/drawingml/2006/main" xmlns:r="http://schemas.openxmlformats.org/officeDocument/2006/relationships" xmlns:p="http://schemas.openxmlformats.org/presentationml/2006/main">
  <p:tag name="STICKYSTYLE" val="Left Bulleted Right With Hdr 1 Ln Subh"/>
</p:tagLst>
</file>

<file path=ppt/tags/tag5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52.xml><?xml version="1.0" encoding="utf-8"?>
<p:tagLst xmlns:a="http://schemas.openxmlformats.org/drawingml/2006/main" xmlns:r="http://schemas.openxmlformats.org/officeDocument/2006/relationships" xmlns:p="http://schemas.openxmlformats.org/presentationml/2006/main">
  <p:tag name="STICKYSTYLE" val="Header"/>
</p:tagLst>
</file>

<file path=ppt/tags/tag53.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54.xml><?xml version="1.0" encoding="utf-8"?>
<p:tagLst xmlns:a="http://schemas.openxmlformats.org/drawingml/2006/main" xmlns:r="http://schemas.openxmlformats.org/officeDocument/2006/relationships" xmlns:p="http://schemas.openxmlformats.org/presentationml/2006/main">
  <p:tag name="STICKYSTYLE" val="Sequence Chall Bubble A"/>
</p:tagLst>
</file>

<file path=ppt/tags/tag55.xml><?xml version="1.0" encoding="utf-8"?>
<p:tagLst xmlns:a="http://schemas.openxmlformats.org/drawingml/2006/main" xmlns:r="http://schemas.openxmlformats.org/officeDocument/2006/relationships" xmlns:p="http://schemas.openxmlformats.org/presentationml/2006/main">
  <p:tag name="STICKYSTYLE" val="Sequence Chall Bubble B"/>
</p:tagLst>
</file>

<file path=ppt/tags/tag56.xml><?xml version="1.0" encoding="utf-8"?>
<p:tagLst xmlns:a="http://schemas.openxmlformats.org/drawingml/2006/main" xmlns:r="http://schemas.openxmlformats.org/officeDocument/2006/relationships" xmlns:p="http://schemas.openxmlformats.org/presentationml/2006/main">
  <p:tag name="STICKYSTYLE" val="Sequence Chall Bubble C"/>
</p:tagLst>
</file>

<file path=ppt/tags/tag57.xml><?xml version="1.0" encoding="utf-8"?>
<p:tagLst xmlns:a="http://schemas.openxmlformats.org/drawingml/2006/main" xmlns:r="http://schemas.openxmlformats.org/officeDocument/2006/relationships" xmlns:p="http://schemas.openxmlformats.org/presentationml/2006/main">
  <p:tag name="STICKYSTYLE" val="Sequence Chall Bubble D"/>
</p:tagLst>
</file>

<file path=ppt/tags/tag58.xml><?xml version="1.0" encoding="utf-8"?>
<p:tagLst xmlns:a="http://schemas.openxmlformats.org/drawingml/2006/main" xmlns:r="http://schemas.openxmlformats.org/officeDocument/2006/relationships" xmlns:p="http://schemas.openxmlformats.org/presentationml/2006/main">
  <p:tag name="STICKYSTYLE" val="Sequence Chall Text A"/>
</p:tagLst>
</file>

<file path=ppt/tags/tag59.xml><?xml version="1.0" encoding="utf-8"?>
<p:tagLst xmlns:a="http://schemas.openxmlformats.org/drawingml/2006/main" xmlns:r="http://schemas.openxmlformats.org/officeDocument/2006/relationships" xmlns:p="http://schemas.openxmlformats.org/presentationml/2006/main">
  <p:tag name="STICKYSTYLE" val="Sequence Chall Text B"/>
</p:tagLst>
</file>

<file path=ppt/tags/tag6.xml><?xml version="1.0" encoding="utf-8"?>
<p:tagLst xmlns:a="http://schemas.openxmlformats.org/drawingml/2006/main" xmlns:r="http://schemas.openxmlformats.org/officeDocument/2006/relationships" xmlns:p="http://schemas.openxmlformats.org/presentationml/2006/main">
  <p:tag name="STICKYSTYLE" val="Header"/>
</p:tagLst>
</file>

<file path=ppt/tags/tag60.xml><?xml version="1.0" encoding="utf-8"?>
<p:tagLst xmlns:a="http://schemas.openxmlformats.org/drawingml/2006/main" xmlns:r="http://schemas.openxmlformats.org/officeDocument/2006/relationships" xmlns:p="http://schemas.openxmlformats.org/presentationml/2006/main">
  <p:tag name="STICKYSTYLE" val="Sequence Chall Text C"/>
</p:tagLst>
</file>

<file path=ppt/tags/tag61.xml><?xml version="1.0" encoding="utf-8"?>
<p:tagLst xmlns:a="http://schemas.openxmlformats.org/drawingml/2006/main" xmlns:r="http://schemas.openxmlformats.org/officeDocument/2006/relationships" xmlns:p="http://schemas.openxmlformats.org/presentationml/2006/main">
  <p:tag name="STICKYSTYLE" val="Sequence Chall Text D"/>
</p:tagLst>
</file>

<file path=ppt/tags/tag62.xml><?xml version="1.0" encoding="utf-8"?>
<p:tagLst xmlns:a="http://schemas.openxmlformats.org/drawingml/2006/main" xmlns:r="http://schemas.openxmlformats.org/officeDocument/2006/relationships" xmlns:p="http://schemas.openxmlformats.org/presentationml/2006/main">
  <p:tag name="STICKYSTYLE" val="Top Right RegularAbove Camera"/>
</p:tagLst>
</file>

<file path=ppt/tags/tag6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64.xml><?xml version="1.0" encoding="utf-8"?>
<p:tagLst xmlns:a="http://schemas.openxmlformats.org/drawingml/2006/main" xmlns:r="http://schemas.openxmlformats.org/officeDocument/2006/relationships" xmlns:p="http://schemas.openxmlformats.org/presentationml/2006/main">
  <p:tag name="STICKYSTYLE" val="Header"/>
</p:tagLst>
</file>

<file path=ppt/tags/tag65.xml><?xml version="1.0" encoding="utf-8"?>
<p:tagLst xmlns:a="http://schemas.openxmlformats.org/drawingml/2006/main" xmlns:r="http://schemas.openxmlformats.org/officeDocument/2006/relationships" xmlns:p="http://schemas.openxmlformats.org/presentationml/2006/main">
  <p:tag name="STICKYSTYLE" val="Tech Tool Tip"/>
</p:tagLst>
</file>

<file path=ppt/tags/tag66.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67.xml><?xml version="1.0" encoding="utf-8"?>
<p:tagLst xmlns:a="http://schemas.openxmlformats.org/drawingml/2006/main" xmlns:r="http://schemas.openxmlformats.org/officeDocument/2006/relationships" xmlns:p="http://schemas.openxmlformats.org/presentationml/2006/main">
  <p:tag name="STICKYSTYLE" val="Top Right FList With Heading"/>
</p:tagLst>
</file>

<file path=ppt/tags/tag6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69.xml><?xml version="1.0" encoding="utf-8"?>
<p:tagLst xmlns:a="http://schemas.openxmlformats.org/drawingml/2006/main" xmlns:r="http://schemas.openxmlformats.org/officeDocument/2006/relationships" xmlns:p="http://schemas.openxmlformats.org/presentationml/2006/main">
  <p:tag name="STICKYSTYLE" val="Header"/>
</p:tagLst>
</file>

<file path=ppt/tags/tag7.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70.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71.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72.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73.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7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75.xml><?xml version="1.0" encoding="utf-8"?>
<p:tagLst xmlns:a="http://schemas.openxmlformats.org/drawingml/2006/main" xmlns:r="http://schemas.openxmlformats.org/officeDocument/2006/relationships" xmlns:p="http://schemas.openxmlformats.org/presentationml/2006/main">
  <p:tag name="STICKYSTYLE" val="Header"/>
</p:tagLst>
</file>

<file path=ppt/tags/tag76.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77.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78.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79.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8.xml><?xml version="1.0" encoding="utf-8"?>
<p:tagLst xmlns:a="http://schemas.openxmlformats.org/drawingml/2006/main" xmlns:r="http://schemas.openxmlformats.org/officeDocument/2006/relationships" xmlns:p="http://schemas.openxmlformats.org/presentationml/2006/main">
  <p:tag name="STICKYSTYLE" val="Left Regular No Subheading"/>
</p:tagLst>
</file>

<file path=ppt/tags/tag80.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81.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82.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83.xml><?xml version="1.0" encoding="utf-8"?>
<p:tagLst xmlns:a="http://schemas.openxmlformats.org/drawingml/2006/main" xmlns:r="http://schemas.openxmlformats.org/officeDocument/2006/relationships" xmlns:p="http://schemas.openxmlformats.org/presentationml/2006/main">
  <p:tag name="STICKYSTYLE" val="Top Right FList No Heading"/>
</p:tagLst>
</file>

<file path=ppt/tags/tag8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85.xml><?xml version="1.0" encoding="utf-8"?>
<p:tagLst xmlns:a="http://schemas.openxmlformats.org/drawingml/2006/main" xmlns:r="http://schemas.openxmlformats.org/officeDocument/2006/relationships" xmlns:p="http://schemas.openxmlformats.org/presentationml/2006/main">
  <p:tag name="STICKYSTYLE" val="Header"/>
</p:tagLst>
</file>

<file path=ppt/tags/tag86.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87.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88.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89.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9.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90.xml><?xml version="1.0" encoding="utf-8"?>
<p:tagLst xmlns:a="http://schemas.openxmlformats.org/drawingml/2006/main" xmlns:r="http://schemas.openxmlformats.org/officeDocument/2006/relationships" xmlns:p="http://schemas.openxmlformats.org/presentationml/2006/main">
  <p:tag name="STICKYSTYLE" val="Top Right FList No Heading"/>
</p:tagLst>
</file>

<file path=ppt/tags/tag9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92.xml><?xml version="1.0" encoding="utf-8"?>
<p:tagLst xmlns:a="http://schemas.openxmlformats.org/drawingml/2006/main" xmlns:r="http://schemas.openxmlformats.org/officeDocument/2006/relationships" xmlns:p="http://schemas.openxmlformats.org/presentationml/2006/main">
  <p:tag name="STICKYSTYLE" val="Header"/>
</p:tagLst>
</file>

<file path=ppt/tags/tag93.xml><?xml version="1.0" encoding="utf-8"?>
<p:tagLst xmlns:a="http://schemas.openxmlformats.org/drawingml/2006/main" xmlns:r="http://schemas.openxmlformats.org/officeDocument/2006/relationships" xmlns:p="http://schemas.openxmlformats.org/presentationml/2006/main">
  <p:tag name="STICKYSTYLE" val="Top Right Numbered With Heading"/>
</p:tagLst>
</file>

<file path=ppt/tags/tag94.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9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96.xml><?xml version="1.0" encoding="utf-8"?>
<p:tagLst xmlns:a="http://schemas.openxmlformats.org/drawingml/2006/main" xmlns:r="http://schemas.openxmlformats.org/officeDocument/2006/relationships" xmlns:p="http://schemas.openxmlformats.org/presentationml/2006/main">
  <p:tag name="STICKYSTYLE" val="Header"/>
</p:tagLst>
</file>

<file path=ppt/tags/tag97.xml><?xml version="1.0" encoding="utf-8"?>
<p:tagLst xmlns:a="http://schemas.openxmlformats.org/drawingml/2006/main" xmlns:r="http://schemas.openxmlformats.org/officeDocument/2006/relationships" xmlns:p="http://schemas.openxmlformats.org/presentationml/2006/main">
  <p:tag name="STICKYSTYLE" val="Top Right Numbered No Heading"/>
</p:tagLst>
</file>

<file path=ppt/tags/tag9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99.xml><?xml version="1.0" encoding="utf-8"?>
<p:tagLst xmlns:a="http://schemas.openxmlformats.org/drawingml/2006/main" xmlns:r="http://schemas.openxmlformats.org/officeDocument/2006/relationships" xmlns:p="http://schemas.openxmlformats.org/presentationml/2006/main">
  <p:tag name="STICKYSTYLE" val="Header"/>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irst Page">
  <a:themeElements>
    <a:clrScheme name="Chemistry">
      <a:dk1>
        <a:srgbClr val="000000"/>
      </a:dk1>
      <a:lt1>
        <a:srgbClr val="FFFFFF"/>
      </a:lt1>
      <a:dk2>
        <a:srgbClr val="00B0D8"/>
      </a:dk2>
      <a:lt2>
        <a:srgbClr val="808080"/>
      </a:lt2>
      <a:accent1>
        <a:srgbClr val="00B0D8"/>
      </a:accent1>
      <a:accent2>
        <a:srgbClr val="333399"/>
      </a:accent2>
      <a:accent3>
        <a:srgbClr val="FFFFFF"/>
      </a:accent3>
      <a:accent4>
        <a:srgbClr val="000000"/>
      </a:accent4>
      <a:accent5>
        <a:srgbClr val="B3D3E5"/>
      </a:accent5>
      <a:accent6>
        <a:srgbClr val="2D2D8A"/>
      </a:accent6>
      <a:hlink>
        <a:srgbClr val="009999"/>
      </a:hlink>
      <a:folHlink>
        <a:srgbClr val="99CC00"/>
      </a:folHlink>
    </a:clrScheme>
    <a:fontScheme name="First Pag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irst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1788</TotalTime>
  <Pages>0</Pages>
  <Words>1920</Words>
  <Characters>0</Characters>
  <Application>Microsoft Office PowerPoint</Application>
  <PresentationFormat>Custom</PresentationFormat>
  <Lines>0</Lines>
  <Paragraphs>342</Paragraphs>
  <Slides>39</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1_First Page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Amy Flindt</cp:lastModifiedBy>
  <cp:revision>102</cp:revision>
  <dcterms:modified xsi:type="dcterms:W3CDTF">2011-02-03T01:23:59Z</dcterms:modified>
</cp:coreProperties>
</file>