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tags/tag227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notesSlides/notesSlide30.xml" ContentType="application/vnd.openxmlformats-officedocument.presentationml.notesSlide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notesSlides/notesSlide29.xml" ContentType="application/vnd.openxmlformats-officedocument.presentationml.notesSlide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243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notesSlides/notesSlide43.xml" ContentType="application/vnd.openxmlformats-officedocument.presentationml.notes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notesSlides/notesSlide32.xml" ContentType="application/vnd.openxmlformats-officedocument.presentationml.notesSlide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slides/slide46.xml" ContentType="application/vnd.openxmlformats-officedocument.presentationml.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59.xml" ContentType="application/vnd.openxmlformats-officedocument.presentationml.tags+xml"/>
  <Override PartName="/ppt/notesSlides/notesSlide37.xml" ContentType="application/vnd.openxmlformats-officedocument.presentationml.notesSlide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Default Extension="tiff" ContentType="image/tiff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notesSlides/notesSlide39.xml" ContentType="application/vnd.openxmlformats-officedocument.presentationml.notesSlide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157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tags/tag208.xml" ContentType="application/vnd.openxmlformats-officedocument.presentationml.tags+xml"/>
  <Override PartName="/ppt/tags/tag255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159.xml" ContentType="application/vnd.openxmlformats-officedocument.presentationml.tags+xml"/>
  <Override PartName="/ppt/notesSlides/notesSlide33.xml" ContentType="application/vnd.openxmlformats-officedocument.presentationml.notesSlide+xml"/>
  <Override PartName="/ppt/tags/tag211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49"/>
  </p:notesMasterIdLst>
  <p:sldIdLst>
    <p:sldId id="310" r:id="rId2"/>
    <p:sldId id="308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09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6" r:id="rId47"/>
    <p:sldId id="307" r:id="rId48"/>
  </p:sldIdLst>
  <p:sldSz cx="12188825" cy="674846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685846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1371691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2057537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2743383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3429229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4115074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4800920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5486766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F78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8" autoAdjust="0"/>
    <p:restoredTop sz="83973" autoAdjust="0"/>
  </p:normalViewPr>
  <p:slideViewPr>
    <p:cSldViewPr>
      <p:cViewPr varScale="1">
        <p:scale>
          <a:sx n="92" d="100"/>
          <a:sy n="92" d="100"/>
        </p:scale>
        <p:origin x="-666" y="-108"/>
      </p:cViewPr>
      <p:guideLst>
        <p:guide orient="horz" pos="2125"/>
        <p:guide pos="5135"/>
        <p:guide pos="25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E9017-6B4F-4747-91B5-7D751BA55563}" type="datetimeFigureOut">
              <a:rPr lang="en-US" smtClean="0"/>
              <a:pPr/>
              <a:t>2/4/2011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" y="685800"/>
            <a:ext cx="6191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92363-D0FE-42F9-A812-B90268714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46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91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537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383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229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5074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920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766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 – text box</a:t>
            </a:r>
          </a:p>
          <a:p>
            <a:r>
              <a:rPr lang="en-US" dirty="0" smtClean="0"/>
              <a:t>	[</a:t>
            </a:r>
            <a:r>
              <a:rPr lang="en-US" baseline="0" dirty="0" smtClean="0"/>
              <a:t> The correct sequence of steps is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 The stopper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</a:t>
            </a:r>
            <a:r>
              <a:rPr lang="en-US" baseline="0" dirty="0" smtClean="0"/>
              <a:t> text box</a:t>
            </a:r>
          </a:p>
          <a:p>
            <a:r>
              <a:rPr lang="en-US" baseline="0" dirty="0" smtClean="0"/>
              <a:t>	[ The temperature changes during evaporation for the four straight chain alcohols will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baseline="0" dirty="0" smtClean="0"/>
              <a:t> The temperature changes during evaporation between the isomeric alcohols will …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 – text box</a:t>
            </a:r>
          </a:p>
          <a:p>
            <a:r>
              <a:rPr lang="en-US" dirty="0" smtClean="0"/>
              <a:t>	[</a:t>
            </a:r>
            <a:r>
              <a:rPr lang="en-US" baseline="0" dirty="0" smtClean="0"/>
              <a:t> The methanol on the temperature sensor … ] </a:t>
            </a:r>
          </a:p>
          <a:p>
            <a:r>
              <a:rPr lang="en-US" baseline="0" dirty="0" smtClean="0"/>
              <a:t>L6 – text box</a:t>
            </a:r>
          </a:p>
          <a:p>
            <a:r>
              <a:rPr lang="en-US" baseline="0" dirty="0" smtClean="0"/>
              <a:t>	[ The temperature because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85800"/>
            <a:ext cx="61944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0535-F472-4103-8D86-C11BDF2F29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baseline="0" dirty="0" smtClean="0"/>
              <a:t> The evaporation rate can be determined from … ]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baseline="0" dirty="0" smtClean="0"/>
              <a:t> Enter the change in temperature here. ]</a:t>
            </a:r>
          </a:p>
          <a:p>
            <a:r>
              <a:rPr lang="en-US" baseline="0" dirty="0" smtClean="0"/>
              <a:t>	[ methanol: ]</a:t>
            </a:r>
          </a:p>
          <a:p>
            <a:r>
              <a:rPr lang="en-US" baseline="0" dirty="0" smtClean="0"/>
              <a:t>	[ ethanol: ]</a:t>
            </a:r>
          </a:p>
          <a:p>
            <a:r>
              <a:rPr lang="en-US" baseline="0" dirty="0" smtClean="0"/>
              <a:t>	[ </a:t>
            </a:r>
            <a:r>
              <a:rPr lang="en-US" baseline="0" dirty="0" err="1" smtClean="0"/>
              <a:t>propanol</a:t>
            </a:r>
            <a:r>
              <a:rPr lang="en-US" baseline="0" dirty="0" smtClean="0"/>
              <a:t>: ] </a:t>
            </a:r>
          </a:p>
          <a:p>
            <a:r>
              <a:rPr lang="en-US" baseline="0" dirty="0" smtClean="0"/>
              <a:t>	[ </a:t>
            </a:r>
            <a:r>
              <a:rPr lang="en-US" baseline="0" dirty="0" err="1" smtClean="0"/>
              <a:t>butanol</a:t>
            </a:r>
            <a:r>
              <a:rPr lang="en-US" baseline="0" dirty="0" smtClean="0"/>
              <a:t>: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baseline="0" dirty="0" smtClean="0"/>
              <a:t> Enter the change in temperature here. ]</a:t>
            </a:r>
          </a:p>
          <a:p>
            <a:r>
              <a:rPr lang="en-US" baseline="0" dirty="0" smtClean="0"/>
              <a:t>	[ </a:t>
            </a:r>
            <a:r>
              <a:rPr lang="en-US" baseline="0" dirty="0" err="1" smtClean="0"/>
              <a:t>propanol</a:t>
            </a:r>
            <a:r>
              <a:rPr lang="en-US" baseline="0" dirty="0" smtClean="0"/>
              <a:t>: ]</a:t>
            </a:r>
          </a:p>
          <a:p>
            <a:r>
              <a:rPr lang="en-US" baseline="0" dirty="0" smtClean="0"/>
              <a:t>	[ 2-propanol: ]</a:t>
            </a:r>
          </a:p>
          <a:p>
            <a:r>
              <a:rPr lang="en-US" baseline="0" dirty="0" smtClean="0"/>
              <a:t>	[ </a:t>
            </a:r>
            <a:r>
              <a:rPr lang="en-US" baseline="0" dirty="0" err="1" smtClean="0"/>
              <a:t>butanol</a:t>
            </a:r>
            <a:r>
              <a:rPr lang="en-US" baseline="0" dirty="0" smtClean="0"/>
              <a:t>: ]</a:t>
            </a:r>
          </a:p>
          <a:p>
            <a:r>
              <a:rPr lang="en-US" baseline="0" dirty="0" smtClean="0"/>
              <a:t>	[ 2- </a:t>
            </a:r>
            <a:r>
              <a:rPr lang="en-US" baseline="0" dirty="0" err="1" smtClean="0"/>
              <a:t>butanol</a:t>
            </a:r>
            <a:r>
              <a:rPr lang="en-US" baseline="0" dirty="0" smtClean="0"/>
              <a:t>: 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baseline="0" dirty="0" smtClean="0"/>
              <a:t> Enter the evaporation rates here. ]</a:t>
            </a:r>
          </a:p>
          <a:p>
            <a:r>
              <a:rPr lang="en-US" baseline="0" dirty="0" smtClean="0"/>
              <a:t>	[ methanol: ] </a:t>
            </a:r>
          </a:p>
          <a:p>
            <a:r>
              <a:rPr lang="en-US" baseline="0" dirty="0" smtClean="0"/>
              <a:t>	[ ethanol: ] </a:t>
            </a:r>
          </a:p>
          <a:p>
            <a:r>
              <a:rPr lang="en-US" baseline="0" dirty="0" smtClean="0"/>
              <a:t>	[ </a:t>
            </a:r>
            <a:r>
              <a:rPr lang="en-US" baseline="0" dirty="0" err="1" smtClean="0"/>
              <a:t>propanol</a:t>
            </a:r>
            <a:r>
              <a:rPr lang="en-US" baseline="0" dirty="0" smtClean="0"/>
              <a:t>: ] </a:t>
            </a:r>
          </a:p>
          <a:p>
            <a:r>
              <a:rPr lang="en-US" baseline="0" dirty="0" smtClean="0"/>
              <a:t>	[ </a:t>
            </a:r>
            <a:r>
              <a:rPr lang="en-US" baseline="0" dirty="0" err="1" smtClean="0"/>
              <a:t>butanol</a:t>
            </a:r>
            <a:r>
              <a:rPr lang="en-US" baseline="0" dirty="0" smtClean="0"/>
              <a:t>: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baseline="0" dirty="0" smtClean="0"/>
              <a:t> Enter the evaporation rates here. ] </a:t>
            </a:r>
          </a:p>
          <a:p>
            <a:r>
              <a:rPr lang="en-US" baseline="0" dirty="0" smtClean="0"/>
              <a:t>	[ </a:t>
            </a:r>
            <a:r>
              <a:rPr lang="en-US" baseline="0" dirty="0" err="1" smtClean="0"/>
              <a:t>propanol</a:t>
            </a:r>
            <a:r>
              <a:rPr lang="en-US" baseline="0" dirty="0" smtClean="0"/>
              <a:t>: ] </a:t>
            </a:r>
          </a:p>
          <a:p>
            <a:r>
              <a:rPr lang="en-US" baseline="0" dirty="0" smtClean="0"/>
              <a:t>	[ 2-propanol: ]</a:t>
            </a:r>
          </a:p>
          <a:p>
            <a:r>
              <a:rPr lang="en-US" baseline="0" dirty="0" smtClean="0"/>
              <a:t>	[ </a:t>
            </a:r>
            <a:r>
              <a:rPr lang="en-US" baseline="0" dirty="0" err="1" smtClean="0"/>
              <a:t>butanol</a:t>
            </a:r>
            <a:r>
              <a:rPr lang="en-US" baseline="0" dirty="0" smtClean="0"/>
              <a:t>: ] </a:t>
            </a:r>
          </a:p>
          <a:p>
            <a:r>
              <a:rPr lang="en-US" baseline="0" dirty="0" smtClean="0"/>
              <a:t>	[ 2-butanol: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[ The magnitude of the evaporation rate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[ The magnitude of the evaporation rate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[ The magnitude of the evaporation rate … ]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</a:t>
            </a:r>
            <a:r>
              <a:rPr lang="en-US" baseline="0" dirty="0" smtClean="0"/>
              <a:t> The alcohol with the strongest intermolecular forces is … ]</a:t>
            </a:r>
          </a:p>
          <a:p>
            <a:r>
              <a:rPr lang="en-US" baseline="0" dirty="0" smtClean="0"/>
              <a:t>	[ My data supports this answer because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 The alcohol with the weakest intermolecular</a:t>
            </a:r>
            <a:r>
              <a:rPr lang="en-US" baseline="0" dirty="0" smtClean="0"/>
              <a:t> forces is … ] </a:t>
            </a:r>
          </a:p>
          <a:p>
            <a:r>
              <a:rPr lang="en-US" baseline="0" dirty="0" smtClean="0"/>
              <a:t>	[ My data supports this answer because …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 Larger molecules</a:t>
            </a:r>
            <a:r>
              <a:rPr lang="en-US" baseline="0" dirty="0" smtClean="0"/>
              <a:t> have …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[ Spherical molecules have … 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</a:t>
            </a:r>
            <a:r>
              <a:rPr lang="en-US" baseline="0" dirty="0" smtClean="0"/>
              <a:t> Perspiration regulates the body temperature …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</a:t>
            </a:r>
            <a:r>
              <a:rPr lang="en-US" baseline="0" dirty="0" smtClean="0"/>
              <a:t> The pressure in the container containing methanol … ]</a:t>
            </a:r>
          </a:p>
          <a:p>
            <a:r>
              <a:rPr lang="en-US" baseline="0" dirty="0" smtClean="0"/>
              <a:t>	[ This is because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 …</a:t>
            </a:r>
            <a:r>
              <a:rPr lang="en-US" baseline="0" dirty="0" smtClean="0"/>
              <a:t> will have the higher boiling point because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</a:t>
            </a:r>
            <a:r>
              <a:rPr lang="en-US" baseline="0" dirty="0" smtClean="0"/>
              <a:t> …would be expected to have the stronger intermolecular attractions. ]</a:t>
            </a:r>
          </a:p>
          <a:p>
            <a:r>
              <a:rPr lang="en-US" baseline="0" dirty="0" smtClean="0"/>
              <a:t>	[ This is because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 The best choice is</a:t>
            </a:r>
            <a:r>
              <a:rPr lang="en-US" baseline="0" dirty="0" smtClean="0"/>
              <a:t> …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 The best choice is</a:t>
            </a:r>
            <a:r>
              <a:rPr lang="en-US" baseline="0" dirty="0" smtClean="0"/>
              <a:t> … 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 The best choice is</a:t>
            </a:r>
            <a:r>
              <a:rPr lang="en-US" baseline="0" dirty="0" smtClean="0"/>
              <a:t> … 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 The best choice is</a:t>
            </a:r>
            <a:r>
              <a:rPr lang="en-US" baseline="0" dirty="0" smtClean="0"/>
              <a:t> … 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 The best choice is</a:t>
            </a:r>
            <a:r>
              <a:rPr lang="en-US" baseline="0" dirty="0" smtClean="0"/>
              <a:t> … 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scheme (RGB values)</a:t>
            </a:r>
          </a:p>
          <a:p>
            <a:r>
              <a:rPr lang="en-US" dirty="0" smtClean="0"/>
              <a:t>biology 121, 173, 54</a:t>
            </a:r>
          </a:p>
          <a:p>
            <a:r>
              <a:rPr lang="en-US" dirty="0" smtClean="0"/>
              <a:t>chemistry 0 176, 216</a:t>
            </a:r>
          </a:p>
          <a:p>
            <a:r>
              <a:rPr lang="en-US" dirty="0" smtClean="0"/>
              <a:t>physics 0, 102, 204</a:t>
            </a:r>
          </a:p>
          <a:p>
            <a:r>
              <a:rPr lang="en-US" dirty="0" smtClean="0"/>
              <a:t>earth 204, 102, 0</a:t>
            </a:r>
          </a:p>
          <a:p>
            <a:r>
              <a:rPr lang="en-US" dirty="0" smtClean="0"/>
              <a:t>middle 153, 102, 153</a:t>
            </a:r>
          </a:p>
          <a:p>
            <a:r>
              <a:rPr lang="en-US" dirty="0" smtClean="0"/>
              <a:t>elementary 255, 51, 0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D8B0-958D-4CDB-AC6E-2B3EDCF623F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[ The best choice is … (tap here to enter text) ]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[ The best choice is … ]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88823" cy="146684"/>
          </a:xfrm>
          <a:prstGeom prst="rect">
            <a:avLst/>
          </a:prstGeom>
          <a:solidFill>
            <a:schemeClr val="accent1"/>
          </a:solidFill>
        </p:spPr>
        <p:txBody>
          <a:bodyPr lIns="182917" tIns="91459" rIns="182917" bIns="91459"/>
          <a:lstStyle>
            <a:lvl1pPr algn="l"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01779"/>
            <a:ext cx="12188571" cy="146684"/>
          </a:xfrm>
          <a:prstGeom prst="rect">
            <a:avLst/>
          </a:prstGeom>
          <a:solidFill>
            <a:schemeClr val="tx2"/>
          </a:solidFill>
        </p:spPr>
        <p:txBody>
          <a:bodyPr lIns="182917" tIns="91459" rIns="182917" bIns="91459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205740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2743199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057401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3199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1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99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99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799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599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tags" Target="../tags/tag54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26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jpeg"/><Relationship Id="rId5" Type="http://schemas.openxmlformats.org/officeDocument/2006/relationships/tags" Target="../tags/tag56.xml"/><Relationship Id="rId10" Type="http://schemas.openxmlformats.org/officeDocument/2006/relationships/image" Target="../media/image24.png"/><Relationship Id="rId4" Type="http://schemas.openxmlformats.org/officeDocument/2006/relationships/tags" Target="../tags/tag55.xm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notesSlide" Target="../notesSlides/notesSlide11.xml"/><Relationship Id="rId18" Type="http://schemas.openxmlformats.org/officeDocument/2006/relationships/image" Target="../media/image32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1.png"/><Relationship Id="rId2" Type="http://schemas.openxmlformats.org/officeDocument/2006/relationships/tags" Target="../tags/tag58.xml"/><Relationship Id="rId16" Type="http://schemas.openxmlformats.org/officeDocument/2006/relationships/image" Target="../media/image30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image" Target="../media/image29.png"/><Relationship Id="rId10" Type="http://schemas.openxmlformats.org/officeDocument/2006/relationships/tags" Target="../tags/tag66.xml"/><Relationship Id="rId19" Type="http://schemas.openxmlformats.org/officeDocument/2006/relationships/image" Target="../media/image33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2" Type="http://schemas.openxmlformats.org/officeDocument/2006/relationships/tags" Target="../tags/tag69.xml"/><Relationship Id="rId16" Type="http://schemas.openxmlformats.org/officeDocument/2006/relationships/image" Target="../media/image34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image" Target="../media/image6.png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87.xml"/><Relationship Id="rId7" Type="http://schemas.openxmlformats.org/officeDocument/2006/relationships/image" Target="../media/image6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38.tif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.png"/><Relationship Id="rId4" Type="http://schemas.openxmlformats.org/officeDocument/2006/relationships/tags" Target="../tags/tag88.xml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image" Target="../media/image39.png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6.png"/><Relationship Id="rId17" Type="http://schemas.openxmlformats.org/officeDocument/2006/relationships/image" Target="../media/image31.png"/><Relationship Id="rId2" Type="http://schemas.openxmlformats.org/officeDocument/2006/relationships/tags" Target="../tags/tag90.xml"/><Relationship Id="rId16" Type="http://schemas.openxmlformats.org/officeDocument/2006/relationships/image" Target="../media/image28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93.xml"/><Relationship Id="rId15" Type="http://schemas.openxmlformats.org/officeDocument/2006/relationships/image" Target="../media/image3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3.png"/><Relationship Id="rId3" Type="http://schemas.openxmlformats.org/officeDocument/2006/relationships/tags" Target="../tags/tag100.xml"/><Relationship Id="rId21" Type="http://schemas.openxmlformats.org/officeDocument/2006/relationships/image" Target="../media/image28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image" Target="../media/image41.png"/><Relationship Id="rId2" Type="http://schemas.openxmlformats.org/officeDocument/2006/relationships/tags" Target="../tags/tag99.xml"/><Relationship Id="rId16" Type="http://schemas.openxmlformats.org/officeDocument/2006/relationships/image" Target="../media/image40.png"/><Relationship Id="rId20" Type="http://schemas.openxmlformats.org/officeDocument/2006/relationships/image" Target="../media/image31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image" Target="../media/image6.png"/><Relationship Id="rId10" Type="http://schemas.openxmlformats.org/officeDocument/2006/relationships/tags" Target="../tags/tag107.xml"/><Relationship Id="rId19" Type="http://schemas.openxmlformats.org/officeDocument/2006/relationships/image" Target="../media/image32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112.xml"/><Relationship Id="rId7" Type="http://schemas.openxmlformats.org/officeDocument/2006/relationships/image" Target="../media/image4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.xml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16.xml"/><Relationship Id="rId7" Type="http://schemas.openxmlformats.org/officeDocument/2006/relationships/image" Target="../media/image45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7.xml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120.xml"/><Relationship Id="rId7" Type="http://schemas.openxmlformats.org/officeDocument/2006/relationships/image" Target="../media/image6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1.xml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127.xml"/><Relationship Id="rId7" Type="http://schemas.openxmlformats.org/officeDocument/2006/relationships/image" Target="../media/image42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8.xml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45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13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0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49.png"/><Relationship Id="rId5" Type="http://schemas.openxmlformats.org/officeDocument/2006/relationships/tags" Target="../tags/tag136.xml"/><Relationship Id="rId10" Type="http://schemas.openxmlformats.org/officeDocument/2006/relationships/image" Target="../media/image48.png"/><Relationship Id="rId4" Type="http://schemas.openxmlformats.org/officeDocument/2006/relationships/tags" Target="../tags/tag135.xml"/><Relationship Id="rId9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40.xml"/><Relationship Id="rId7" Type="http://schemas.openxmlformats.org/officeDocument/2006/relationships/image" Target="../media/image51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150.xml"/><Relationship Id="rId7" Type="http://schemas.openxmlformats.org/officeDocument/2006/relationships/image" Target="../media/image35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notesSlide" Target="../notesSlides/notesSlide27.xml"/><Relationship Id="rId11" Type="http://schemas.openxmlformats.org/officeDocument/2006/relationships/image" Target="../media/image5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tiff"/><Relationship Id="rId4" Type="http://schemas.openxmlformats.org/officeDocument/2006/relationships/tags" Target="../tags/tag151.xml"/><Relationship Id="rId9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1.png"/><Relationship Id="rId5" Type="http://schemas.openxmlformats.org/officeDocument/2006/relationships/tags" Target="../tags/tag11.xml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tiff"/><Relationship Id="rId3" Type="http://schemas.openxmlformats.org/officeDocument/2006/relationships/tags" Target="../tags/tag160.xml"/><Relationship Id="rId7" Type="http://schemas.openxmlformats.org/officeDocument/2006/relationships/image" Target="../media/image6.pn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image" Target="../media/image30.png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image" Target="../media/image29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image" Target="../media/image6.png"/><Relationship Id="rId5" Type="http://schemas.openxmlformats.org/officeDocument/2006/relationships/tags" Target="../tags/tag166.xml"/><Relationship Id="rId15" Type="http://schemas.openxmlformats.org/officeDocument/2006/relationships/image" Target="../media/image31.png"/><Relationship Id="rId10" Type="http://schemas.openxmlformats.org/officeDocument/2006/relationships/notesSlide" Target="../notesSlides/notesSlide31.xml"/><Relationship Id="rId4" Type="http://schemas.openxmlformats.org/officeDocument/2006/relationships/tags" Target="../tags/tag16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image" Target="../media/image6.png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notesSlide" Target="../notesSlides/notesSlide32.xml"/><Relationship Id="rId17" Type="http://schemas.openxmlformats.org/officeDocument/2006/relationships/image" Target="../media/image28.png"/><Relationship Id="rId2" Type="http://schemas.openxmlformats.org/officeDocument/2006/relationships/tags" Target="../tags/tag171.xml"/><Relationship Id="rId16" Type="http://schemas.openxmlformats.org/officeDocument/2006/relationships/image" Target="../media/image31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74.xml"/><Relationship Id="rId15" Type="http://schemas.openxmlformats.org/officeDocument/2006/relationships/image" Target="../media/image32.png"/><Relationship Id="rId10" Type="http://schemas.openxmlformats.org/officeDocument/2006/relationships/tags" Target="../tags/tag179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82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.jpeg"/><Relationship Id="rId5" Type="http://schemas.openxmlformats.org/officeDocument/2006/relationships/tags" Target="../tags/tag184.xml"/><Relationship Id="rId10" Type="http://schemas.openxmlformats.org/officeDocument/2006/relationships/image" Target="../media/image17.png"/><Relationship Id="rId4" Type="http://schemas.openxmlformats.org/officeDocument/2006/relationships/tags" Target="../tags/tag183.xml"/><Relationship Id="rId9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187.xml"/><Relationship Id="rId7" Type="http://schemas.openxmlformats.org/officeDocument/2006/relationships/image" Target="../media/image6.pn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image" Target="../media/image30.png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image" Target="../media/image29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image" Target="../media/image6.png"/><Relationship Id="rId5" Type="http://schemas.openxmlformats.org/officeDocument/2006/relationships/tags" Target="../tags/tag193.xml"/><Relationship Id="rId15" Type="http://schemas.openxmlformats.org/officeDocument/2006/relationships/image" Target="../media/image31.png"/><Relationship Id="rId10" Type="http://schemas.openxmlformats.org/officeDocument/2006/relationships/notesSlide" Target="../notesSlides/notesSlide35.xml"/><Relationship Id="rId4" Type="http://schemas.openxmlformats.org/officeDocument/2006/relationships/tags" Target="../tags/tag19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image" Target="../media/image6.png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notesSlide" Target="../notesSlides/notesSlide36.xml"/><Relationship Id="rId17" Type="http://schemas.openxmlformats.org/officeDocument/2006/relationships/image" Target="../media/image28.png"/><Relationship Id="rId2" Type="http://schemas.openxmlformats.org/officeDocument/2006/relationships/tags" Target="../tags/tag198.xml"/><Relationship Id="rId16" Type="http://schemas.openxmlformats.org/officeDocument/2006/relationships/image" Target="../media/image31.png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1.xml"/><Relationship Id="rId15" Type="http://schemas.openxmlformats.org/officeDocument/2006/relationships/image" Target="../media/image32.png"/><Relationship Id="rId10" Type="http://schemas.openxmlformats.org/officeDocument/2006/relationships/tags" Target="../tags/tag206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tiff"/><Relationship Id="rId3" Type="http://schemas.openxmlformats.org/officeDocument/2006/relationships/tags" Target="../tags/tag209.xml"/><Relationship Id="rId7" Type="http://schemas.openxmlformats.org/officeDocument/2006/relationships/image" Target="../media/image6.png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3" Type="http://schemas.openxmlformats.org/officeDocument/2006/relationships/tags" Target="../tags/tag2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10" Type="http://schemas.openxmlformats.org/officeDocument/2006/relationships/image" Target="../media/image58.png"/><Relationship Id="rId4" Type="http://schemas.openxmlformats.org/officeDocument/2006/relationships/tags" Target="../tags/tag214.xml"/><Relationship Id="rId9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9.xml"/><Relationship Id="rId3" Type="http://schemas.openxmlformats.org/officeDocument/2006/relationships/tags" Target="../tags/tag21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5.tiff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image" Target="../media/image31.png"/><Relationship Id="rId5" Type="http://schemas.openxmlformats.org/officeDocument/2006/relationships/tags" Target="../tags/tag221.xml"/><Relationship Id="rId10" Type="http://schemas.openxmlformats.org/officeDocument/2006/relationships/image" Target="../media/image32.png"/><Relationship Id="rId4" Type="http://schemas.openxmlformats.org/officeDocument/2006/relationships/tags" Target="../tags/tag220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image" Target="../media/image1.jpeg"/><Relationship Id="rId4" Type="http://schemas.openxmlformats.org/officeDocument/2006/relationships/tags" Target="../tags/tag17.xml"/><Relationship Id="rId9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7" Type="http://schemas.openxmlformats.org/officeDocument/2006/relationships/image" Target="../media/image6.png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image" Target="../media/image28.png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image" Target="../media/image30.png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image" Target="../media/image29.png"/><Relationship Id="rId5" Type="http://schemas.openxmlformats.org/officeDocument/2006/relationships/tags" Target="../tags/tag231.xml"/><Relationship Id="rId15" Type="http://schemas.openxmlformats.org/officeDocument/2006/relationships/image" Target="../media/image6.png"/><Relationship Id="rId10" Type="http://schemas.openxmlformats.org/officeDocument/2006/relationships/notesSlide" Target="../notesSlides/notesSlide41.xml"/><Relationship Id="rId4" Type="http://schemas.openxmlformats.org/officeDocument/2006/relationships/tags" Target="../tags/tag23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37.xml"/><Relationship Id="rId7" Type="http://schemas.openxmlformats.org/officeDocument/2006/relationships/notesSlide" Target="../notesSlides/notesSlide42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9.xml"/><Relationship Id="rId10" Type="http://schemas.openxmlformats.org/officeDocument/2006/relationships/image" Target="../media/image28.png"/><Relationship Id="rId4" Type="http://schemas.openxmlformats.org/officeDocument/2006/relationships/tags" Target="../tags/tag238.xml"/><Relationship Id="rId9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image" Target="../media/image28.png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12" Type="http://schemas.openxmlformats.org/officeDocument/2006/relationships/image" Target="../media/image30.png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image" Target="../media/image29.png"/><Relationship Id="rId5" Type="http://schemas.openxmlformats.org/officeDocument/2006/relationships/tags" Target="../tags/tag244.xml"/><Relationship Id="rId15" Type="http://schemas.openxmlformats.org/officeDocument/2006/relationships/image" Target="../media/image6.png"/><Relationship Id="rId10" Type="http://schemas.openxmlformats.org/officeDocument/2006/relationships/notesSlide" Target="../notesSlides/notesSlide43.xml"/><Relationship Id="rId4" Type="http://schemas.openxmlformats.org/officeDocument/2006/relationships/tags" Target="../tags/tag24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250.xml"/><Relationship Id="rId7" Type="http://schemas.openxmlformats.org/officeDocument/2006/relationships/image" Target="../media/image6.png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image" Target="../media/image19.png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12" Type="http://schemas.openxmlformats.org/officeDocument/2006/relationships/notesSlide" Target="../notesSlides/notesSlide45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56.xml"/><Relationship Id="rId10" Type="http://schemas.openxmlformats.org/officeDocument/2006/relationships/tags" Target="../tags/tag261.xml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264.xml"/><Relationship Id="rId7" Type="http://schemas.openxmlformats.org/officeDocument/2006/relationships/notesSlide" Target="../notesSlides/notesSlide46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6.xml"/><Relationship Id="rId4" Type="http://schemas.openxmlformats.org/officeDocument/2006/relationships/tags" Target="../tags/tag26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1.jpeg"/><Relationship Id="rId5" Type="http://schemas.openxmlformats.org/officeDocument/2006/relationships/tags" Target="../tags/tag24.xml"/><Relationship Id="rId10" Type="http://schemas.openxmlformats.org/officeDocument/2006/relationships/image" Target="../media/image17.png"/><Relationship Id="rId4" Type="http://schemas.openxmlformats.org/officeDocument/2006/relationships/tags" Target="../tags/tag23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9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4.xml"/><Relationship Id="rId7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image" Target="../media/image21.tiff"/><Relationship Id="rId4" Type="http://schemas.openxmlformats.org/officeDocument/2006/relationships/tags" Target="../tags/tag49.xm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thanol H bonding color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2012" y="173831"/>
            <a:ext cx="8077200" cy="60579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995691"/>
            <a:ext cx="12188571" cy="770089"/>
          </a:xfrm>
          <a:prstGeom prst="rect">
            <a:avLst/>
          </a:prstGeom>
          <a:solidFill>
            <a:schemeClr val="accent1"/>
          </a:solidFill>
        </p:spPr>
        <p:txBody>
          <a:bodyPr wrap="square" lIns="182917" tIns="0" rIns="0" bIns="0" rtlCol="0" anchor="ctr" anchorCtr="0"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Intermolecular</a:t>
            </a:r>
            <a:r>
              <a:rPr lang="en-US" sz="4000" b="1" baseline="0" dirty="0" smtClean="0">
                <a:solidFill>
                  <a:schemeClr val="bg1"/>
                </a:solidFill>
                <a:latin typeface="Calibri" pitchFamily="34" charset="0"/>
              </a:rPr>
              <a:t> Forces </a:t>
            </a: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41280" y="6309360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012-10746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r1.04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roll of masking tap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2426" y="5203031"/>
            <a:ext cx="1663678" cy="1393032"/>
          </a:xfrm>
          <a:prstGeom prst="rect">
            <a:avLst/>
          </a:prstGeom>
        </p:spPr>
      </p:pic>
      <p:pic>
        <p:nvPicPr>
          <p:cNvPr id="18" name="Picture 17" descr="wash bott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80412" y="3298031"/>
            <a:ext cx="2328200" cy="1949450"/>
          </a:xfrm>
          <a:prstGeom prst="rect">
            <a:avLst/>
          </a:prstGeom>
        </p:spPr>
      </p:pic>
      <p:sp>
        <p:nvSpPr>
          <p:cNvPr id="1433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575636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1813" algn="l"/>
                <a:tab pos="1066800" algn="l"/>
                <a:tab pos="1600200" algn="l"/>
                <a:tab pos="2132013" algn="l"/>
                <a:tab pos="2667000" algn="l"/>
                <a:tab pos="3200400" algn="l"/>
                <a:tab pos="3732213" algn="l"/>
                <a:tab pos="4267200" algn="l"/>
                <a:tab pos="4799013" algn="l"/>
                <a:tab pos="5332413" algn="l"/>
                <a:tab pos="5867400" algn="l"/>
                <a:tab pos="6399213" algn="l"/>
                <a:tab pos="53340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68580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Materials and 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Equipment</a:t>
            </a:r>
            <a:endParaRPr lang="en-US" sz="3200" b="1" dirty="0">
              <a:solidFill>
                <a:srgbClr val="EB572D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4339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05840"/>
            <a:ext cx="6887078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Collect all of these materials before beginning the lab.</a:t>
            </a:r>
          </a:p>
        </p:txBody>
      </p:sp>
      <p:sp>
        <p:nvSpPr>
          <p:cNvPr id="14340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0" y="1621631"/>
            <a:ext cx="5753983" cy="429348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Stainless steel temperature sensor</a:t>
            </a: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Graduated cylinder, 10-mL</a:t>
            </a: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Test tubes (6), 15-mm x 100-mm</a:t>
            </a: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Stoppers (6), to fit test tubes</a:t>
            </a: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Test tube rack</a:t>
            </a: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Wash bottle and waste container</a:t>
            </a: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Masking tape, 6-cm strips (2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)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5" name="Picture 14" descr="image9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5412" y="1545431"/>
            <a:ext cx="3124200" cy="1456117"/>
          </a:xfrm>
          <a:prstGeom prst="rect">
            <a:avLst/>
          </a:prstGeom>
        </p:spPr>
      </p:pic>
      <p:pic>
        <p:nvPicPr>
          <p:cNvPr id="16" name="Picture 15" descr="graduated cylinde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675812" y="1393031"/>
            <a:ext cx="1873177" cy="1568450"/>
          </a:xfrm>
          <a:prstGeom prst="rect">
            <a:avLst/>
          </a:prstGeom>
        </p:spPr>
      </p:pic>
      <p:pic>
        <p:nvPicPr>
          <p:cNvPr id="17" name="Picture 16" descr="image10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99212" y="3983831"/>
            <a:ext cx="1739500" cy="1232146"/>
          </a:xfrm>
          <a:prstGeom prst="rect">
            <a:avLst/>
          </a:prstGeom>
        </p:spPr>
      </p:pic>
      <p:pic>
        <p:nvPicPr>
          <p:cNvPr id="19" name="Picture 18" descr="beaker-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666412" y="4441031"/>
            <a:ext cx="1232889" cy="15144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869617" y="498609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waste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>
            <p:custDataLst>
              <p:tags r:id="rId1"/>
            </p:custDataLst>
          </p:nvPr>
        </p:nvSpPr>
        <p:spPr>
          <a:xfrm>
            <a:off x="228600" y="1621631"/>
            <a:ext cx="5561012" cy="3647152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 marL="548393" indent="-274197" algn="l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-US" sz="2700" dirty="0" smtClean="0">
                <a:latin typeface="Calibri"/>
              </a:rPr>
              <a:t> Methanol, 5 </a:t>
            </a:r>
            <a:r>
              <a:rPr lang="en-US" sz="2700" dirty="0" err="1" smtClean="0">
                <a:latin typeface="Calibri"/>
              </a:rPr>
              <a:t>mL</a:t>
            </a:r>
            <a:endParaRPr lang="en-US" sz="2700" dirty="0" smtClean="0">
              <a:latin typeface="Calibri"/>
            </a:endParaRPr>
          </a:p>
          <a:p>
            <a:pPr marL="548393" indent="-274197" algn="l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-US" sz="2700" dirty="0" smtClean="0">
                <a:latin typeface="Calibri"/>
              </a:rPr>
              <a:t> Ethanol, 5 </a:t>
            </a:r>
            <a:r>
              <a:rPr lang="en-US" sz="2700" dirty="0" err="1" smtClean="0">
                <a:latin typeface="Calibri"/>
              </a:rPr>
              <a:t>mL</a:t>
            </a:r>
            <a:endParaRPr lang="en-US" sz="2700" dirty="0" smtClean="0">
              <a:latin typeface="Calibri"/>
            </a:endParaRPr>
          </a:p>
          <a:p>
            <a:pPr marL="548393" indent="-274197" algn="l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-US" sz="2700" dirty="0" smtClean="0">
                <a:latin typeface="Calibri"/>
              </a:rPr>
              <a:t> </a:t>
            </a:r>
            <a:r>
              <a:rPr lang="en-US" sz="2700" dirty="0" err="1" smtClean="0">
                <a:latin typeface="Calibri"/>
              </a:rPr>
              <a:t>Propanol</a:t>
            </a:r>
            <a:r>
              <a:rPr lang="en-US" sz="2700" dirty="0" smtClean="0">
                <a:latin typeface="Calibri"/>
              </a:rPr>
              <a:t>, 5 </a:t>
            </a:r>
            <a:r>
              <a:rPr lang="en-US" sz="2700" dirty="0" err="1" smtClean="0">
                <a:latin typeface="Calibri"/>
              </a:rPr>
              <a:t>mL</a:t>
            </a:r>
            <a:endParaRPr lang="en-US" sz="2700" dirty="0" smtClean="0">
              <a:latin typeface="Calibri"/>
            </a:endParaRPr>
          </a:p>
          <a:p>
            <a:pPr marL="548393" indent="-274197" algn="l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-US" sz="2700" dirty="0" smtClean="0">
                <a:latin typeface="Calibri"/>
              </a:rPr>
              <a:t> </a:t>
            </a:r>
            <a:r>
              <a:rPr lang="en-US" sz="2700" dirty="0" err="1" smtClean="0">
                <a:latin typeface="Calibri"/>
              </a:rPr>
              <a:t>Butanol</a:t>
            </a:r>
            <a:r>
              <a:rPr lang="en-US" sz="2700" dirty="0" smtClean="0">
                <a:latin typeface="Calibri"/>
              </a:rPr>
              <a:t>, 5 </a:t>
            </a:r>
            <a:r>
              <a:rPr lang="en-US" sz="2700" dirty="0" err="1" smtClean="0">
                <a:latin typeface="Calibri"/>
              </a:rPr>
              <a:t>mL</a:t>
            </a:r>
            <a:r>
              <a:rPr lang="en-US" sz="2700" dirty="0" smtClean="0">
                <a:latin typeface="Calibri"/>
              </a:rPr>
              <a:t> </a:t>
            </a:r>
          </a:p>
          <a:p>
            <a:pPr marL="548393" indent="-274197" algn="l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-US" sz="2700" dirty="0" smtClean="0">
                <a:latin typeface="Calibri"/>
              </a:rPr>
              <a:t> 2-propanol, 5 </a:t>
            </a:r>
            <a:r>
              <a:rPr lang="en-US" sz="2700" dirty="0" err="1" smtClean="0">
                <a:latin typeface="Calibri"/>
              </a:rPr>
              <a:t>mL</a:t>
            </a:r>
            <a:endParaRPr lang="en-US" sz="2700" dirty="0" smtClean="0">
              <a:latin typeface="Calibri"/>
            </a:endParaRPr>
          </a:p>
          <a:p>
            <a:pPr marL="548393" indent="-274197" algn="l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-US" sz="2700" dirty="0" smtClean="0">
                <a:latin typeface="Calibri"/>
              </a:rPr>
              <a:t> 2-butanol, 5 </a:t>
            </a:r>
            <a:r>
              <a:rPr lang="en-US" sz="2700" dirty="0" err="1" smtClean="0">
                <a:latin typeface="Calibri"/>
              </a:rPr>
              <a:t>mL</a:t>
            </a:r>
            <a:endParaRPr lang="en-US" sz="2700" dirty="0" smtClean="0">
              <a:latin typeface="Calibri"/>
            </a:endParaRPr>
          </a:p>
        </p:txBody>
      </p:sp>
      <p:sp>
        <p:nvSpPr>
          <p:cNvPr id="1536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7122845" y="5872835"/>
            <a:ext cx="930960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536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103799" y="4614647"/>
            <a:ext cx="1080489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Propanol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5365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103800" y="3299269"/>
            <a:ext cx="915059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Ethanol</a:t>
            </a:r>
          </a:p>
        </p:txBody>
      </p:sp>
      <p:sp>
        <p:nvSpPr>
          <p:cNvPr id="15366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103800" y="2117335"/>
            <a:ext cx="1171796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Methanol</a:t>
            </a:r>
          </a:p>
        </p:txBody>
      </p:sp>
      <p:sp>
        <p:nvSpPr>
          <p:cNvPr id="15367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922466" y="3299269"/>
            <a:ext cx="132254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2-propanol</a:t>
            </a:r>
          </a:p>
        </p:txBody>
      </p:sp>
      <p:sp>
        <p:nvSpPr>
          <p:cNvPr id="15368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0074825" y="5872835"/>
            <a:ext cx="1164999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2-butanol</a:t>
            </a:r>
          </a:p>
        </p:txBody>
      </p:sp>
      <p:sp>
        <p:nvSpPr>
          <p:cNvPr id="15373" name="Rectangle 13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82880" y="457200"/>
            <a:ext cx="618963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...Materials and 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Equipment</a:t>
            </a:r>
            <a:endParaRPr lang="en-US" sz="3200" b="1" dirty="0">
              <a:solidFill>
                <a:srgbClr val="EB572D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5374" name="Rectangle 14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228600" y="1005840"/>
            <a:ext cx="7310014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Also collect these additional materials before starting.  </a:t>
            </a:r>
            <a:endParaRPr lang="en-US" sz="2400" b="1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>
            <p:custDataLst>
              <p:tags r:id="rId10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11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050" name="Picture 2" descr="Y:\Curriculum\Graphics\HS Chemistry\HSC Intermolecular forces\Propano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51412" y="3983831"/>
            <a:ext cx="1885950" cy="969169"/>
          </a:xfrm>
          <a:prstGeom prst="rect">
            <a:avLst/>
          </a:prstGeom>
          <a:noFill/>
        </p:spPr>
      </p:pic>
      <p:pic>
        <p:nvPicPr>
          <p:cNvPr id="2051" name="Picture 3" descr="Y:\Curriculum\Graphics\HS Chemistry\HSC Intermolecular forces\Methanol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80012" y="1678781"/>
            <a:ext cx="1379324" cy="1085850"/>
          </a:xfrm>
          <a:prstGeom prst="rect">
            <a:avLst/>
          </a:prstGeom>
          <a:noFill/>
        </p:spPr>
      </p:pic>
      <p:pic>
        <p:nvPicPr>
          <p:cNvPr id="2053" name="Picture 5" descr="Y:\Curriculum\Graphics\HS Chemistry\HSC Intermolecular forces\Ethanol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33157" y="2792412"/>
            <a:ext cx="1670855" cy="1039019"/>
          </a:xfrm>
          <a:prstGeom prst="rect">
            <a:avLst/>
          </a:prstGeom>
          <a:noFill/>
        </p:spPr>
      </p:pic>
      <p:pic>
        <p:nvPicPr>
          <p:cNvPr id="2054" name="Picture 6" descr="Y:\Curriculum\Graphics\HS Chemistry\HSC Intermolecular forces\Butanol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22812" y="5245865"/>
            <a:ext cx="2207998" cy="966816"/>
          </a:xfrm>
          <a:prstGeom prst="rect">
            <a:avLst/>
          </a:prstGeom>
          <a:noFill/>
        </p:spPr>
      </p:pic>
      <p:pic>
        <p:nvPicPr>
          <p:cNvPr id="2055" name="Picture 7" descr="Y:\Curriculum\Graphics\HS Chemistry\HSC Intermolecular forces\2-Butanol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467994" y="4288631"/>
            <a:ext cx="2036618" cy="1400175"/>
          </a:xfrm>
          <a:prstGeom prst="rect">
            <a:avLst/>
          </a:prstGeom>
          <a:noFill/>
        </p:spPr>
      </p:pic>
      <p:pic>
        <p:nvPicPr>
          <p:cNvPr id="2056" name="Picture 8" descr="Y:\Curriculum\Graphics\HS Chemistry\HSC Intermolecular forces\2-propanol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675812" y="1697831"/>
            <a:ext cx="1728787" cy="14382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7" name="Picture 16" descr="SNAPSHOT 0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16395" name="Rectangle 1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02752" y="548640"/>
            <a:ext cx="3908841" cy="258532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 steps to the left are part of the procedure for this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lab activity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They are not in the right order. Determine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 correct 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sequence of the </a:t>
            </a: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steps, then take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 snapshot </a:t>
            </a:r>
            <a:endParaRPr lang="en-US" sz="24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of this page.</a:t>
            </a:r>
          </a:p>
        </p:txBody>
      </p:sp>
      <p:sp>
        <p:nvSpPr>
          <p:cNvPr id="1638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370973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Sequencing Challenge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0811" y="1015563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37012" y="1012031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5447" y="3679031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41647" y="3679031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08012" y="1265109"/>
            <a:ext cx="2743200" cy="193988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6" tIns="45718" rIns="91436" bIns="45718" anchor="t" anchorCtr="0">
            <a:spAutoFit/>
          </a:bodyPr>
          <a:lstStyle/>
          <a:p>
            <a:pPr marL="91440" indent="-91440" algn="l">
              <a:lnSpc>
                <a:spcPts val="2400"/>
              </a:lnSpc>
              <a:spcBef>
                <a:spcPts val="0"/>
              </a:spcBef>
            </a:pPr>
            <a:r>
              <a:rPr lang="en-US" sz="22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A.</a:t>
            </a:r>
            <a:r>
              <a:rPr lang="en-US" sz="22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>
                <a:latin typeface="Calibri"/>
                <a:ea typeface="Verdana" charset="0"/>
                <a:cs typeface="Verdana" charset="0"/>
                <a:sym typeface="Verdana" charset="0"/>
              </a:rPr>
              <a:t>Place the temperature sensor in a test tube containing 5 </a:t>
            </a:r>
            <a:r>
              <a:rPr lang="en-US" sz="2200" dirty="0" err="1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200" dirty="0">
                <a:latin typeface="Calibri"/>
                <a:ea typeface="Verdana" charset="0"/>
                <a:cs typeface="Verdana" charset="0"/>
                <a:sym typeface="Verdana" charset="0"/>
              </a:rPr>
              <a:t> of methanol and start collecting data. </a:t>
            </a:r>
          </a:p>
        </p:txBody>
      </p:sp>
      <p:sp>
        <p:nvSpPr>
          <p:cNvPr id="16392" name="Rectangle 8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70412" y="1268063"/>
            <a:ext cx="2743200" cy="193898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6" tIns="45718" rIns="91436" bIns="45718" anchor="t" anchorCtr="0">
            <a:spAutoFit/>
          </a:bodyPr>
          <a:lstStyle/>
          <a:p>
            <a:pPr marL="91440" indent="-91440" algn="l">
              <a:lnSpc>
                <a:spcPts val="2400"/>
              </a:lnSpc>
              <a:spcBef>
                <a:spcPts val="0"/>
              </a:spcBef>
            </a:pPr>
            <a:r>
              <a:rPr lang="en-US" sz="22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B.</a:t>
            </a:r>
            <a:r>
              <a:rPr lang="en-US" sz="22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>
                <a:latin typeface="Calibri"/>
                <a:ea typeface="Verdana" charset="0"/>
                <a:cs typeface="Verdana" charset="0"/>
                <a:sym typeface="Verdana" charset="0"/>
              </a:rPr>
              <a:t>Observe the change in temperature and stop collecting data when the temperature begins to stabilize</a:t>
            </a:r>
            <a:r>
              <a:rPr lang="en-US" sz="22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200" dirty="0">
              <a:latin typeface="Calibri"/>
              <a:ea typeface="Gill Sans" charset="0"/>
              <a:cs typeface="Gill Sans" charset="0"/>
            </a:endParaRPr>
          </a:p>
        </p:txBody>
      </p:sp>
      <p:sp>
        <p:nvSpPr>
          <p:cNvPr id="16393" name="Rectangle 9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08012" y="3892096"/>
            <a:ext cx="2743200" cy="101655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6" tIns="45718" rIns="91436" bIns="45718" anchor="t" anchorCtr="0">
            <a:spAutoFit/>
          </a:bodyPr>
          <a:lstStyle/>
          <a:p>
            <a:pPr marL="91440" indent="-91440" algn="l">
              <a:lnSpc>
                <a:spcPts val="2400"/>
              </a:lnSpc>
              <a:spcBef>
                <a:spcPts val="0"/>
              </a:spcBef>
            </a:pPr>
            <a:r>
              <a:rPr lang="en-US" sz="22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C.</a:t>
            </a:r>
            <a:r>
              <a:rPr lang="en-US" sz="22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>
                <a:latin typeface="Calibri"/>
                <a:ea typeface="Verdana" charset="0"/>
                <a:cs typeface="Verdana" charset="0"/>
                <a:sym typeface="Verdana" charset="0"/>
              </a:rPr>
              <a:t>Repeat the process for each of the other alcohols. </a:t>
            </a:r>
          </a:p>
        </p:txBody>
      </p:sp>
      <p:sp>
        <p:nvSpPr>
          <p:cNvPr id="16394" name="Rectangle 10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570412" y="3892096"/>
            <a:ext cx="2743200" cy="224766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6" tIns="45718" rIns="91436" bIns="45718" anchor="t" anchorCtr="0">
            <a:spAutoFit/>
          </a:bodyPr>
          <a:lstStyle/>
          <a:p>
            <a:pPr marL="91440" indent="-91440" algn="l">
              <a:lnSpc>
                <a:spcPts val="2400"/>
              </a:lnSpc>
              <a:spcBef>
                <a:spcPts val="0"/>
              </a:spcBef>
            </a:pPr>
            <a:r>
              <a:rPr lang="en-US" sz="22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D.</a:t>
            </a:r>
            <a:r>
              <a:rPr lang="en-US" sz="22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>
                <a:latin typeface="Calibri"/>
                <a:ea typeface="Verdana" charset="0"/>
                <a:cs typeface="Verdana" charset="0"/>
                <a:sym typeface="Verdana" charset="0"/>
              </a:rPr>
              <a:t>Immediately remove the sensor from the methanol and allow the methanol to evaporate from the sensor</a:t>
            </a:r>
            <a:r>
              <a:rPr lang="en-US" sz="22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2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1740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02752" y="548640"/>
            <a:ext cx="3908841" cy="120032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02920" marR="0" lvl="0" indent="-5029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4800920" algn="l"/>
                <a:tab pos="5334356" algn="l"/>
              </a:tabLst>
              <a:defRPr/>
            </a:pPr>
            <a:r>
              <a:rPr lang="en-US" sz="26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Q1:</a:t>
            </a:r>
            <a:r>
              <a:rPr lang="en-US" sz="26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Why is it necessary to stopper the test tube containing alcohol?</a:t>
            </a:r>
          </a:p>
        </p:txBody>
      </p:sp>
      <p:sp>
        <p:nvSpPr>
          <p:cNvPr id="1741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979820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Setup</a:t>
            </a:r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1" y="1097280"/>
            <a:ext cx="7389812" cy="473206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465138" indent="-465138" algn="l">
              <a:spcBef>
                <a:spcPts val="1499"/>
              </a:spcBef>
              <a:spcAft>
                <a:spcPts val="0"/>
              </a:spcAft>
              <a:buFontTx/>
              <a:buAutoNum type="arabicPeriod"/>
              <a:tabLst>
                <a:tab pos="95250" algn="l"/>
                <a:tab pos="465138" algn="l"/>
                <a:tab pos="590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95250" algn="l"/>
                <a:tab pos="590550" algn="l"/>
                <a:tab pos="6286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95250" algn="l"/>
                <a:tab pos="590550" algn="l"/>
                <a:tab pos="628650" algn="l"/>
                <a:tab pos="1066800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Use a graduated cylinder to measure approximately 5 </a:t>
            </a:r>
            <a:r>
              <a:rPr lang="en-US" sz="2700" dirty="0" err="1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of methanol. Transfer the methanol into a labeled test tube and seal it with a stopper. </a:t>
            </a:r>
          </a:p>
          <a:p>
            <a:pPr marL="465138" indent="-465138" algn="l">
              <a:spcBef>
                <a:spcPts val="1499"/>
              </a:spcBef>
              <a:spcAft>
                <a:spcPts val="0"/>
              </a:spcAft>
              <a:buFontTx/>
              <a:buAutoNum type="arabicPeriod"/>
              <a:tabLst>
                <a:tab pos="95250" algn="l"/>
                <a:tab pos="465138" algn="l"/>
                <a:tab pos="590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95250" algn="l"/>
                <a:tab pos="590550" algn="l"/>
                <a:tab pos="6286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95250" algn="l"/>
                <a:tab pos="590550" algn="l"/>
                <a:tab pos="628650" algn="l"/>
                <a:tab pos="1066800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Clean the graduated cylinder by rinsing it several times with water and then drying it.</a:t>
            </a:r>
          </a:p>
          <a:p>
            <a:pPr marL="465138" indent="-465138" algn="l">
              <a:spcBef>
                <a:spcPts val="1499"/>
              </a:spcBef>
              <a:spcAft>
                <a:spcPts val="0"/>
              </a:spcAft>
              <a:buFontTx/>
              <a:buAutoNum type="arabicPeriod"/>
              <a:tabLst>
                <a:tab pos="95250" algn="l"/>
                <a:tab pos="465138" algn="l"/>
                <a:tab pos="590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95250" algn="l"/>
                <a:tab pos="590550" algn="l"/>
                <a:tab pos="6286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95250" algn="l"/>
                <a:tab pos="590550" algn="l"/>
                <a:tab pos="628650" algn="l"/>
                <a:tab pos="1066800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Repeat steps 1-2 using ethanol, </a:t>
            </a:r>
            <a:r>
              <a:rPr lang="en-US" sz="2700" dirty="0" err="1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propanol</a:t>
            </a: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, 2-propanol, and 2-butanol.</a:t>
            </a:r>
          </a:p>
          <a:p>
            <a:pPr marL="465138" indent="-465138" algn="l">
              <a:spcBef>
                <a:spcPts val="1499"/>
              </a:spcBef>
              <a:spcAft>
                <a:spcPts val="0"/>
              </a:spcAft>
              <a:buFontTx/>
              <a:buAutoNum type="arabicPeriod"/>
              <a:tabLst>
                <a:tab pos="95250" algn="l"/>
                <a:tab pos="465138" algn="l"/>
                <a:tab pos="5905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95250" algn="l"/>
                <a:tab pos="590550" algn="l"/>
                <a:tab pos="62865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95250" algn="l"/>
                <a:tab pos="590550" algn="l"/>
                <a:tab pos="628650" algn="l"/>
                <a:tab pos="1066800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Connect a stainless steel temperature sensor to the 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data collection system.</a:t>
            </a: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4" name="Picture 13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18434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02753" y="548640"/>
            <a:ext cx="3659060" cy="221599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502920" marR="0" lvl="0" indent="-5029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4800920" algn="l"/>
                <a:tab pos="5334356" algn="l"/>
                <a:tab pos="5867791" algn="l"/>
                <a:tab pos="6401227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04897" algn="l"/>
                <a:tab pos="723948" algn="l"/>
                <a:tab pos="895410" algn="l"/>
                <a:tab pos="1066871" algn="l"/>
              </a:tabLst>
              <a:defRPr/>
            </a:pPr>
            <a:r>
              <a:rPr lang="en-US" sz="24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Q2: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What will happen to the temperature as each alcohol evaporates from the temperature sensor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Draw your prediction on the graph provided.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 </a:t>
            </a:r>
            <a:r>
              <a:rPr lang="en-US" sz="20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endParaRPr lang="en-US" sz="20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8435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228012" y="3755231"/>
            <a:ext cx="3908833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*To Draw a Prediction: </a:t>
            </a:r>
            <a:endParaRPr lang="en-US" sz="2400" b="1" dirty="0" smtClean="0">
              <a:solidFill>
                <a:srgbClr val="0000FF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 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3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tool palette.</a:t>
            </a: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 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then </a:t>
            </a:r>
            <a:r>
              <a:rPr lang="en-US" sz="23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use your finger to draw your prediction.</a:t>
            </a: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      </a:t>
            </a:r>
            <a:r>
              <a:rPr lang="en-US" sz="23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when 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finished.</a:t>
            </a: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If </a:t>
            </a:r>
            <a:r>
              <a:rPr lang="en-US" sz="23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you make a mistake, 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                                                     to clear </a:t>
            </a:r>
            <a:r>
              <a:rPr lang="en-US" sz="23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your prediction.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6" name="Picture 15" descr="Graph_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0012" y="4136231"/>
            <a:ext cx="390145" cy="390145"/>
          </a:xfrm>
          <a:prstGeom prst="rect">
            <a:avLst/>
          </a:prstGeom>
        </p:spPr>
      </p:pic>
      <p:pic>
        <p:nvPicPr>
          <p:cNvPr id="17" name="Picture 16" descr="Prediction_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0012" y="4822031"/>
            <a:ext cx="390145" cy="390145"/>
          </a:xfrm>
          <a:prstGeom prst="rect">
            <a:avLst/>
          </a:prstGeom>
        </p:spPr>
      </p:pic>
      <p:pic>
        <p:nvPicPr>
          <p:cNvPr id="18" name="Picture 17" descr="Prediction_Off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647867" y="5888831"/>
            <a:ext cx="390145" cy="3901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151813" y="2764631"/>
            <a:ext cx="4037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4800920" algn="l"/>
                <a:tab pos="5334356" algn="l"/>
                <a:tab pos="5867791" algn="l"/>
                <a:tab pos="6401227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04897" algn="l"/>
                <a:tab pos="723948" algn="l"/>
                <a:tab pos="895410" algn="l"/>
                <a:tab pos="1066871" algn="l"/>
              </a:tabLst>
              <a:defRPr/>
            </a:pPr>
            <a:r>
              <a:rPr lang="en-US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Hint:</a:t>
            </a:r>
            <a:r>
              <a:rPr lang="en-US" b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Energy is used up to                       break the attraction </a:t>
            </a:r>
          </a:p>
          <a:p>
            <a:pPr marR="0" lvl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4800920" algn="l"/>
                <a:tab pos="5334356" algn="l"/>
                <a:tab pos="5867791" algn="l"/>
                <a:tab pos="6401227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04897" algn="l"/>
                <a:tab pos="723948" algn="l"/>
                <a:tab pos="895410" algn="l"/>
                <a:tab pos="1066871" algn="l"/>
              </a:tabLst>
              <a:defRPr/>
            </a:pPr>
            <a:r>
              <a:rPr lang="en-US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between molecules.  </a:t>
            </a:r>
            <a:endParaRPr lang="en-US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0" name="Picture 19" descr="OK icon.tif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66977" y="5518464"/>
            <a:ext cx="400050" cy="400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4" name="Picture 23" descr="SNAPSHOT 0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1945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02753" y="548640"/>
            <a:ext cx="3886072" cy="221599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502920" marR="0" lvl="0" indent="-5029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4800920" algn="l"/>
              </a:tabLst>
              <a:defRPr/>
            </a:pPr>
            <a:r>
              <a:rPr lang="en-US" sz="24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Q3:</a:t>
            </a:r>
            <a:r>
              <a:rPr lang="en-US" sz="2400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How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will the temperature changes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during evaporation compare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among the four different alcohols of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the homologous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series.</a:t>
            </a:r>
          </a:p>
        </p:txBody>
      </p:sp>
      <p:sp>
        <p:nvSpPr>
          <p:cNvPr id="19467" name="Rectangle 1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190616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Predictions</a:t>
            </a:r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1300" y="1393031"/>
            <a:ext cx="2971026" cy="39270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>
            <p:custDataLst>
              <p:tags r:id="rId3"/>
            </p:custDataLst>
          </p:nvPr>
        </p:nvSpPr>
        <p:spPr>
          <a:xfrm>
            <a:off x="512469" y="1088231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Methanol</a:t>
            </a:r>
            <a:endParaRPr lang="en-US" sz="2300" dirty="0">
              <a:latin typeface="Calibri"/>
            </a:endParaRPr>
          </a:p>
        </p:txBody>
      </p:sp>
      <p:sp>
        <p:nvSpPr>
          <p:cNvPr id="16" name="TextBox 15"/>
          <p:cNvSpPr txBox="1"/>
          <p:nvPr>
            <p:custDataLst>
              <p:tags r:id="rId4"/>
            </p:custDataLst>
          </p:nvPr>
        </p:nvSpPr>
        <p:spPr>
          <a:xfrm>
            <a:off x="512469" y="2563088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Ethanol</a:t>
            </a:r>
            <a:endParaRPr lang="en-US" sz="2300" dirty="0">
              <a:latin typeface="Calibri"/>
            </a:endParaRPr>
          </a:p>
        </p:txBody>
      </p:sp>
      <p:sp>
        <p:nvSpPr>
          <p:cNvPr id="17" name="TextBox 16"/>
          <p:cNvSpPr txBox="1"/>
          <p:nvPr>
            <p:custDataLst>
              <p:tags r:id="rId5"/>
            </p:custDataLst>
          </p:nvPr>
        </p:nvSpPr>
        <p:spPr>
          <a:xfrm>
            <a:off x="512469" y="4239488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err="1" smtClean="0">
                <a:latin typeface="Calibri"/>
              </a:rPr>
              <a:t>Propanol</a:t>
            </a:r>
            <a:endParaRPr lang="en-US" dirty="0"/>
          </a:p>
        </p:txBody>
      </p:sp>
      <p:sp>
        <p:nvSpPr>
          <p:cNvPr id="19" name="TextBox 18"/>
          <p:cNvSpPr txBox="1"/>
          <p:nvPr>
            <p:custDataLst>
              <p:tags r:id="rId6"/>
            </p:custDataLst>
          </p:nvPr>
        </p:nvSpPr>
        <p:spPr>
          <a:xfrm>
            <a:off x="512469" y="5812631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err="1" smtClean="0">
                <a:latin typeface="Calibri"/>
              </a:rPr>
              <a:t>Butanol</a:t>
            </a:r>
            <a:endParaRPr lang="en-US" sz="2300" dirty="0">
              <a:latin typeface="Calibri"/>
            </a:endParaRPr>
          </a:p>
        </p:txBody>
      </p:sp>
      <p:sp>
        <p:nvSpPr>
          <p:cNvPr id="20" name="TextBox 19"/>
          <p:cNvSpPr txBox="1"/>
          <p:nvPr>
            <p:custDataLst>
              <p:tags r:id="rId7"/>
            </p:custDataLst>
          </p:nvPr>
        </p:nvSpPr>
        <p:spPr>
          <a:xfrm>
            <a:off x="5027612" y="3021795"/>
            <a:ext cx="2819400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Intermolecular  forces</a:t>
            </a:r>
            <a:endParaRPr lang="en-US" sz="2300" dirty="0">
              <a:latin typeface="Calibri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>
            <p:custDataLst>
              <p:tags r:id="rId8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74812" y="707231"/>
            <a:ext cx="2971800" cy="5867400"/>
            <a:chOff x="1674812" y="707231"/>
            <a:chExt cx="2971800" cy="5867400"/>
          </a:xfrm>
        </p:grpSpPr>
        <p:pic>
          <p:nvPicPr>
            <p:cNvPr id="3074" name="Picture 2" descr="Y:\Curriculum\Graphics\HS Chemistry\HSC Intermolecular forces\Methanol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32012" y="707231"/>
              <a:ext cx="1600200" cy="1259732"/>
            </a:xfrm>
            <a:prstGeom prst="rect">
              <a:avLst/>
            </a:prstGeom>
            <a:noFill/>
          </p:spPr>
        </p:pic>
        <p:grpSp>
          <p:nvGrpSpPr>
            <p:cNvPr id="25" name="Group 24"/>
            <p:cNvGrpSpPr/>
            <p:nvPr/>
          </p:nvGrpSpPr>
          <p:grpSpPr>
            <a:xfrm>
              <a:off x="1674812" y="2155031"/>
              <a:ext cx="2971800" cy="4419600"/>
              <a:chOff x="1674812" y="2155031"/>
              <a:chExt cx="2971800" cy="4419600"/>
            </a:xfrm>
          </p:grpSpPr>
          <p:pic>
            <p:nvPicPr>
              <p:cNvPr id="3075" name="Picture 3" descr="Y:\Curriculum\Graphics\HS Chemistry\HSC Intermolecular forces\Ethanol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885716" y="2155031"/>
                <a:ext cx="2151297" cy="1337781"/>
              </a:xfrm>
              <a:prstGeom prst="rect">
                <a:avLst/>
              </a:prstGeom>
              <a:noFill/>
            </p:spPr>
          </p:pic>
          <p:pic>
            <p:nvPicPr>
              <p:cNvPr id="3076" name="Picture 4" descr="Y:\Curriculum\Graphics\HS Chemistry\HSC Intermolecular forces\Propanol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827212" y="3831431"/>
                <a:ext cx="2438400" cy="1253068"/>
              </a:xfrm>
              <a:prstGeom prst="rect">
                <a:avLst/>
              </a:prstGeom>
              <a:noFill/>
            </p:spPr>
          </p:pic>
          <p:pic>
            <p:nvPicPr>
              <p:cNvPr id="3077" name="Picture 5" descr="Y:\Curriculum\Graphics\HS Chemistry\HSC Intermolecular forces\Butanol.pn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674812" y="5273369"/>
                <a:ext cx="2971800" cy="1301262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6" name="Picture 25" descr="SNAPSHOT 0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20497" name="Rectangle 17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90616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Predictions</a:t>
            </a:r>
          </a:p>
        </p:txBody>
      </p:sp>
      <p:sp>
        <p:nvSpPr>
          <p:cNvPr id="20482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490303" y="5534888"/>
            <a:ext cx="1095621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Spherical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33613" y="4039999"/>
            <a:ext cx="723711" cy="139163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094412" y="1088231"/>
            <a:ext cx="164391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Straight chain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47996" y="1622007"/>
            <a:ext cx="1237928" cy="95317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51064" y="5965031"/>
            <a:ext cx="2486643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2-butanol (spherical)</a:t>
            </a:r>
          </a:p>
        </p:txBody>
      </p:sp>
      <p:sp>
        <p:nvSpPr>
          <p:cNvPr id="20488" name="Rectangle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593929" y="3056208"/>
            <a:ext cx="2698687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indent="539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2-propanol (spherical)</a:t>
            </a:r>
          </a:p>
        </p:txBody>
      </p:sp>
      <p:sp>
        <p:nvSpPr>
          <p:cNvPr id="20490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2003" y="5965031"/>
            <a:ext cx="2797561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 (straight chain)</a:t>
            </a:r>
          </a:p>
        </p:txBody>
      </p:sp>
      <p:sp>
        <p:nvSpPr>
          <p:cNvPr id="20493" name="Rectangle 1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84868" y="3056208"/>
            <a:ext cx="3001591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indent="539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Propanol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(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straight chain)</a:t>
            </a:r>
          </a:p>
        </p:txBody>
      </p:sp>
      <p:sp>
        <p:nvSpPr>
          <p:cNvPr id="20" name="TextBox 19"/>
          <p:cNvSpPr txBox="1"/>
          <p:nvPr>
            <p:custDataLst>
              <p:tags r:id="rId8"/>
            </p:custDataLst>
          </p:nvPr>
        </p:nvSpPr>
        <p:spPr>
          <a:xfrm>
            <a:off x="379412" y="935831"/>
            <a:ext cx="2286000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600" dirty="0" smtClean="0">
                <a:latin typeface="Calibri"/>
              </a:rPr>
              <a:t>Isomeric pair 1:</a:t>
            </a:r>
            <a:endParaRPr lang="en-US" sz="2600" dirty="0">
              <a:latin typeface="Calibri"/>
            </a:endParaRPr>
          </a:p>
        </p:txBody>
      </p:sp>
      <p:sp>
        <p:nvSpPr>
          <p:cNvPr id="21" name="TextBox 20"/>
          <p:cNvSpPr txBox="1"/>
          <p:nvPr>
            <p:custDataLst>
              <p:tags r:id="rId9"/>
            </p:custDataLst>
          </p:nvPr>
        </p:nvSpPr>
        <p:spPr>
          <a:xfrm>
            <a:off x="455612" y="3907631"/>
            <a:ext cx="2286000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600" dirty="0" smtClean="0">
                <a:latin typeface="Calibri"/>
              </a:rPr>
              <a:t>Isomeric pair 2:</a:t>
            </a:r>
            <a:endParaRPr lang="en-US" sz="2600" dirty="0">
              <a:latin typeface="Calibri"/>
            </a:endParaRPr>
          </a:p>
        </p:txBody>
      </p: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8302753" y="548640"/>
            <a:ext cx="3735260" cy="184665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 marL="502920" indent="-50292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alibri"/>
              </a:rPr>
              <a:t>Q4:</a:t>
            </a:r>
            <a:r>
              <a:rPr lang="en-US" sz="2400" dirty="0" smtClean="0">
                <a:latin typeface="Calibri"/>
              </a:rPr>
              <a:t> How will the temperature changes during evaporation compare between the isomeric forms of the alcohols.</a:t>
            </a:r>
            <a:endParaRPr lang="en-US" sz="2400" b="1" dirty="0">
              <a:latin typeface="Calibri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>
            <p:custDataLst>
              <p:tags r:id="rId1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93687" y="1193459"/>
            <a:ext cx="5800725" cy="4542972"/>
            <a:chOff x="293687" y="1193459"/>
            <a:chExt cx="5800725" cy="4542972"/>
          </a:xfrm>
        </p:grpSpPr>
        <p:grpSp>
          <p:nvGrpSpPr>
            <p:cNvPr id="28" name="Group 27"/>
            <p:cNvGrpSpPr/>
            <p:nvPr/>
          </p:nvGrpSpPr>
          <p:grpSpPr>
            <a:xfrm>
              <a:off x="3960812" y="1193459"/>
              <a:ext cx="1904999" cy="1723572"/>
              <a:chOff x="4113213" y="1088231"/>
              <a:chExt cx="1904999" cy="1723572"/>
            </a:xfrm>
          </p:grpSpPr>
          <p:pic>
            <p:nvPicPr>
              <p:cNvPr id="4098" name="Picture 2" descr="Y:\Curriculum\Graphics\HS Chemistry\HSC Intermolecular forces\2-propanol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174019" y="1240631"/>
                <a:ext cx="1844193" cy="1534244"/>
              </a:xfrm>
              <a:prstGeom prst="rect">
                <a:avLst/>
              </a:prstGeom>
              <a:noFill/>
            </p:spPr>
          </p:pic>
          <p:sp>
            <p:nvSpPr>
              <p:cNvPr id="27" name="Oval 26"/>
              <p:cNvSpPr/>
              <p:nvPr/>
            </p:nvSpPr>
            <p:spPr bwMode="auto">
              <a:xfrm>
                <a:off x="4113213" y="1088231"/>
                <a:ext cx="1904999" cy="1723572"/>
              </a:xfrm>
              <a:prstGeom prst="ellips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579812" y="3983831"/>
              <a:ext cx="2514600" cy="1752600"/>
              <a:chOff x="3427412" y="4136231"/>
              <a:chExt cx="2514600" cy="1752600"/>
            </a:xfrm>
          </p:grpSpPr>
          <p:pic>
            <p:nvPicPr>
              <p:cNvPr id="4099" name="Picture 3" descr="Y:\Curriculum\Graphics\HS Chemistry\HSC Intermolecular forces\2-Butanol.pn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3503612" y="4136231"/>
                <a:ext cx="2362200" cy="1624013"/>
              </a:xfrm>
              <a:prstGeom prst="rect">
                <a:avLst/>
              </a:prstGeom>
              <a:noFill/>
            </p:spPr>
          </p:pic>
          <p:sp>
            <p:nvSpPr>
              <p:cNvPr id="29" name="Oval 28"/>
              <p:cNvSpPr/>
              <p:nvPr/>
            </p:nvSpPr>
            <p:spPr bwMode="auto">
              <a:xfrm>
                <a:off x="3427412" y="4136231"/>
                <a:ext cx="2514600" cy="1752600"/>
              </a:xfrm>
              <a:prstGeom prst="ellips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 w="3175">
                    <a:solidFill>
                      <a:schemeClr val="tx1"/>
                    </a:solidFill>
                  </a:ln>
                  <a:noFill/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03212" y="4364831"/>
              <a:ext cx="2667000" cy="1219200"/>
              <a:chOff x="303212" y="4593431"/>
              <a:chExt cx="2667000" cy="1219200"/>
            </a:xfrm>
          </p:grpSpPr>
          <p:pic>
            <p:nvPicPr>
              <p:cNvPr id="4100" name="Picture 4" descr="Y:\Curriculum\Graphics\HS Chemistry\HSC Intermolecular forces\Butanol.pn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379412" y="4669631"/>
                <a:ext cx="2590800" cy="1134433"/>
              </a:xfrm>
              <a:prstGeom prst="rect">
                <a:avLst/>
              </a:prstGeom>
              <a:noFill/>
            </p:spPr>
          </p:pic>
          <p:sp>
            <p:nvSpPr>
              <p:cNvPr id="31" name="Rounded Rectangle 30"/>
              <p:cNvSpPr/>
              <p:nvPr/>
            </p:nvSpPr>
            <p:spPr bwMode="auto">
              <a:xfrm>
                <a:off x="303212" y="4593431"/>
                <a:ext cx="2667000" cy="1219200"/>
              </a:xfrm>
              <a:prstGeom prst="roundRect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93687" y="1621631"/>
              <a:ext cx="2371725" cy="1214438"/>
              <a:chOff x="141287" y="1702592"/>
              <a:chExt cx="2371725" cy="1214438"/>
            </a:xfrm>
          </p:grpSpPr>
          <p:pic>
            <p:nvPicPr>
              <p:cNvPr id="4101" name="Picture 5" descr="Y:\Curriculum\Graphics\HS Chemistry\HSC Intermolecular forces\Propanol.png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50812" y="1702592"/>
                <a:ext cx="2356665" cy="1211064"/>
              </a:xfrm>
              <a:prstGeom prst="rect">
                <a:avLst/>
              </a:prstGeom>
              <a:noFill/>
            </p:spPr>
          </p:pic>
          <p:sp>
            <p:nvSpPr>
              <p:cNvPr id="32" name="Rounded Rectangle 31"/>
              <p:cNvSpPr/>
              <p:nvPr/>
            </p:nvSpPr>
            <p:spPr bwMode="auto">
              <a:xfrm>
                <a:off x="141287" y="1767103"/>
                <a:ext cx="2371725" cy="1149927"/>
              </a:xfrm>
              <a:prstGeom prst="roundRect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50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052037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Collect Data</a:t>
            </a:r>
          </a:p>
        </p:txBody>
      </p:sp>
      <p:sp>
        <p:nvSpPr>
          <p:cNvPr id="2150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313612" cy="431656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682625" marR="0" lvl="0" indent="-682625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51" algn="l"/>
                <a:tab pos="495333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Remove the stopper from the test tube containing methanol, and place the temperature sensor in the liquid.</a:t>
            </a:r>
          </a:p>
          <a:p>
            <a:pPr marL="682625" marR="0" lvl="0" indent="-682625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51" algn="l"/>
                <a:tab pos="495333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Tap   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 to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start collecting data. </a:t>
            </a:r>
          </a:p>
          <a:p>
            <a:pPr marL="682625" marR="0" lvl="0" indent="-682625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51" algn="l"/>
                <a:tab pos="495333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Remove the temperature sensor from the methanol and tape it so that the metal section is hanging over the edge of the lab table. </a:t>
            </a:r>
          </a:p>
          <a:p>
            <a:pPr marL="682625" marR="0" lvl="0" indent="-682625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51" algn="l"/>
                <a:tab pos="495333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Continue to the next page to see the data being collected.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2" name="Picture 11" descr="Star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6212" y="2536031"/>
            <a:ext cx="390145" cy="390145"/>
          </a:xfrm>
          <a:prstGeom prst="rect">
            <a:avLst/>
          </a:prstGeom>
        </p:spPr>
      </p:pic>
      <p:pic>
        <p:nvPicPr>
          <p:cNvPr id="13" name="Picture 12" descr="image12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2463" y="554831"/>
            <a:ext cx="1732549" cy="3127248"/>
          </a:xfrm>
          <a:prstGeom prst="rect">
            <a:avLst/>
          </a:prstGeom>
        </p:spPr>
      </p:pic>
      <p:pic>
        <p:nvPicPr>
          <p:cNvPr id="14" name="Picture 13" descr="image10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37612" y="3831431"/>
            <a:ext cx="2390199" cy="25694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2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205379" y="3543776"/>
            <a:ext cx="3908833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*To Scale a Graph: </a:t>
            </a: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tool palette.</a:t>
            </a: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scale the graph.</a:t>
            </a: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If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you need to manually scale the graph, touch one of the numbers labeling an axis and drag it up or down.</a:t>
            </a:r>
          </a:p>
        </p:txBody>
      </p:sp>
      <p:sp>
        <p:nvSpPr>
          <p:cNvPr id="2253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302752" y="548640"/>
            <a:ext cx="3908841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43817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438179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If the temperature change cannot be seen, re-scale the axes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43817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438179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Replace the stopper on the test tube of methanol.</a:t>
            </a: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43817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438179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When the temperature has stabilized, tap    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to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stop collecting data.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RtArrow_Off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85412" y="2764631"/>
            <a:ext cx="390145" cy="390145"/>
          </a:xfrm>
          <a:prstGeom prst="rect">
            <a:avLst/>
          </a:prstGeom>
        </p:spPr>
      </p:pic>
      <p:pic>
        <p:nvPicPr>
          <p:cNvPr id="12" name="Picture 11" descr="Scale_Fit_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0012" y="4669631"/>
            <a:ext cx="390145" cy="390145"/>
          </a:xfrm>
          <a:prstGeom prst="rect">
            <a:avLst/>
          </a:prstGeom>
        </p:spPr>
      </p:pic>
      <p:pic>
        <p:nvPicPr>
          <p:cNvPr id="13" name="Picture 12" descr="Graph_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0012" y="3907631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402431"/>
            <a:ext cx="12188825" cy="3048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55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515584"/>
            <a:ext cx="4020218" cy="160043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850392" marR="0" lvl="0" indent="-576072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6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Q5:</a:t>
            </a:r>
            <a:r>
              <a:rPr lang="en-US" sz="26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What happened to the methanol that was on the temperature sensor? </a:t>
            </a:r>
          </a:p>
        </p:txBody>
      </p:sp>
      <p:sp>
        <p:nvSpPr>
          <p:cNvPr id="23555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515583"/>
            <a:ext cx="3908841" cy="120032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02920" marR="0" lvl="0" indent="-5029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4800920" algn="l"/>
                <a:tab pos="5334356" algn="l"/>
              </a:tabLst>
              <a:defRPr/>
            </a:pPr>
            <a:r>
              <a:rPr lang="en-US" sz="26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Q6: 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State 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how the temperature changed and explain why.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pic>
        <p:nvPicPr>
          <p:cNvPr id="12" name="Picture 11" descr="image132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3212" y="3755231"/>
            <a:ext cx="3809391" cy="22767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3412" y="4212431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?</a:t>
            </a:r>
            <a:endParaRPr lang="en-US" sz="6000" b="1" dirty="0"/>
          </a:p>
        </p:txBody>
      </p:sp>
      <p:pic>
        <p:nvPicPr>
          <p:cNvPr id="14" name="Picture 13" descr="image10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54880" y="478631"/>
            <a:ext cx="2636874" cy="28346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075612" y="402431"/>
            <a:ext cx="4113213" cy="634603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70701" y="5566531"/>
            <a:ext cx="2094954" cy="78160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/>
          </p:cNvSpPr>
          <p:nvPr/>
        </p:nvSpPr>
        <p:spPr bwMode="auto">
          <a:xfrm>
            <a:off x="1009388" y="1545004"/>
            <a:ext cx="6037279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0"/>
              </a:spcBef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The Snapshot button is used to capture the 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screen. </a:t>
            </a:r>
            <a:endParaRPr lang="en-US" sz="27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1" name="Rectangle 7"/>
          <p:cNvSpPr>
            <a:spLocks/>
          </p:cNvSpPr>
          <p:nvPr/>
        </p:nvSpPr>
        <p:spPr bwMode="auto">
          <a:xfrm>
            <a:off x="1295067" y="2612556"/>
            <a:ext cx="6322953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0"/>
              </a:spcBef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The Journal is where snapshots are stored and 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viewed.</a:t>
            </a:r>
            <a:endParaRPr lang="en-US" sz="27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2" name="Rectangle 8"/>
          <p:cNvSpPr>
            <a:spLocks/>
          </p:cNvSpPr>
          <p:nvPr/>
        </p:nvSpPr>
        <p:spPr bwMode="auto">
          <a:xfrm>
            <a:off x="1790239" y="3907094"/>
            <a:ext cx="5142159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0"/>
              </a:spcBef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The Share button is used to export or print your journal to turn in your work.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677" y="5013689"/>
            <a:ext cx="1790234" cy="154414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09224" y="4727738"/>
            <a:ext cx="3161478" cy="12391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124812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Introduction</a:t>
            </a:r>
          </a:p>
        </p:txBody>
      </p:sp>
      <p:sp>
        <p:nvSpPr>
          <p:cNvPr id="2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05840"/>
            <a:ext cx="2992935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Journals and Snapshots</a:t>
            </a:r>
          </a:p>
        </p:txBody>
      </p:sp>
      <p:sp>
        <p:nvSpPr>
          <p:cNvPr id="29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229600" y="4517231"/>
            <a:ext cx="3669787" cy="147732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Note: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You may want to take a</a:t>
            </a: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snapshot of the first page of</a:t>
            </a: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this lab as a cover page for </a:t>
            </a: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your Journal.</a:t>
            </a:r>
          </a:p>
        </p:txBody>
      </p:sp>
      <p:sp>
        <p:nvSpPr>
          <p:cNvPr id="30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229600" y="631031"/>
            <a:ext cx="3776345" cy="332398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b="1" dirty="0" smtClean="0">
                <a:solidFill>
                  <a:srgbClr val="EF7857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Each page of this lab that contains the symbol</a:t>
            </a: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endParaRPr lang="en-US" sz="2400" b="1" dirty="0" smtClean="0">
              <a:solidFill>
                <a:srgbClr val="EF7857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b="1" dirty="0" smtClean="0">
                <a:solidFill>
                  <a:srgbClr val="EF7857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should be inserted into your journal.  After completing a lab page with the snapshot symbol, tap         (in the upper right hand corner) to insert the page into your journal. </a:t>
            </a:r>
          </a:p>
        </p:txBody>
      </p:sp>
      <p:pic>
        <p:nvPicPr>
          <p:cNvPr id="31" name="Picture 30" descr="SNAPSHOT 0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25913" y="1469231"/>
            <a:ext cx="1216699" cy="296732"/>
          </a:xfrm>
          <a:prstGeom prst="rect">
            <a:avLst/>
          </a:prstGeom>
        </p:spPr>
      </p:pic>
      <p:sp>
        <p:nvSpPr>
          <p:cNvPr id="22" name="Rectangle 21"/>
          <p:cNvSpPr/>
          <p:nvPr>
            <p:custDataLst>
              <p:tags r:id="rId5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5" tIns="91443" rIns="182885" bIns="914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8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6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1" name="Picture 20" descr="Snapshot_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828212" y="2840831"/>
            <a:ext cx="390145" cy="390145"/>
          </a:xfrm>
          <a:prstGeom prst="rect">
            <a:avLst/>
          </a:prstGeom>
        </p:spPr>
      </p:pic>
      <p:pic>
        <p:nvPicPr>
          <p:cNvPr id="25" name="Picture 24" descr="Snapshot_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5612" y="1545431"/>
            <a:ext cx="390145" cy="390145"/>
          </a:xfrm>
          <a:prstGeom prst="rect">
            <a:avLst/>
          </a:prstGeom>
        </p:spPr>
      </p:pic>
      <p:pic>
        <p:nvPicPr>
          <p:cNvPr id="26" name="Picture 25" descr="Journal_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0412" y="2612231"/>
            <a:ext cx="390145" cy="390145"/>
          </a:xfrm>
          <a:prstGeom prst="rect">
            <a:avLst/>
          </a:prstGeom>
        </p:spPr>
      </p:pic>
      <p:pic>
        <p:nvPicPr>
          <p:cNvPr id="27" name="Picture 26" descr="Share_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93812" y="3679031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8" name="Picture 7" descr="SNAPSHOT 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2457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02752" y="548640"/>
            <a:ext cx="3908841" cy="160043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02920" marR="0" lvl="0" indent="-5029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4800920" algn="l"/>
              </a:tabLst>
              <a:defRPr/>
            </a:pPr>
            <a:r>
              <a:rPr lang="en-US" sz="26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Q7:</a:t>
            </a:r>
            <a:r>
              <a:rPr lang="en-US" sz="26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How can the evaporation rate be determined from the graph?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560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052037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Collect Data</a:t>
            </a:r>
          </a:p>
        </p:txBody>
      </p:sp>
      <p:sp>
        <p:nvSpPr>
          <p:cNvPr id="25602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313612" cy="514756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682625" marR="0" lvl="0" indent="-682625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51" algn="l"/>
                <a:tab pos="495333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Rinse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the temperature sensor several times with clean water and then dry it completely.</a:t>
            </a:r>
          </a:p>
          <a:p>
            <a:pPr marL="682625" marR="0" lvl="0" indent="-682625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51" algn="l"/>
                <a:tab pos="495333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Remove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the stopper from the test tube containing ethanol, and place the temperature sensor in the liquid.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Tap      to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start collecting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data.</a:t>
            </a:r>
          </a:p>
          <a:p>
            <a:pPr marL="682625" marR="0" lvl="0" indent="-682625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51" algn="l"/>
                <a:tab pos="495333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Remove the temperature sensor from the ethanol and tape it so that the metal section is hanging over the edge of the lab.</a:t>
            </a:r>
          </a:p>
          <a:p>
            <a:pPr marL="682625" marR="0" lvl="0" indent="-682625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51" algn="l"/>
                <a:tab pos="495333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Continue to the next page to see the data being collected.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8" name="Picture 17" descr="Star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56467" y="2917031"/>
            <a:ext cx="390145" cy="390145"/>
          </a:xfrm>
          <a:prstGeom prst="rect">
            <a:avLst/>
          </a:prstGeom>
        </p:spPr>
      </p:pic>
      <p:pic>
        <p:nvPicPr>
          <p:cNvPr id="15" name="Picture 14" descr="image12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2288" y="557784"/>
            <a:ext cx="1732547" cy="3127248"/>
          </a:xfrm>
          <a:prstGeom prst="rect">
            <a:avLst/>
          </a:prstGeom>
        </p:spPr>
      </p:pic>
      <p:pic>
        <p:nvPicPr>
          <p:cNvPr id="16" name="Picture 15" descr="image10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42248" y="3831431"/>
            <a:ext cx="2390199" cy="25694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625" name="Rectangle 1"/>
          <p:cNvSpPr>
            <a:spLocks/>
          </p:cNvSpPr>
          <p:nvPr/>
        </p:nvSpPr>
        <p:spPr bwMode="auto">
          <a:xfrm>
            <a:off x="8113187" y="3714951"/>
            <a:ext cx="3980413" cy="308828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552487" indent="-552487" algn="l">
              <a:lnSpc>
                <a:spcPct val="120000"/>
              </a:lnSpc>
              <a:spcBef>
                <a:spcPts val="900"/>
              </a:spcBef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endParaRPr lang="en-US" sz="21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8302752" y="548640"/>
            <a:ext cx="3908841" cy="630942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2"/>
            </a:pPr>
            <a:r>
              <a:rPr lang="en-US" sz="2400" dirty="0" smtClean="0">
                <a:latin typeface="Calibri"/>
              </a:rPr>
              <a:t>Replace the stopper on the test tube of ethanol.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2"/>
            </a:pPr>
            <a:r>
              <a:rPr lang="en-US" sz="2400" dirty="0" smtClean="0">
                <a:latin typeface="Calibri"/>
              </a:rPr>
              <a:t>When the temperature stabilizes, tap       to stop collecting data.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2"/>
            </a:pPr>
            <a:r>
              <a:rPr lang="en-US" sz="2400" dirty="0" smtClean="0">
                <a:latin typeface="Calibri"/>
              </a:rPr>
              <a:t>Clean and dry the  temperature sensor.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2"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Repeat the procedure with    the remaining alcohols: 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	run 3: 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propanol</a:t>
            </a:r>
            <a:endParaRPr lang="en-US" sz="24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	run 4: 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endParaRPr lang="en-US" sz="24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	run 5:  2-propanol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	run 6:  2-butanol</a:t>
            </a:r>
          </a:p>
          <a:p>
            <a:pPr marL="342900" indent="-342900" algn="l">
              <a:buFont typeface="+mj-lt"/>
              <a:buAutoNum type="arabicPeriod" startAt="12"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" name="Picture 9" descr="RtArrow_Of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7812" y="1764886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1"/>
            </p:custDataLst>
          </p:nvPr>
        </p:nvSpPr>
        <p:spPr>
          <a:xfrm>
            <a:off x="8990012" y="3172688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Selected</a:t>
            </a:r>
            <a:endParaRPr lang="en-US" sz="2300" dirty="0">
              <a:latin typeface="Calibri"/>
            </a:endParaRPr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3602831"/>
            <a:ext cx="4037011" cy="272382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3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* To </a:t>
            </a:r>
            <a:r>
              <a:rPr lang="en-US" sz="23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Show Specific Runs </a:t>
            </a:r>
            <a:r>
              <a:rPr lang="en-US" sz="23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of Data</a:t>
            </a:r>
            <a:r>
              <a:rPr lang="en-US" sz="23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: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 legend.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     so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that a check mark is present next to each run that you want to display.    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Touch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outside the legend to reduce the size of the legend. </a:t>
            </a:r>
          </a:p>
        </p:txBody>
      </p:sp>
      <p:sp>
        <p:nvSpPr>
          <p:cNvPr id="27656" name="Rectangle 8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229600" y="457200"/>
            <a:ext cx="388518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Data 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8205372" y="914400"/>
            <a:ext cx="3908840" cy="2123658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Practice showing and hiding runs of data.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Practice changing the run that is selected (tap the symbol in the legend). The analysis tools only apply to the selected run.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0133012" y="3372643"/>
            <a:ext cx="609600" cy="1588"/>
          </a:xfrm>
          <a:prstGeom prst="straightConnector1">
            <a:avLst/>
          </a:prstGeom>
          <a:blipFill dpi="0" rotWithShape="0">
            <a:blip r:embed="rId9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6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7" name="Picture 2" descr="X:\User Public Files\Flindt\Rescued\Desktop\SPARKlabTemplateV2.8.graffle\image6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361612" y="3907631"/>
            <a:ext cx="527734" cy="581402"/>
          </a:xfrm>
          <a:prstGeom prst="rect">
            <a:avLst/>
          </a:prstGeom>
          <a:noFill/>
        </p:spPr>
      </p:pic>
      <p:pic>
        <p:nvPicPr>
          <p:cNvPr id="5122" name="Picture 2" descr="X:\User Public Files\Flindt\Rescued\Desktop\SPARKlabTemplateV2.8.graffle\image6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818812" y="3069431"/>
            <a:ext cx="596900" cy="657602"/>
          </a:xfrm>
          <a:prstGeom prst="rect">
            <a:avLst/>
          </a:prstGeom>
          <a:noFill/>
        </p:spPr>
      </p:pic>
      <p:pic>
        <p:nvPicPr>
          <p:cNvPr id="5123" name="Picture 3" descr="X:\User Public Files\Flindt\Rescued\Desktop\SPARKlabTemplateV2.8.graffle\image6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971212" y="5203031"/>
            <a:ext cx="266700" cy="254000"/>
          </a:xfrm>
          <a:prstGeom prst="rect">
            <a:avLst/>
          </a:prstGeom>
          <a:noFill/>
        </p:spPr>
      </p:pic>
      <p:pic>
        <p:nvPicPr>
          <p:cNvPr id="5124" name="Picture 4" descr="X:\User Public Files\Flindt\Rescued\Desktop\SPARKlabTemplateV2.8.graffle\image67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3812" y="4441031"/>
            <a:ext cx="304800" cy="266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67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205379" y="3619976"/>
            <a:ext cx="3908833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* To Find the Minimum and Maximum of a Run of Data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:</a:t>
            </a:r>
            <a:endParaRPr lang="en-US" sz="2400" dirty="0">
              <a:solidFill>
                <a:srgbClr val="0000FF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 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 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tools palette.  </a:t>
            </a:r>
            <a:endParaRPr lang="en-US" sz="2400" dirty="0" smtClean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Graph Statistics. </a:t>
            </a:r>
            <a:endParaRPr lang="en-US" sz="2400" dirty="0" smtClean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Choose 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Minimum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and 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Maximum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and tap 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OK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</p:txBody>
      </p:sp>
      <p:sp>
        <p:nvSpPr>
          <p:cNvPr id="2867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302753" y="548640"/>
            <a:ext cx="3582860" cy="252376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3. Practice finding the overall change in temperature for a run of data. </a:t>
            </a:r>
            <a:endParaRPr lang="en-US" sz="23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endParaRPr lang="en-US" sz="1200" b="1" dirty="0" smtClean="0">
              <a:latin typeface="Calibri"/>
              <a:ea typeface="Verdana Bold" charset="0"/>
              <a:cs typeface="Verdana Bold" charset="0"/>
              <a:sym typeface="Verdana" charset="0"/>
            </a:endParaRPr>
          </a:p>
          <a:p>
            <a:pPr marR="0" lvl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b="1" dirty="0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Note</a:t>
            </a:r>
            <a:r>
              <a:rPr lang="en-US" sz="2000" b="1" dirty="0">
                <a:solidFill>
                  <a:schemeClr val="tx1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: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On the next page you will be asked to find the change in temperature for specific runs and enter these values in a text box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0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" name="Picture 9" descr="Stats_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80867" y="5050631"/>
            <a:ext cx="390145" cy="390145"/>
          </a:xfrm>
          <a:prstGeom prst="rect">
            <a:avLst/>
          </a:prstGeom>
        </p:spPr>
      </p:pic>
      <p:pic>
        <p:nvPicPr>
          <p:cNvPr id="11" name="Picture 10" descr="Graph_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0012" y="4364831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8" name="Picture 7" descr="SNAPSHOT 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2969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02752" y="548640"/>
            <a:ext cx="3908841" cy="289310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  <a:tab pos="0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0" algn="l"/>
                <a:tab pos="19051" algn="l"/>
                <a:tab pos="400077" algn="l"/>
                <a:tab pos="1066871" algn="l"/>
              </a:tabLst>
              <a:defRPr/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4.	Determine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the change in temperature for each straight chain alcohol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: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958850" lvl="1" indent="-674688" algn="l" fontAlgn="auto">
              <a:spcBef>
                <a:spcPts val="0"/>
              </a:spcBef>
              <a:spcAft>
                <a:spcPts val="600"/>
              </a:spcAft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  <a:tab pos="0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0" algn="l"/>
                <a:tab pos="19051" algn="l"/>
                <a:tab pos="400077" algn="l"/>
                <a:tab pos="1066871" algn="l"/>
              </a:tabLst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	run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1: methanol</a:t>
            </a:r>
          </a:p>
          <a:p>
            <a:pPr marL="958850" lvl="1" indent="-674688" algn="l" fontAlgn="auto">
              <a:spcBef>
                <a:spcPts val="0"/>
              </a:spcBef>
              <a:spcAft>
                <a:spcPts val="600"/>
              </a:spcAft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  <a:tab pos="0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0" algn="l"/>
                <a:tab pos="19051" algn="l"/>
                <a:tab pos="400077" algn="l"/>
                <a:tab pos="1066871" algn="l"/>
              </a:tabLst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	run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2: ethanol</a:t>
            </a:r>
          </a:p>
          <a:p>
            <a:pPr marL="958850" lvl="1" indent="-674688" algn="l" fontAlgn="auto">
              <a:spcBef>
                <a:spcPts val="0"/>
              </a:spcBef>
              <a:spcAft>
                <a:spcPts val="600"/>
              </a:spcAft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  <a:tab pos="0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0" algn="l"/>
                <a:tab pos="19051" algn="l"/>
                <a:tab pos="400077" algn="l"/>
                <a:tab pos="1066871" algn="l"/>
              </a:tabLst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	run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3: </a:t>
            </a: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propanol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958850" lvl="1" indent="-674688" algn="l" fontAlgn="auto">
              <a:spcBef>
                <a:spcPts val="0"/>
              </a:spcBef>
              <a:spcAft>
                <a:spcPts val="600"/>
              </a:spcAft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  <a:tab pos="0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0" algn="l"/>
                <a:tab pos="19051" algn="l"/>
                <a:tab pos="400077" algn="l"/>
                <a:tab pos="1066871" algn="l"/>
              </a:tabLst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	run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4: </a:t>
            </a: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8" name="Picture 7" descr="SNAPSHOT 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30722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02752" y="548640"/>
            <a:ext cx="3908840" cy="325473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5"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  <a:tab pos="0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0" algn="l"/>
                <a:tab pos="19051" algn="l"/>
                <a:tab pos="400077" algn="l"/>
                <a:tab pos="1066871" algn="l"/>
              </a:tabLst>
              <a:defRPr/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Determine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the change in temperature for each of the isomeric alcohol pairs: </a:t>
            </a:r>
            <a:endParaRPr lang="en-US" sz="23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  <a:tab pos="0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0" algn="l"/>
                <a:tab pos="19051" algn="l"/>
                <a:tab pos="400077" algn="l"/>
                <a:tab pos="1066871" algn="l"/>
              </a:tabLst>
              <a:defRPr/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			run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3: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propanol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  <a:tab pos="0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0" algn="l"/>
                <a:tab pos="19051" algn="l"/>
                <a:tab pos="400077" algn="l"/>
                <a:tab pos="1066871" algn="l"/>
              </a:tabLst>
              <a:defRPr/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			run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5: 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2-propanol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  <a:tab pos="0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0" algn="l"/>
                <a:tab pos="19051" algn="l"/>
                <a:tab pos="400077" algn="l"/>
                <a:tab pos="1066871" algn="l"/>
              </a:tabLst>
              <a:defRPr/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			run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4: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  <a:tab pos="0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0" algn="l"/>
                <a:tab pos="19051" algn="l"/>
                <a:tab pos="400077" algn="l"/>
                <a:tab pos="1066871" algn="l"/>
              </a:tabLst>
              <a:defRPr/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			run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6: 2-butonol</a:t>
            </a:r>
          </a:p>
          <a:p>
            <a:pPr marL="419128" marR="0" lvl="0" indent="-419128" defTabSz="914400" eaLnBrk="1" fontAlgn="auto" latinLnBrk="0" hangingPunct="1">
              <a:lnSpc>
                <a:spcPct val="100000"/>
              </a:lnSpc>
              <a:spcBef>
                <a:spcPts val="900"/>
              </a:spcBef>
              <a:buClrTx/>
              <a:buSzTx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  <a:tab pos="0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0" algn="l"/>
                <a:tab pos="19051" algn="l"/>
                <a:tab pos="400077" algn="l"/>
                <a:tab pos="1066871" algn="l"/>
              </a:tabLst>
              <a:defRPr/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74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228012" y="3312944"/>
            <a:ext cx="3908833" cy="318548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3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* To Find the Slope for a Portion of a Run of Data:</a:t>
            </a:r>
          </a:p>
          <a:p>
            <a:pPr marL="274320" marR="0" lvl="0" indent="-27432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3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     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 to </a:t>
            </a:r>
            <a:r>
              <a:rPr lang="en-US" sz="23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 the tools palette.  </a:t>
            </a:r>
          </a:p>
          <a:p>
            <a:pPr marL="274320" marR="0" lvl="0" indent="-27432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3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   </a:t>
            </a:r>
            <a:r>
              <a:rPr lang="en-US" sz="2300" dirty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  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and </a:t>
            </a:r>
            <a:r>
              <a:rPr lang="en-US" sz="23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then tap two points on the data run. </a:t>
            </a:r>
          </a:p>
          <a:p>
            <a:pPr marL="274320" marR="0" lvl="0" indent="-27432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3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Adjust using both     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  buttons </a:t>
            </a:r>
            <a:r>
              <a:rPr lang="en-US" sz="23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and then 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      .</a:t>
            </a:r>
            <a:endParaRPr lang="en-US" sz="23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3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Tap      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 and </a:t>
            </a:r>
            <a:r>
              <a:rPr lang="en-US" sz="23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select linear fit then tap </a:t>
            </a:r>
            <a:r>
              <a:rPr lang="en-US" sz="23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OK</a:t>
            </a:r>
            <a:r>
              <a:rPr lang="en-US" sz="23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(m=slope).</a:t>
            </a:r>
          </a:p>
        </p:txBody>
      </p:sp>
      <p:sp>
        <p:nvSpPr>
          <p:cNvPr id="3174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302752" y="548640"/>
            <a:ext cx="3908840" cy="272382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  <a:tab pos="0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6. Practice determining the rate of evaporation rate (slope) for the first 20 seconds in which the temperature decreases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r>
              <a:rPr lang="en-US" sz="23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*</a:t>
            </a:r>
            <a:endParaRPr lang="en-US" sz="2300" dirty="0" smtClean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indent="-274320" algn="l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  <a:tab pos="0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0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Note: </a:t>
            </a:r>
            <a:r>
              <a:rPr lang="en-US" sz="20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On the next page you will be asked to find the evaporation rate for specific runs and enter these values in a text box.</a:t>
            </a:r>
            <a:endParaRPr lang="en-US" sz="20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8" name="Picture 17" descr="Graph_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80867" y="3907631"/>
            <a:ext cx="390145" cy="390145"/>
          </a:xfrm>
          <a:prstGeom prst="rect">
            <a:avLst/>
          </a:prstGeom>
        </p:spPr>
      </p:pic>
      <p:pic>
        <p:nvPicPr>
          <p:cNvPr id="19" name="Picture 18" descr="Select_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0012" y="4517231"/>
            <a:ext cx="390145" cy="390145"/>
          </a:xfrm>
          <a:prstGeom prst="rect">
            <a:avLst/>
          </a:prstGeom>
        </p:spPr>
      </p:pic>
      <p:pic>
        <p:nvPicPr>
          <p:cNvPr id="6146" name="Picture 2" descr="X:\User Public Files\Flindt\Rescued\Desktop\SPARKlabTemplateV2.8.graffle\image3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90212" y="5203031"/>
            <a:ext cx="431800" cy="431800"/>
          </a:xfrm>
          <a:prstGeom prst="rect">
            <a:avLst/>
          </a:prstGeom>
          <a:noFill/>
        </p:spPr>
      </p:pic>
      <p:pic>
        <p:nvPicPr>
          <p:cNvPr id="6147" name="Picture 3" descr="X:\User Public Files\Flindt\Rescued\Desktop\SPARKlabTemplateV2.8.graffle\image71.tif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37762" y="5488781"/>
            <a:ext cx="400050" cy="400050"/>
          </a:xfrm>
          <a:prstGeom prst="rect">
            <a:avLst/>
          </a:prstGeom>
          <a:noFill/>
        </p:spPr>
      </p:pic>
      <p:pic>
        <p:nvPicPr>
          <p:cNvPr id="13" name="Picture 12" descr="Fit_O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90012" y="5797883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8" name="Picture 7" descr="SNAPSHOT 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32770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02752" y="548640"/>
            <a:ext cx="3908841" cy="184665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90513" marR="0" lvl="0" indent="-29051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</a:tabLst>
              <a:defRPr/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7. Determine the evaporation rate (slope) for the first 20 seconds in which the temperature decreases for each straight chain alcohol.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8" name="Picture 7" descr="SNAPSHOT 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33794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02752" y="548640"/>
            <a:ext cx="3908841" cy="221599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</a:tabLst>
              <a:defRPr/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8. Display the two pairs of isomeric alcohols and then determine the evaporation rate (slope) for the first 20 seconds in which the temperature decreases.   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551222" y="5814354"/>
            <a:ext cx="2461041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Water molecules</a:t>
            </a:r>
          </a:p>
        </p:txBody>
      </p:sp>
      <p:sp>
        <p:nvSpPr>
          <p:cNvPr id="717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703855" y="1925409"/>
            <a:ext cx="2171249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Chemical bond</a:t>
            </a:r>
          </a:p>
        </p:txBody>
      </p:sp>
      <p:sp>
        <p:nvSpPr>
          <p:cNvPr id="7173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0208141" y="1696647"/>
            <a:ext cx="1980684" cy="1415772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Intermolecular </a:t>
            </a:r>
          </a:p>
          <a:p>
            <a:pPr marL="0" marR="0" lvl="0" indent="0" algn="l" defTabSz="914400" eaLnBrk="1" fontAlgn="auto" latinLnBrk="0" hangingPunct="1"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forces hold molecules together</a:t>
            </a:r>
          </a:p>
        </p:txBody>
      </p:sp>
      <p:sp>
        <p:nvSpPr>
          <p:cNvPr id="7184" name="Rectangle 1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2880" y="457200"/>
            <a:ext cx="355666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Lab 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Challenges</a:t>
            </a:r>
            <a:endParaRPr lang="en-US" sz="3200" b="1" dirty="0">
              <a:solidFill>
                <a:srgbClr val="EB572D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185" name="Rectangle 1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28600" y="1174388"/>
            <a:ext cx="6722899" cy="44858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9525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If chemical bonds hold atoms together to form molecules, what holds the molecules together to form solids and liquids? </a:t>
            </a: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9525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Determine which type of alcohol holds its molecules together the strongest.</a:t>
            </a: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9525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Explain how the length of a molecule and the shape of a molecule affect the strength with which molecules are held together.  </a:t>
            </a:r>
          </a:p>
          <a:p>
            <a:pPr marL="465138" marR="0" lvl="0" indent="-465138" defTabSz="914400" eaLnBrk="1" fontAlgn="auto" latinLnBrk="0" hangingPunct="1">
              <a:lnSpc>
                <a:spcPct val="100000"/>
              </a:lnSpc>
              <a:spcBef>
                <a:spcPts val="1500"/>
              </a:spcBef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6399213" algn="l"/>
                <a:tab pos="174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95250" algn="l"/>
                <a:tab pos="1066800" algn="l"/>
                <a:tab pos="1600200" algn="l"/>
                <a:tab pos="2133600" algn="l"/>
                <a:tab pos="2667000" algn="l"/>
              </a:tabLst>
              <a:defRPr/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>
            <p:custDataLst>
              <p:tags r:id="rId6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7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3" name="Picture 22" descr="Water-3D-vdW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055738">
            <a:off x="6886895" y="3263589"/>
            <a:ext cx="1112575" cy="955803"/>
          </a:xfrm>
          <a:prstGeom prst="rect">
            <a:avLst/>
          </a:prstGeom>
        </p:spPr>
      </p:pic>
      <p:pic>
        <p:nvPicPr>
          <p:cNvPr id="24" name="Picture 23" descr="Water-3D-vdW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629657" flipH="1">
            <a:off x="8439575" y="4624457"/>
            <a:ext cx="1231506" cy="1088136"/>
          </a:xfrm>
          <a:prstGeom prst="rect">
            <a:avLst/>
          </a:prstGeom>
        </p:spPr>
      </p:pic>
      <p:pic>
        <p:nvPicPr>
          <p:cNvPr id="27" name="Picture 26" descr="Water-3D-vdW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 flipV="1">
            <a:off x="8735088" y="783431"/>
            <a:ext cx="1280160" cy="1094358"/>
          </a:xfrm>
          <a:prstGeom prst="rect">
            <a:avLst/>
          </a:prstGeom>
        </p:spPr>
      </p:pic>
      <p:pic>
        <p:nvPicPr>
          <p:cNvPr id="28" name="Picture 27" descr="Water-3D-vdW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7691796">
            <a:off x="10729574" y="3855599"/>
            <a:ext cx="1266613" cy="1088136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 bwMode="auto">
          <a:xfrm rot="5400000">
            <a:off x="10056812" y="3374231"/>
            <a:ext cx="685800" cy="228600"/>
          </a:xfrm>
          <a:prstGeom prst="lin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endCxn id="28" idx="0"/>
          </p:cNvCxnSpPr>
          <p:nvPr/>
        </p:nvCxnSpPr>
        <p:spPr bwMode="auto">
          <a:xfrm>
            <a:off x="9828212" y="3755231"/>
            <a:ext cx="1041028" cy="415680"/>
          </a:xfrm>
          <a:prstGeom prst="lin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7999412" y="3450431"/>
            <a:ext cx="838200" cy="229526"/>
          </a:xfrm>
          <a:prstGeom prst="lin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8151812" y="2231231"/>
            <a:ext cx="838200" cy="762000"/>
          </a:xfrm>
          <a:prstGeom prst="lin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endCxn id="27" idx="0"/>
          </p:cNvCxnSpPr>
          <p:nvPr/>
        </p:nvCxnSpPr>
        <p:spPr bwMode="auto">
          <a:xfrm rot="5400000" flipH="1" flipV="1">
            <a:off x="8967769" y="2281032"/>
            <a:ext cx="810642" cy="4156"/>
          </a:xfrm>
          <a:prstGeom prst="lin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43" name="Picture 42" descr="Water-3D-vdW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4845586" flipH="1">
            <a:off x="8751970" y="2815683"/>
            <a:ext cx="1166724" cy="108813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 bwMode="auto">
          <a:xfrm rot="5400000">
            <a:off x="8837612" y="4136231"/>
            <a:ext cx="685800" cy="76200"/>
          </a:xfrm>
          <a:prstGeom prst="lin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endCxn id="7173" idx="1"/>
          </p:cNvCxnSpPr>
          <p:nvPr/>
        </p:nvCxnSpPr>
        <p:spPr bwMode="auto">
          <a:xfrm>
            <a:off x="9447212" y="2231231"/>
            <a:ext cx="760929" cy="173302"/>
          </a:xfrm>
          <a:prstGeom prst="lin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250031"/>
            <a:ext cx="12188825" cy="32004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584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39038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35842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6722899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How does evaporation affect temperature? Explain.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7" name="Picture 16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pic>
        <p:nvPicPr>
          <p:cNvPr id="11" name="Picture 10" descr="image109.tiff"/>
          <p:cNvPicPr>
            <a:picLocks noChangeAspect="1"/>
          </p:cNvPicPr>
          <p:nvPr/>
        </p:nvPicPr>
        <p:blipFill>
          <a:blip r:embed="rId8" cstate="print"/>
          <a:srcRect l="-584" b="2290"/>
          <a:stretch>
            <a:fillRect/>
          </a:stretch>
        </p:blipFill>
        <p:spPr>
          <a:xfrm>
            <a:off x="8685212" y="554831"/>
            <a:ext cx="609600" cy="243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250031"/>
            <a:ext cx="12188825" cy="32004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584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39038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</a:p>
        </p:txBody>
      </p:sp>
      <p:sp>
        <p:nvSpPr>
          <p:cNvPr id="35842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6722899" cy="166199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Explain how the magnitude of the evaporation rate changed with the size of the molecules in the homologous series of alcohols.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7" name="Picture 16" descr="SNAPSHOT 0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20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389812" y="2770687"/>
            <a:ext cx="985463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indent="539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6"/>
            </p:custDataLst>
          </p:nvPr>
        </p:nvSpPr>
        <p:spPr>
          <a:xfrm>
            <a:off x="7439420" y="637087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Methanol</a:t>
            </a:r>
            <a:endParaRPr lang="en-US" sz="2300" dirty="0">
              <a:latin typeface="Calibri"/>
            </a:endParaRPr>
          </a:p>
        </p:txBody>
      </p:sp>
      <p:sp>
        <p:nvSpPr>
          <p:cNvPr id="22" name="TextBox 21"/>
          <p:cNvSpPr txBox="1"/>
          <p:nvPr>
            <p:custDataLst>
              <p:tags r:id="rId7"/>
            </p:custDataLst>
          </p:nvPr>
        </p:nvSpPr>
        <p:spPr>
          <a:xfrm>
            <a:off x="7439420" y="1372030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Ethanol</a:t>
            </a:r>
            <a:endParaRPr lang="en-US" sz="2300" dirty="0">
              <a:latin typeface="Calibri"/>
            </a:endParaRPr>
          </a:p>
        </p:txBody>
      </p:sp>
      <p:sp>
        <p:nvSpPr>
          <p:cNvPr id="23" name="TextBox 22"/>
          <p:cNvSpPr txBox="1"/>
          <p:nvPr>
            <p:custDataLst>
              <p:tags r:id="rId8"/>
            </p:custDataLst>
          </p:nvPr>
        </p:nvSpPr>
        <p:spPr>
          <a:xfrm>
            <a:off x="7439420" y="2084887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err="1" smtClean="0">
                <a:latin typeface="Calibri"/>
              </a:rPr>
              <a:t>Propano</a:t>
            </a:r>
            <a:r>
              <a:rPr lang="en-US" dirty="0" err="1" smtClean="0"/>
              <a:t>l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837612" y="554831"/>
            <a:ext cx="1371600" cy="2708031"/>
            <a:chOff x="1674812" y="707231"/>
            <a:chExt cx="2971800" cy="5867400"/>
          </a:xfrm>
        </p:grpSpPr>
        <p:pic>
          <p:nvPicPr>
            <p:cNvPr id="24" name="Picture 2" descr="Y:\Curriculum\Graphics\HS Chemistry\HSC Intermolecular forces\Methanol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32012" y="707231"/>
              <a:ext cx="1600200" cy="1259732"/>
            </a:xfrm>
            <a:prstGeom prst="rect">
              <a:avLst/>
            </a:prstGeom>
            <a:noFill/>
          </p:spPr>
        </p:pic>
        <p:grpSp>
          <p:nvGrpSpPr>
            <p:cNvPr id="25" name="Group 24"/>
            <p:cNvGrpSpPr/>
            <p:nvPr/>
          </p:nvGrpSpPr>
          <p:grpSpPr>
            <a:xfrm>
              <a:off x="1674812" y="2155031"/>
              <a:ext cx="2971800" cy="4419600"/>
              <a:chOff x="1674812" y="2155031"/>
              <a:chExt cx="2971800" cy="4419600"/>
            </a:xfrm>
          </p:grpSpPr>
          <p:pic>
            <p:nvPicPr>
              <p:cNvPr id="26" name="Picture 3" descr="Y:\Curriculum\Graphics\HS Chemistry\HSC Intermolecular forces\Ethanol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885716" y="2155031"/>
                <a:ext cx="2151297" cy="1337781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Y:\Curriculum\Graphics\HS Chemistry\HSC Intermolecular forces\Propanol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827212" y="3831431"/>
                <a:ext cx="2438400" cy="1253068"/>
              </a:xfrm>
              <a:prstGeom prst="rect">
                <a:avLst/>
              </a:prstGeom>
              <a:noFill/>
            </p:spPr>
          </p:pic>
          <p:pic>
            <p:nvPicPr>
              <p:cNvPr id="28" name="Picture 5" descr="Y:\Curriculum\Graphics\HS Chemistry\HSC Intermolecular forces\Butanol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674812" y="5273369"/>
                <a:ext cx="2971800" cy="1301262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6870" name="Rectangle 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6551612" y="402431"/>
            <a:ext cx="1986121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Isomeric pair 1:  </a:t>
            </a:r>
          </a:p>
        </p:txBody>
      </p:sp>
      <p:sp>
        <p:nvSpPr>
          <p:cNvPr id="36875" name="Rectangle 1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139038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</a:p>
        </p:txBody>
      </p:sp>
      <p:sp>
        <p:nvSpPr>
          <p:cNvPr id="36876" name="Rectangle 1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0" y="1097280"/>
            <a:ext cx="5942012" cy="166199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Explain how the magnitude of the evaporation rate changed with the shape of the molecules in the isomeric alcohol pairs. </a:t>
            </a:r>
          </a:p>
        </p:txBody>
      </p:sp>
      <p:sp>
        <p:nvSpPr>
          <p:cNvPr id="15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551612" y="1926431"/>
            <a:ext cx="1986121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Isomeric pair 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2:  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389812" y="1545431"/>
            <a:ext cx="1080489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Propanol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7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449452" y="2980194"/>
            <a:ext cx="930960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8" name="Rectangle 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8990012" y="1545431"/>
            <a:ext cx="132254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2-propanol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9" name="Rectangle 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9095652" y="2980194"/>
            <a:ext cx="1164999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2-butanol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>
            <p:custDataLst>
              <p:tags r:id="rId9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4" name="Picture 23" descr="SNAPSHOT 04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grpSp>
        <p:nvGrpSpPr>
          <p:cNvPr id="26" name="Group 27"/>
          <p:cNvGrpSpPr/>
          <p:nvPr/>
        </p:nvGrpSpPr>
        <p:grpSpPr>
          <a:xfrm>
            <a:off x="8990012" y="478629"/>
            <a:ext cx="1263316" cy="1143001"/>
            <a:chOff x="4113213" y="1088231"/>
            <a:chExt cx="1904999" cy="1723572"/>
          </a:xfrm>
        </p:grpSpPr>
        <p:pic>
          <p:nvPicPr>
            <p:cNvPr id="36" name="Picture 2" descr="Y:\Curriculum\Graphics\HS Chemistry\HSC Intermolecular forces\2-propanol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174019" y="1240631"/>
              <a:ext cx="1844193" cy="1534244"/>
            </a:xfrm>
            <a:prstGeom prst="rect">
              <a:avLst/>
            </a:prstGeom>
            <a:noFill/>
          </p:spPr>
        </p:pic>
        <p:sp>
          <p:nvSpPr>
            <p:cNvPr id="37" name="Oval 36"/>
            <p:cNvSpPr/>
            <p:nvPr/>
          </p:nvSpPr>
          <p:spPr bwMode="auto">
            <a:xfrm>
              <a:off x="4113213" y="1088231"/>
              <a:ext cx="1904999" cy="1723572"/>
            </a:xfrm>
            <a:prstGeom prst="ellipse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7" name="Group 29"/>
          <p:cNvGrpSpPr/>
          <p:nvPr/>
        </p:nvGrpSpPr>
        <p:grpSpPr>
          <a:xfrm>
            <a:off x="8990012" y="2002631"/>
            <a:ext cx="1421296" cy="990600"/>
            <a:chOff x="3427412" y="4136231"/>
            <a:chExt cx="2514600" cy="1752600"/>
          </a:xfrm>
        </p:grpSpPr>
        <p:pic>
          <p:nvPicPr>
            <p:cNvPr id="34" name="Picture 3" descr="Y:\Curriculum\Graphics\HS Chemistry\HSC Intermolecular forces\2-Butanol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503612" y="4136231"/>
              <a:ext cx="2362200" cy="1624013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 bwMode="auto">
            <a:xfrm>
              <a:off x="3427412" y="4136231"/>
              <a:ext cx="2514600" cy="1752600"/>
            </a:xfrm>
            <a:prstGeom prst="ellipse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 w="3175">
                  <a:solidFill>
                    <a:schemeClr val="tx1"/>
                  </a:solidFill>
                </a:ln>
                <a:noFill/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8" name="Group 33"/>
          <p:cNvGrpSpPr/>
          <p:nvPr/>
        </p:nvGrpSpPr>
        <p:grpSpPr>
          <a:xfrm>
            <a:off x="7161212" y="2307431"/>
            <a:ext cx="1538287" cy="703216"/>
            <a:chOff x="303212" y="4593431"/>
            <a:chExt cx="2667000" cy="1219200"/>
          </a:xfrm>
        </p:grpSpPr>
        <p:pic>
          <p:nvPicPr>
            <p:cNvPr id="32" name="Picture 4" descr="Y:\Curriculum\Graphics\HS Chemistry\HSC Intermolecular forces\Butanol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9412" y="4669631"/>
              <a:ext cx="2590800" cy="1134433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/>
          </p:nvSpPr>
          <p:spPr bwMode="auto">
            <a:xfrm>
              <a:off x="303212" y="4593431"/>
              <a:ext cx="2667000" cy="1219200"/>
            </a:xfrm>
            <a:prstGeom prst="roundRect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7237412" y="859631"/>
            <a:ext cx="1333613" cy="682874"/>
            <a:chOff x="141287" y="1702592"/>
            <a:chExt cx="2371725" cy="1214438"/>
          </a:xfrm>
        </p:grpSpPr>
        <p:pic>
          <p:nvPicPr>
            <p:cNvPr id="30" name="Picture 5" descr="Y:\Curriculum\Graphics\HS Chemistry\HSC Intermolecular forces\Propanol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50812" y="1702592"/>
              <a:ext cx="2356665" cy="1211064"/>
            </a:xfrm>
            <a:prstGeom prst="rect">
              <a:avLst/>
            </a:prstGeom>
            <a:noFill/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141287" y="1767103"/>
              <a:ext cx="2371725" cy="1149927"/>
            </a:xfrm>
            <a:prstGeom prst="roundRect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250031"/>
            <a:ext cx="12188825" cy="32004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788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39038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</a:p>
        </p:txBody>
      </p:sp>
      <p:sp>
        <p:nvSpPr>
          <p:cNvPr id="3789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084755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>
                <a:tab pos="17463" algn="l"/>
                <a:tab pos="465138" algn="l"/>
                <a:tab pos="4746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7625" algn="l"/>
                <a:tab pos="17463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Which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alcohol from the experiment has the strongest intermolecular forces? How does your data support your answer? </a:t>
            </a:r>
          </a:p>
        </p:txBody>
      </p:sp>
      <p:sp>
        <p:nvSpPr>
          <p:cNvPr id="378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295211" y="2410688"/>
            <a:ext cx="2447401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Intermolecular force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999412" y="859631"/>
            <a:ext cx="2884667" cy="1353456"/>
            <a:chOff x="1716226" y="2764631"/>
            <a:chExt cx="2884667" cy="1353456"/>
          </a:xfrm>
        </p:grpSpPr>
        <p:pic>
          <p:nvPicPr>
            <p:cNvPr id="17" name="Picture 16" descr="Water-3D-vdW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6200000">
              <a:off x="3413624" y="2930819"/>
              <a:ext cx="1277257" cy="1097280"/>
            </a:xfrm>
            <a:prstGeom prst="rect">
              <a:avLst/>
            </a:prstGeom>
          </p:spPr>
        </p:pic>
        <p:pic>
          <p:nvPicPr>
            <p:cNvPr id="18" name="Picture 17" descr="Water-3D-vdW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20733191" flipH="1">
              <a:off x="1716226" y="2764631"/>
              <a:ext cx="1237114" cy="1097280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 bwMode="auto">
            <a:xfrm>
              <a:off x="2970212" y="3526631"/>
              <a:ext cx="533400" cy="0"/>
            </a:xfrm>
            <a:prstGeom prst="line">
              <a:avLst/>
            </a:prstGeom>
            <a:blipFill dpi="0" rotWithShape="0">
              <a:blip r:embed="rId11" cstate="print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9305997" y="1981849"/>
            <a:ext cx="457200" cy="1588"/>
          </a:xfrm>
          <a:prstGeom prst="straightConnector1">
            <a:avLst/>
          </a:prstGeom>
          <a:blipFill dpi="0" rotWithShape="0">
            <a:blip r:embed="rId11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250031"/>
            <a:ext cx="12188825" cy="32004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3891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39038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</a:p>
        </p:txBody>
      </p:sp>
      <p:sp>
        <p:nvSpPr>
          <p:cNvPr id="3891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275205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Which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alcohol from the experiment has the weakest intermolecular forces? How does your data support your answer?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170" name="Picture 2" descr="Y:\Curriculum\Graphics\HS Chemistry\HSC Intermolecular forces\sample graph alcohol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0412" y="783431"/>
            <a:ext cx="3352800" cy="2004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7" name="Picture 16" descr="SNAPSHOT 0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39937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39038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</a:p>
        </p:txBody>
      </p:sp>
      <p:sp>
        <p:nvSpPr>
          <p:cNvPr id="39944" name="Rectangle 8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6380088" cy="166199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Explain the effects of molecular size on the strength of intermolecular forces for different alcohols from the same homologous series. </a:t>
            </a:r>
          </a:p>
        </p:txBody>
      </p:sp>
      <p:sp>
        <p:nvSpPr>
          <p:cNvPr id="11" name="Rectangle 7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89812" y="2770687"/>
            <a:ext cx="985463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indent="539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7439420" y="637087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Methanol</a:t>
            </a:r>
            <a:endParaRPr lang="en-US" sz="2300" dirty="0">
              <a:latin typeface="Calibri"/>
            </a:endParaRPr>
          </a:p>
        </p:txBody>
      </p:sp>
      <p:sp>
        <p:nvSpPr>
          <p:cNvPr id="18" name="TextBox 17"/>
          <p:cNvSpPr txBox="1"/>
          <p:nvPr>
            <p:custDataLst>
              <p:tags r:id="rId5"/>
            </p:custDataLst>
          </p:nvPr>
        </p:nvSpPr>
        <p:spPr>
          <a:xfrm>
            <a:off x="7439420" y="1372030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Ethanol</a:t>
            </a:r>
            <a:endParaRPr lang="en-US" sz="2300" dirty="0">
              <a:latin typeface="Calibri"/>
            </a:endParaRPr>
          </a:p>
        </p:txBody>
      </p:sp>
      <p:sp>
        <p:nvSpPr>
          <p:cNvPr id="19" name="TextBox 18"/>
          <p:cNvSpPr txBox="1"/>
          <p:nvPr>
            <p:custDataLst>
              <p:tags r:id="rId6"/>
            </p:custDataLst>
          </p:nvPr>
        </p:nvSpPr>
        <p:spPr>
          <a:xfrm>
            <a:off x="7439420" y="2084887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err="1" smtClean="0">
                <a:latin typeface="Calibri"/>
              </a:rPr>
              <a:t>Propano</a:t>
            </a:r>
            <a:r>
              <a:rPr lang="en-US" dirty="0" err="1" smtClean="0"/>
              <a:t>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1" name="Picture 2" descr="Y:\Curriculum\Graphics\HS Chemistry\HSC Intermolecular forces\Methano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72427" y="554831"/>
            <a:ext cx="738554" cy="581415"/>
          </a:xfrm>
          <a:prstGeom prst="rect">
            <a:avLst/>
          </a:prstGeom>
          <a:noFill/>
        </p:spPr>
      </p:pic>
      <p:pic>
        <p:nvPicPr>
          <p:cNvPr id="23" name="Picture 3" descr="Y:\Curriculum\Graphics\HS Chemistry\HSC Intermolecular forces\Ethano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58752" y="1223046"/>
            <a:ext cx="992906" cy="617438"/>
          </a:xfrm>
          <a:prstGeom prst="rect">
            <a:avLst/>
          </a:prstGeom>
          <a:noFill/>
        </p:spPr>
      </p:pic>
      <p:pic>
        <p:nvPicPr>
          <p:cNvPr id="24" name="Picture 4" descr="Y:\Curriculum\Graphics\HS Chemistry\HSC Intermolecular forces\Propano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31750" y="1996769"/>
            <a:ext cx="1125415" cy="578339"/>
          </a:xfrm>
          <a:prstGeom prst="rect">
            <a:avLst/>
          </a:prstGeom>
          <a:noFill/>
        </p:spPr>
      </p:pic>
      <p:pic>
        <p:nvPicPr>
          <p:cNvPr id="25" name="Picture 5" descr="Y:\Curriculum\Graphics\HS Chemistry\HSC Intermolecular forces\Butanol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61412" y="2662279"/>
            <a:ext cx="1371600" cy="6005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9" name="Picture 38" descr="SNAPSHOT 04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40971" name="Rectangle 1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39038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</a:p>
        </p:txBody>
      </p:sp>
      <p:sp>
        <p:nvSpPr>
          <p:cNvPr id="40973" name="Rectangle 1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1" y="1097280"/>
            <a:ext cx="6018212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>
                <a:tab pos="17463" algn="l"/>
                <a:tab pos="474663" algn="l"/>
                <a:tab pos="508000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7625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Explain the effects of molecular shape on the strength of intermolecular forces for different isomeric alcohol pairs.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551612" y="402431"/>
            <a:ext cx="1986121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Isomeric pair 1:  </a:t>
            </a:r>
          </a:p>
        </p:txBody>
      </p:sp>
      <p:sp>
        <p:nvSpPr>
          <p:cNvPr id="23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551612" y="1926431"/>
            <a:ext cx="1986121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Isomeric pair 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2:  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4" name="Rectangle 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389812" y="1545431"/>
            <a:ext cx="1080489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Propanol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5" name="Rectangle 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449452" y="2980194"/>
            <a:ext cx="930960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6" name="Rectangle 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990012" y="1545431"/>
            <a:ext cx="132254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2-propanol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7" name="Rectangle 6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9095652" y="2980194"/>
            <a:ext cx="1164999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2-butanol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grpSp>
        <p:nvGrpSpPr>
          <p:cNvPr id="25" name="Group 27"/>
          <p:cNvGrpSpPr/>
          <p:nvPr/>
        </p:nvGrpSpPr>
        <p:grpSpPr>
          <a:xfrm>
            <a:off x="8990012" y="478629"/>
            <a:ext cx="1263316" cy="1143001"/>
            <a:chOff x="4113213" y="1088231"/>
            <a:chExt cx="1904999" cy="1723572"/>
          </a:xfrm>
        </p:grpSpPr>
        <p:pic>
          <p:nvPicPr>
            <p:cNvPr id="26" name="Picture 2" descr="Y:\Curriculum\Graphics\HS Chemistry\HSC Intermolecular forces\2-propanol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174019" y="1240631"/>
              <a:ext cx="1844193" cy="1534244"/>
            </a:xfrm>
            <a:prstGeom prst="rect">
              <a:avLst/>
            </a:prstGeom>
            <a:noFill/>
          </p:spPr>
        </p:pic>
        <p:sp>
          <p:nvSpPr>
            <p:cNvPr id="27" name="Oval 26"/>
            <p:cNvSpPr/>
            <p:nvPr/>
          </p:nvSpPr>
          <p:spPr bwMode="auto">
            <a:xfrm>
              <a:off x="4113213" y="1088231"/>
              <a:ext cx="1904999" cy="1723572"/>
            </a:xfrm>
            <a:prstGeom prst="ellipse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8" name="Group 29"/>
          <p:cNvGrpSpPr/>
          <p:nvPr/>
        </p:nvGrpSpPr>
        <p:grpSpPr>
          <a:xfrm>
            <a:off x="8990012" y="2002631"/>
            <a:ext cx="1421296" cy="990600"/>
            <a:chOff x="3427412" y="4136231"/>
            <a:chExt cx="2514600" cy="1752600"/>
          </a:xfrm>
        </p:grpSpPr>
        <p:pic>
          <p:nvPicPr>
            <p:cNvPr id="29" name="Picture 3" descr="Y:\Curriculum\Graphics\HS Chemistry\HSC Intermolecular forces\2-Butanol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503612" y="4136231"/>
              <a:ext cx="2362200" cy="1624013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 bwMode="auto">
            <a:xfrm>
              <a:off x="3427412" y="4136231"/>
              <a:ext cx="2514600" cy="1752600"/>
            </a:xfrm>
            <a:prstGeom prst="ellipse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 w="3175">
                  <a:solidFill>
                    <a:schemeClr val="tx1"/>
                  </a:solidFill>
                </a:ln>
                <a:noFill/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31" name="Group 33"/>
          <p:cNvGrpSpPr/>
          <p:nvPr/>
        </p:nvGrpSpPr>
        <p:grpSpPr>
          <a:xfrm>
            <a:off x="7161212" y="2307431"/>
            <a:ext cx="1538287" cy="703216"/>
            <a:chOff x="303212" y="4593431"/>
            <a:chExt cx="2667000" cy="1219200"/>
          </a:xfrm>
        </p:grpSpPr>
        <p:pic>
          <p:nvPicPr>
            <p:cNvPr id="32" name="Picture 4" descr="Y:\Curriculum\Graphics\HS Chemistry\HSC Intermolecular forces\Butanol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9412" y="4669631"/>
              <a:ext cx="2590800" cy="1134433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/>
          </p:nvSpPr>
          <p:spPr bwMode="auto">
            <a:xfrm>
              <a:off x="303212" y="4593431"/>
              <a:ext cx="2667000" cy="1219200"/>
            </a:xfrm>
            <a:prstGeom prst="roundRect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7237412" y="859631"/>
            <a:ext cx="1333613" cy="682874"/>
            <a:chOff x="141287" y="1702592"/>
            <a:chExt cx="2371725" cy="1214438"/>
          </a:xfrm>
        </p:grpSpPr>
        <p:pic>
          <p:nvPicPr>
            <p:cNvPr id="40" name="Picture 5" descr="Y:\Curriculum\Graphics\HS Chemistry\HSC Intermolecular forces\Propanol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50812" y="1702592"/>
              <a:ext cx="2356665" cy="1211064"/>
            </a:xfrm>
            <a:prstGeom prst="rect">
              <a:avLst/>
            </a:prstGeom>
            <a:noFill/>
          </p:spPr>
        </p:pic>
        <p:sp>
          <p:nvSpPr>
            <p:cNvPr id="41" name="Rounded Rectangle 40"/>
            <p:cNvSpPr/>
            <p:nvPr/>
          </p:nvSpPr>
          <p:spPr bwMode="auto">
            <a:xfrm>
              <a:off x="141287" y="1767103"/>
              <a:ext cx="2371725" cy="1149927"/>
            </a:xfrm>
            <a:prstGeom prst="roundRect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402431"/>
            <a:ext cx="12188825" cy="3048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4198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59498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Synthesis</a:t>
            </a:r>
          </a:p>
        </p:txBody>
      </p:sp>
      <p:sp>
        <p:nvSpPr>
          <p:cNvPr id="4198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1" y="1097280"/>
            <a:ext cx="5027612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Vigorous exercise causes people to sweat. How does perspiration regulate body temperature?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image111.tif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99212" y="1316831"/>
            <a:ext cx="4308766" cy="9479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402431"/>
            <a:ext cx="12188825" cy="3048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2" name="Picture 11" descr="SNAPSHOT 0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4300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59498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Synthesis</a:t>
            </a:r>
          </a:p>
        </p:txBody>
      </p:sp>
      <p:sp>
        <p:nvSpPr>
          <p:cNvPr id="4301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1" y="1097280"/>
            <a:ext cx="6551493" cy="166199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If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you enclosed methanol in one container and </a:t>
            </a:r>
            <a:r>
              <a:rPr lang="en-US" sz="2700" dirty="0" err="1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 in a second container, how would the pressure in those containers compare? Why?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2394" y="753007"/>
            <a:ext cx="3599512" cy="205885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9271588" y="2216815"/>
            <a:ext cx="930960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4301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147488" y="2216815"/>
            <a:ext cx="1171796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Methanol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325438"/>
            <a:ext cx="12188825" cy="3048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4" name="Picture 13" descr="SNAPSHOT 0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4403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59498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Synthesis</a:t>
            </a:r>
          </a:p>
        </p:txBody>
      </p:sp>
      <p:sp>
        <p:nvSpPr>
          <p:cNvPr id="4403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5999187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Which do you expect to have the higher boiling point, </a:t>
            </a:r>
            <a:r>
              <a:rPr lang="en-US" sz="2700" dirty="0" err="1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 or 2-butanol? Why?  </a:t>
            </a: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8760718" y="476586"/>
            <a:ext cx="480901" cy="3539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3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???</a:t>
            </a:r>
          </a:p>
        </p:txBody>
      </p:sp>
      <p:sp>
        <p:nvSpPr>
          <p:cNvPr id="44038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9865329" y="2383631"/>
            <a:ext cx="1164999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2-butanol</a:t>
            </a:r>
          </a:p>
        </p:txBody>
      </p:sp>
      <p:sp>
        <p:nvSpPr>
          <p:cNvPr id="9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237412" y="2334488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>
            <p:custDataLst>
              <p:tags r:id="rId5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8" name="Group 29"/>
          <p:cNvGrpSpPr/>
          <p:nvPr/>
        </p:nvGrpSpPr>
        <p:grpSpPr>
          <a:xfrm>
            <a:off x="9675812" y="1088231"/>
            <a:ext cx="1606826" cy="1143000"/>
            <a:chOff x="3427412" y="4136231"/>
            <a:chExt cx="2514600" cy="1752600"/>
          </a:xfrm>
        </p:grpSpPr>
        <p:pic>
          <p:nvPicPr>
            <p:cNvPr id="19" name="Picture 3" descr="Y:\Curriculum\Graphics\HS Chemistry\HSC Intermolecular forces\2-Butanol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03612" y="4136231"/>
              <a:ext cx="2362200" cy="1624013"/>
            </a:xfrm>
            <a:prstGeom prst="rect">
              <a:avLst/>
            </a:prstGeom>
            <a:noFill/>
          </p:spPr>
        </p:pic>
        <p:sp>
          <p:nvSpPr>
            <p:cNvPr id="20" name="Oval 19"/>
            <p:cNvSpPr/>
            <p:nvPr/>
          </p:nvSpPr>
          <p:spPr bwMode="auto">
            <a:xfrm>
              <a:off x="3427412" y="4136231"/>
              <a:ext cx="2514600" cy="1752600"/>
            </a:xfrm>
            <a:prstGeom prst="ellipse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 w="3175">
                  <a:solidFill>
                    <a:schemeClr val="tx1"/>
                  </a:solidFill>
                </a:ln>
                <a:noFill/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1" name="Group 33"/>
          <p:cNvGrpSpPr/>
          <p:nvPr/>
        </p:nvGrpSpPr>
        <p:grpSpPr>
          <a:xfrm>
            <a:off x="6627812" y="1147015"/>
            <a:ext cx="2024062" cy="1008016"/>
            <a:chOff x="303212" y="4593431"/>
            <a:chExt cx="2667000" cy="1219200"/>
          </a:xfrm>
        </p:grpSpPr>
        <p:pic>
          <p:nvPicPr>
            <p:cNvPr id="22" name="Picture 4" descr="Y:\Curriculum\Graphics\HS Chemistry\HSC Intermolecular forces\Butanol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9412" y="4669631"/>
              <a:ext cx="2590800" cy="1134433"/>
            </a:xfrm>
            <a:prstGeom prst="rect">
              <a:avLst/>
            </a:prstGeom>
            <a:noFill/>
          </p:spPr>
        </p:pic>
        <p:sp>
          <p:nvSpPr>
            <p:cNvPr id="23" name="Rounded Rectangle 22"/>
            <p:cNvSpPr/>
            <p:nvPr/>
          </p:nvSpPr>
          <p:spPr bwMode="auto">
            <a:xfrm>
              <a:off x="303212" y="4593431"/>
              <a:ext cx="2667000" cy="1219200"/>
            </a:xfrm>
            <a:prstGeom prst="roundRect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pic>
        <p:nvPicPr>
          <p:cNvPr id="24" name="Picture 23" descr="image109.tif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837612" y="859631"/>
            <a:ext cx="552858" cy="2276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vaporating wate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0812" y="1316831"/>
            <a:ext cx="3986000" cy="3337560"/>
          </a:xfrm>
          <a:prstGeom prst="rect">
            <a:avLst/>
          </a:prstGeom>
        </p:spPr>
      </p:pic>
      <p:sp>
        <p:nvSpPr>
          <p:cNvPr id="819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28600" y="1187053"/>
            <a:ext cx="9980631" cy="489364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6399213" algn="l"/>
                <a:tab pos="17463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Evaporation is the process of changing from a liquid to a gas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6399213" algn="l"/>
                <a:tab pos="17463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6399213" algn="l"/>
                <a:tab pos="17463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6399213" algn="l"/>
                <a:tab pos="17463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6399213" algn="l"/>
                <a:tab pos="17463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6399213" algn="l"/>
                <a:tab pos="17463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The rate at which a substance evaporates depends on several variables including temperature of the liquid, amount of surface area of the liquid that is exposed, and the molecular structure of the liquid.   </a:t>
            </a:r>
          </a:p>
        </p:txBody>
      </p:sp>
      <p:sp>
        <p:nvSpPr>
          <p:cNvPr id="819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2016386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Background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4351612" y="2763837"/>
            <a:ext cx="1524000" cy="1588"/>
          </a:xfrm>
          <a:prstGeom prst="straightConnector1">
            <a:avLst/>
          </a:prstGeom>
          <a:blipFill dpi="0" rotWithShape="0">
            <a:blip r:embed="rId10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4884218" y="1621631"/>
            <a:ext cx="914400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b="1" dirty="0" smtClean="0">
                <a:latin typeface="Calibri"/>
              </a:rPr>
              <a:t>Gas</a:t>
            </a:r>
            <a:endParaRPr lang="en-US" sz="2300" b="1" dirty="0">
              <a:latin typeface="Calibri"/>
            </a:endParaRPr>
          </a:p>
        </p:txBody>
      </p:sp>
      <p:sp>
        <p:nvSpPr>
          <p:cNvPr id="13" name="TextBox 12"/>
          <p:cNvSpPr txBox="1"/>
          <p:nvPr>
            <p:custDataLst>
              <p:tags r:id="rId4"/>
            </p:custDataLst>
          </p:nvPr>
        </p:nvSpPr>
        <p:spPr>
          <a:xfrm>
            <a:off x="4808018" y="3526631"/>
            <a:ext cx="1143000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b="1" dirty="0" smtClean="0">
                <a:latin typeface="Calibri"/>
              </a:rPr>
              <a:t>Liquid</a:t>
            </a:r>
            <a:endParaRPr lang="en-US" sz="2300" b="1" dirty="0">
              <a:latin typeface="Calibri"/>
            </a:endParaRPr>
          </a:p>
        </p:txBody>
      </p:sp>
      <p:sp>
        <p:nvSpPr>
          <p:cNvPr id="11" name="Rectangle 10"/>
          <p:cNvSpPr/>
          <p:nvPr>
            <p:custDataLst>
              <p:tags r:id="rId5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6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5057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59498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Synthesis</a:t>
            </a:r>
          </a:p>
        </p:txBody>
      </p:sp>
      <p:sp>
        <p:nvSpPr>
          <p:cNvPr id="4505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2188825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5138" marR="0" lvl="0" indent="-465138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Would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you expect water (H</a:t>
            </a:r>
            <a:r>
              <a:rPr lang="en-US" sz="2700" baseline="-25000" dirty="0"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O) to or hydrogen sulfide (H</a:t>
            </a:r>
            <a:r>
              <a:rPr lang="en-US" sz="2700" baseline="-25000" dirty="0"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S) to have stronger intermolecular attractions? Explain your reasoning.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" name="Picture 8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" name="Rectangle 7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80412" y="2459831"/>
            <a:ext cx="985463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R="0" lvl="0" indent="539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2"/>
            </p:custDataLst>
          </p:nvPr>
        </p:nvSpPr>
        <p:spPr>
          <a:xfrm>
            <a:off x="8353820" y="505688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Methanol</a:t>
            </a:r>
            <a:endParaRPr lang="en-US" sz="2300" dirty="0">
              <a:latin typeface="Calibri"/>
            </a:endParaRPr>
          </a:p>
        </p:txBody>
      </p:sp>
      <p:sp>
        <p:nvSpPr>
          <p:cNvPr id="23" name="TextBox 22"/>
          <p:cNvSpPr txBox="1"/>
          <p:nvPr>
            <p:custDataLst>
              <p:tags r:id="rId3"/>
            </p:custDataLst>
          </p:nvPr>
        </p:nvSpPr>
        <p:spPr>
          <a:xfrm>
            <a:off x="8430020" y="1115288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Ethanol</a:t>
            </a:r>
            <a:endParaRPr lang="en-US" sz="2300" dirty="0">
              <a:latin typeface="Calibri"/>
            </a:endParaRPr>
          </a:p>
        </p:txBody>
      </p:sp>
      <p:sp>
        <p:nvSpPr>
          <p:cNvPr id="24" name="TextBox 23"/>
          <p:cNvSpPr txBox="1"/>
          <p:nvPr>
            <p:custDataLst>
              <p:tags r:id="rId4"/>
            </p:custDataLst>
          </p:nvPr>
        </p:nvSpPr>
        <p:spPr>
          <a:xfrm>
            <a:off x="8430020" y="1801088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err="1" smtClean="0">
                <a:latin typeface="Calibri"/>
              </a:rPr>
              <a:t>Propano</a:t>
            </a:r>
            <a:r>
              <a:rPr lang="en-US" dirty="0" err="1" smtClean="0"/>
              <a:t>l</a:t>
            </a:r>
            <a:endParaRPr lang="en-US" dirty="0"/>
          </a:p>
        </p:txBody>
      </p:sp>
      <p:sp>
        <p:nvSpPr>
          <p:cNvPr id="46081" name="Rectangle 1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82880" y="457200"/>
            <a:ext cx="268182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Multiple Choice</a:t>
            </a:r>
          </a:p>
        </p:txBody>
      </p:sp>
      <p:sp>
        <p:nvSpPr>
          <p:cNvPr id="46082" name="Rectangle 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28600" y="1097280"/>
            <a:ext cx="6222922" cy="284693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465138" indent="-465138" algn="l">
              <a:spcBef>
                <a:spcPts val="1499"/>
              </a:spcBef>
              <a:spcAft>
                <a:spcPts val="0"/>
              </a:spcAft>
              <a:buFontTx/>
              <a:buAutoNum type="arabicPeriod"/>
              <a:tabLst>
                <a:tab pos="209564" algn="l"/>
                <a:tab pos="87635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Which alcohol will evaporate the fastest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methanol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ethanol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propanol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752012" y="402431"/>
            <a:ext cx="1371600" cy="2708031"/>
            <a:chOff x="1674812" y="707231"/>
            <a:chExt cx="2971800" cy="5867400"/>
          </a:xfrm>
        </p:grpSpPr>
        <p:pic>
          <p:nvPicPr>
            <p:cNvPr id="16" name="Picture 2" descr="Y:\Curriculum\Graphics\HS Chemistry\HSC Intermolecular forces\Methanol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32012" y="707231"/>
              <a:ext cx="1600200" cy="1259732"/>
            </a:xfrm>
            <a:prstGeom prst="rect">
              <a:avLst/>
            </a:prstGeom>
            <a:noFill/>
          </p:spPr>
        </p:pic>
        <p:grpSp>
          <p:nvGrpSpPr>
            <p:cNvPr id="17" name="Group 24"/>
            <p:cNvGrpSpPr/>
            <p:nvPr/>
          </p:nvGrpSpPr>
          <p:grpSpPr>
            <a:xfrm>
              <a:off x="1674812" y="2155031"/>
              <a:ext cx="2971800" cy="4419600"/>
              <a:chOff x="1674812" y="2155031"/>
              <a:chExt cx="2971800" cy="4419600"/>
            </a:xfrm>
          </p:grpSpPr>
          <p:pic>
            <p:nvPicPr>
              <p:cNvPr id="18" name="Picture 3" descr="Y:\Curriculum\Graphics\HS Chemistry\HSC Intermolecular forces\Ethanol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885716" y="2155031"/>
                <a:ext cx="2151297" cy="1337781"/>
              </a:xfrm>
              <a:prstGeom prst="rect">
                <a:avLst/>
              </a:prstGeom>
              <a:noFill/>
            </p:spPr>
          </p:pic>
          <p:pic>
            <p:nvPicPr>
              <p:cNvPr id="19" name="Picture 4" descr="Y:\Curriculum\Graphics\HS Chemistry\HSC Intermolecular forces\Propanol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827212" y="3831431"/>
                <a:ext cx="2438400" cy="1253068"/>
              </a:xfrm>
              <a:prstGeom prst="rect">
                <a:avLst/>
              </a:prstGeom>
              <a:noFill/>
            </p:spPr>
          </p:pic>
          <p:pic>
            <p:nvPicPr>
              <p:cNvPr id="25" name="Picture 5" descr="Y:\Curriculum\Graphics\HS Chemistry\HSC Intermolecular forces\Butanol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674812" y="5273369"/>
                <a:ext cx="2971800" cy="1301262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4" name="Picture 13" descr="SNAPSHOT 0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5" name="Picture 2" descr="Bond strength GS"/>
          <p:cNvPicPr>
            <a:picLocks noChangeAspect="1" noChangeArrowheads="1"/>
          </p:cNvPicPr>
          <p:nvPr/>
        </p:nvPicPr>
        <p:blipFill>
          <a:blip r:embed="rId8" cstate="print"/>
          <a:srcRect r="88637"/>
          <a:stretch>
            <a:fillRect/>
          </a:stretch>
        </p:blipFill>
        <p:spPr bwMode="auto">
          <a:xfrm>
            <a:off x="10514012" y="935831"/>
            <a:ext cx="304800" cy="184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NAPSHOT 0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47108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68182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1813" algn="l"/>
                <a:tab pos="1065213" algn="l"/>
                <a:tab pos="1598613" algn="l"/>
                <a:tab pos="2130425" algn="l"/>
                <a:tab pos="2663825" algn="l"/>
                <a:tab pos="3197225" algn="l"/>
                <a:tab pos="3730625" algn="l"/>
                <a:tab pos="4262438" algn="l"/>
                <a:tab pos="4795838" algn="l"/>
                <a:tab pos="5329238" algn="l"/>
                <a:tab pos="5861050" algn="l"/>
                <a:tab pos="639445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Multiple Choice</a:t>
            </a:r>
          </a:p>
        </p:txBody>
      </p:sp>
      <p:sp>
        <p:nvSpPr>
          <p:cNvPr id="47109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598971" cy="447814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465138" indent="-465138" algn="l">
              <a:spcBef>
                <a:spcPts val="1499"/>
              </a:spcBef>
              <a:spcAft>
                <a:spcPts val="0"/>
              </a:spcAft>
              <a:buFontTx/>
              <a:buAutoNum type="arabicPeriod" startAt="2"/>
              <a:tabLst>
                <a:tab pos="133359" algn="l"/>
                <a:tab pos="609641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Which of the following are the strongest intermolecular forces found in </a:t>
            </a:r>
            <a:r>
              <a:rPr lang="en-US" sz="2700" dirty="0" err="1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propanol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</a:p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 startAt="2"/>
              <a:tabLst>
                <a:tab pos="133359" algn="l"/>
                <a:tab pos="609641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044" indent="-456903" algn="l">
              <a:spcBef>
                <a:spcPts val="1499"/>
              </a:spcBef>
              <a:spcAft>
                <a:spcPts val="0"/>
              </a:spcAft>
              <a:tabLst>
                <a:tab pos="133359" algn="l"/>
                <a:tab pos="609641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dipole-dipole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dispersion (London)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ionic bonding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hydrogen bonding</a:t>
            </a:r>
          </a:p>
        </p:txBody>
      </p:sp>
      <p:sp>
        <p:nvSpPr>
          <p:cNvPr id="47114" name="Rectangle 10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0056812" y="631031"/>
            <a:ext cx="1140440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Strongest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3" name="Picture 4" descr="Y:\Curriculum\Graphics\HS Chemistry\HSC Intermolecular forces\Propano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5213" y="2051314"/>
            <a:ext cx="1981199" cy="1018118"/>
          </a:xfrm>
          <a:prstGeom prst="rect">
            <a:avLst/>
          </a:prstGeom>
          <a:noFill/>
        </p:spPr>
      </p:pic>
      <p:pic>
        <p:nvPicPr>
          <p:cNvPr id="14" name="Picture 2" descr="Bond strength GS"/>
          <p:cNvPicPr>
            <a:picLocks noChangeAspect="1" noChangeArrowheads="1"/>
          </p:cNvPicPr>
          <p:nvPr/>
        </p:nvPicPr>
        <p:blipFill>
          <a:blip r:embed="rId8" cstate="print"/>
          <a:srcRect l="32356" r="27991"/>
          <a:stretch>
            <a:fillRect/>
          </a:stretch>
        </p:blipFill>
        <p:spPr bwMode="auto">
          <a:xfrm>
            <a:off x="8398459" y="554831"/>
            <a:ext cx="142975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Rectangle 7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80412" y="2459831"/>
            <a:ext cx="985463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R="0" lvl="0" indent="539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2"/>
            </p:custDataLst>
          </p:nvPr>
        </p:nvSpPr>
        <p:spPr>
          <a:xfrm>
            <a:off x="8353820" y="505688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Methanol</a:t>
            </a:r>
            <a:endParaRPr lang="en-US" sz="2300" dirty="0">
              <a:latin typeface="Calibri"/>
            </a:endParaRPr>
          </a:p>
        </p:txBody>
      </p:sp>
      <p:sp>
        <p:nvSpPr>
          <p:cNvPr id="24" name="TextBox 23"/>
          <p:cNvSpPr txBox="1"/>
          <p:nvPr>
            <p:custDataLst>
              <p:tags r:id="rId3"/>
            </p:custDataLst>
          </p:nvPr>
        </p:nvSpPr>
        <p:spPr>
          <a:xfrm>
            <a:off x="8430020" y="1115288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Ethanol</a:t>
            </a:r>
            <a:endParaRPr lang="en-US" sz="2300" dirty="0">
              <a:latin typeface="Calibri"/>
            </a:endParaRPr>
          </a:p>
        </p:txBody>
      </p:sp>
      <p:sp>
        <p:nvSpPr>
          <p:cNvPr id="25" name="TextBox 24"/>
          <p:cNvSpPr txBox="1"/>
          <p:nvPr>
            <p:custDataLst>
              <p:tags r:id="rId4"/>
            </p:custDataLst>
          </p:nvPr>
        </p:nvSpPr>
        <p:spPr>
          <a:xfrm>
            <a:off x="8430020" y="1801088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err="1" smtClean="0">
                <a:latin typeface="Calibri"/>
              </a:rPr>
              <a:t>Propano</a:t>
            </a:r>
            <a:r>
              <a:rPr lang="en-US" dirty="0" err="1" smtClean="0"/>
              <a:t>l</a:t>
            </a:r>
            <a:endParaRPr lang="en-US" dirty="0"/>
          </a:p>
        </p:txBody>
      </p:sp>
      <p:sp>
        <p:nvSpPr>
          <p:cNvPr id="48129" name="Rectangle 1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82880" y="457200"/>
            <a:ext cx="268182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Multiple Choice</a:t>
            </a:r>
          </a:p>
        </p:txBody>
      </p:sp>
      <p:sp>
        <p:nvSpPr>
          <p:cNvPr id="48130" name="Rectangle 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28601" y="1097280"/>
            <a:ext cx="7389812" cy="580928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465138" indent="-465138" algn="l">
              <a:spcBef>
                <a:spcPts val="1499"/>
              </a:spcBef>
              <a:spcAft>
                <a:spcPts val="0"/>
              </a:spcAft>
              <a:buFontTx/>
              <a:buAutoNum type="arabicPeriod" startAt="3"/>
              <a:tabLst>
                <a:tab pos="209564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How does the size of an alcohol affect the strength of its intermolecular forces? 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As the size of the alcohol decreases, the strength of intermolecular forces increase. 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As the size of the alcohol decreases, the strength of intermolecular forces decrease. 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As the size of the alcohol increases, the strength of its intermolecular forces decreases. 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 size of the alcohol does not have an effect on its intermolecular forces. </a:t>
            </a:r>
          </a:p>
          <a:p>
            <a:pPr marL="914400" indent="-449263" algn="l">
              <a:spcBef>
                <a:spcPts val="900"/>
              </a:spcBef>
              <a:buFontTx/>
              <a:buAutoNum type="arabicPeriod" startAt="3"/>
              <a:tabLst>
                <a:tab pos="209564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endParaRPr lang="en-US" sz="23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675812" y="402431"/>
            <a:ext cx="1371600" cy="2708031"/>
            <a:chOff x="1674812" y="707231"/>
            <a:chExt cx="2971800" cy="5867400"/>
          </a:xfrm>
        </p:grpSpPr>
        <p:pic>
          <p:nvPicPr>
            <p:cNvPr id="15" name="Picture 2" descr="Y:\Curriculum\Graphics\HS Chemistry\HSC Intermolecular forces\Methanol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32012" y="707231"/>
              <a:ext cx="1600200" cy="1259732"/>
            </a:xfrm>
            <a:prstGeom prst="rect">
              <a:avLst/>
            </a:prstGeom>
            <a:noFill/>
          </p:spPr>
        </p:pic>
        <p:grpSp>
          <p:nvGrpSpPr>
            <p:cNvPr id="16" name="Group 24"/>
            <p:cNvGrpSpPr/>
            <p:nvPr/>
          </p:nvGrpSpPr>
          <p:grpSpPr>
            <a:xfrm>
              <a:off x="1674812" y="2155031"/>
              <a:ext cx="2971800" cy="4419600"/>
              <a:chOff x="1674812" y="2155031"/>
              <a:chExt cx="2971800" cy="4419600"/>
            </a:xfrm>
          </p:grpSpPr>
          <p:pic>
            <p:nvPicPr>
              <p:cNvPr id="17" name="Picture 3" descr="Y:\Curriculum\Graphics\HS Chemistry\HSC Intermolecular forces\Ethanol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885716" y="2155031"/>
                <a:ext cx="2151297" cy="1337781"/>
              </a:xfrm>
              <a:prstGeom prst="rect">
                <a:avLst/>
              </a:prstGeom>
              <a:noFill/>
            </p:spPr>
          </p:pic>
          <p:pic>
            <p:nvPicPr>
              <p:cNvPr id="18" name="Picture 4" descr="Y:\Curriculum\Graphics\HS Chemistry\HSC Intermolecular forces\Propanol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827212" y="3831431"/>
                <a:ext cx="2438400" cy="1253068"/>
              </a:xfrm>
              <a:prstGeom prst="rect">
                <a:avLst/>
              </a:prstGeom>
              <a:noFill/>
            </p:spPr>
          </p:pic>
          <p:pic>
            <p:nvPicPr>
              <p:cNvPr id="19" name="Picture 5" descr="Y:\Curriculum\Graphics\HS Chemistry\HSC Intermolecular forces\Butanol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674812" y="5273369"/>
                <a:ext cx="2971800" cy="1301262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6" name="Picture 25" descr="SNAPSHOT 0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1" name="Picture 10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4915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68182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Multiple Choice</a:t>
            </a:r>
          </a:p>
        </p:txBody>
      </p:sp>
      <p:sp>
        <p:nvSpPr>
          <p:cNvPr id="4915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598971" cy="32624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465138" indent="-465138" algn="l">
              <a:spcBef>
                <a:spcPts val="1499"/>
              </a:spcBef>
              <a:spcAft>
                <a:spcPts val="0"/>
              </a:spcAft>
              <a:buFontTx/>
              <a:buAutoNum type="arabicPeriod" startAt="4"/>
              <a:tabLst>
                <a:tab pos="133359" algn="l"/>
                <a:tab pos="609641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As a liquid evaporates, the temperature of the remaining liquid will ____________. 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decrease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increase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stay the same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increase or decrease depending on the liquid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2" name="Picture 11" descr="evaporating wat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61412" y="478631"/>
            <a:ext cx="2654300" cy="2222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1" name="Picture 2" descr="Bond strength GS"/>
          <p:cNvPicPr>
            <a:picLocks noChangeAspect="1" noChangeArrowheads="1"/>
          </p:cNvPicPr>
          <p:nvPr/>
        </p:nvPicPr>
        <p:blipFill>
          <a:blip r:embed="rId13" cstate="print"/>
          <a:srcRect r="88637"/>
          <a:stretch>
            <a:fillRect/>
          </a:stretch>
        </p:blipFill>
        <p:spPr bwMode="auto">
          <a:xfrm>
            <a:off x="11276012" y="609806"/>
            <a:ext cx="381000" cy="23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SNAPSHOT 04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50186" name="Rectangle 10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28600" y="1097280"/>
            <a:ext cx="7598971" cy="32624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465138" indent="-465138" algn="l">
              <a:spcBef>
                <a:spcPts val="1499"/>
              </a:spcBef>
              <a:spcAft>
                <a:spcPts val="0"/>
              </a:spcAft>
              <a:buFontTx/>
              <a:buAutoNum type="arabicPeriod" startAt="5"/>
              <a:tabLst>
                <a:tab pos="209550" algn="l"/>
                <a:tab pos="508000" algn="l"/>
                <a:tab pos="566738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Which of the following substances has the weakest intermolecular forces of attraction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</a:t>
            </a:r>
            <a:r>
              <a:rPr lang="en-US" sz="2700" baseline="-250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Cl</a:t>
            </a:r>
            <a:r>
              <a:rPr lang="en-US" sz="2700" baseline="-250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</a:t>
            </a:r>
            <a:r>
              <a:rPr lang="en-US" sz="2700" baseline="-250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4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</a:t>
            </a:r>
            <a:r>
              <a:rPr lang="en-US" sz="2700" baseline="-250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11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OH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NH</a:t>
            </a:r>
            <a:r>
              <a:rPr lang="en-US" sz="2700" baseline="-250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3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 </a:t>
            </a: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50185" name="Rectangle 9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268182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Multiple Choice</a:t>
            </a:r>
          </a:p>
        </p:txBody>
      </p:sp>
      <p:sp>
        <p:nvSpPr>
          <p:cNvPr id="13" name="TextBox 12"/>
          <p:cNvSpPr txBox="1"/>
          <p:nvPr>
            <p:custDataLst>
              <p:tags r:id="rId3"/>
            </p:custDataLst>
          </p:nvPr>
        </p:nvSpPr>
        <p:spPr>
          <a:xfrm>
            <a:off x="8228012" y="478631"/>
            <a:ext cx="2362200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Hydrogen bonding</a:t>
            </a:r>
            <a:endParaRPr lang="en-US" sz="2300" dirty="0">
              <a:latin typeface="Calibri"/>
            </a:endParaRPr>
          </a:p>
        </p:txBody>
      </p: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8228012" y="1018795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Dipole-dipole</a:t>
            </a:r>
            <a:endParaRPr lang="en-US" sz="2300" dirty="0">
              <a:latin typeface="Calibri"/>
            </a:endParaRPr>
          </a:p>
        </p:txBody>
      </p:sp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8228012" y="1558959"/>
            <a:ext cx="2514600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Ion-induced dipole</a:t>
            </a:r>
            <a:endParaRPr lang="en-US" sz="2300" dirty="0">
              <a:latin typeface="Calibri"/>
            </a:endParaRPr>
          </a:p>
        </p:txBody>
      </p: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8228012" y="2099123"/>
            <a:ext cx="2895600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Dipole-induced dipole</a:t>
            </a:r>
            <a:endParaRPr lang="en-US" sz="2300" dirty="0">
              <a:latin typeface="Calibri"/>
            </a:endParaRPr>
          </a:p>
        </p:txBody>
      </p:sp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8228012" y="2639288"/>
            <a:ext cx="2438400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Dispersion (London)</a:t>
            </a:r>
            <a:endParaRPr lang="en-US" sz="2300" dirty="0">
              <a:latin typeface="Calibri"/>
            </a:endParaRPr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10944620" y="554831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Strongest</a:t>
            </a:r>
            <a:endParaRPr lang="en-US" sz="2300" dirty="0">
              <a:latin typeface="Calibri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>
            <p:custDataLst>
              <p:tags r:id="rId9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10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hemistry Fin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849841"/>
            <a:ext cx="12188825" cy="36485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0" y="326231"/>
            <a:ext cx="12188825" cy="2362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4819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1005840"/>
            <a:ext cx="3615413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You have completed the lab.</a:t>
            </a:r>
          </a:p>
        </p:txBody>
      </p:sp>
      <p:sp>
        <p:nvSpPr>
          <p:cNvPr id="3481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283353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3175"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Congratulations!</a:t>
            </a:r>
          </a:p>
        </p:txBody>
      </p:sp>
      <p:sp>
        <p:nvSpPr>
          <p:cNvPr id="34820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0" y="1463040"/>
            <a:ext cx="11961812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6858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Please remember to follow your teacher's instructions for cleaning-up and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submitting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your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lab.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0" y="2612231"/>
            <a:ext cx="12188825" cy="152400"/>
          </a:xfrm>
          <a:prstGeom prst="rect">
            <a:avLst/>
          </a:prstGeom>
          <a:solidFill>
            <a:srgbClr val="00B0D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86743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References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Rectangle 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" y="1012031"/>
            <a:ext cx="11885610" cy="438068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All images were taken from PASCO documentation, public domain clip art, or Wikimedia Foundation Commons.</a:t>
            </a:r>
          </a:p>
          <a:p>
            <a:pPr marL="274320"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sz="20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WATER </a:t>
            </a:r>
            <a:r>
              <a:rPr lang="en-US" sz="2000" dirty="0">
                <a:latin typeface="Calibri"/>
                <a:ea typeface="Verdana" charset="0"/>
                <a:cs typeface="Verdana" charset="0"/>
                <a:sym typeface="Verdana" charset="0"/>
              </a:rPr>
              <a:t>MOLECULE http://commons.wikimedia.org/wiki/File:Water-3D-vdW.png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ea typeface="Verdana" charset="0"/>
                <a:cs typeface="Verdana" charset="0"/>
                <a:sym typeface="Verdana" charset="0"/>
              </a:rPr>
              <a:t>ACETONE MOLECULE http://commons.wikimedia.org/wiki/File:Acetone-3D-vdW.png 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ea typeface="Verdana" charset="0"/>
                <a:cs typeface="Verdana" charset="0"/>
                <a:sym typeface="Verdana" charset="0"/>
              </a:rPr>
              <a:t>BE SAFE  http://freeclipartnow.com/signs-symbols/warnings/safety-hands.jpg.html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ea typeface="Verdana" charset="0"/>
                <a:cs typeface="Verdana" charset="0"/>
                <a:sym typeface="Verdana" charset="0"/>
              </a:rPr>
              <a:t>FLAMMABLE http://freeclipartnow.com/signs-symbols/yellow/MatieresInflammables.jpg.html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ea typeface="Verdana" charset="0"/>
                <a:cs typeface="Verdana" charset="0"/>
                <a:sym typeface="Verdana" charset="0"/>
              </a:rPr>
              <a:t>BEAKER http://www.freeclipartnow.com/science/flasks-tubes/beaker-2.jpg.html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ea typeface="Verdana" charset="0"/>
                <a:cs typeface="Verdana" charset="0"/>
                <a:sym typeface="Verdana" charset="0"/>
              </a:rPr>
              <a:t>THERMOMETER http://www.freeclipartnow.com/science/thermometer-medium.jpg.html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ea typeface="Verdana" charset="0"/>
                <a:cs typeface="Verdana" charset="0"/>
                <a:sym typeface="Verdana" charset="0"/>
              </a:rPr>
              <a:t>JOGGER: http://www.freeclipartnow.com/recreation/sports/fitness/jogging/jogger.jpg.html</a:t>
            </a:r>
          </a:p>
          <a:p>
            <a:pPr marL="685846" marR="0" lvl="0" indent="-476282" defTabSz="91440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046624" y="4190345"/>
            <a:ext cx="4153187" cy="707886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Weak dipole-dipole forces hold acetone molecules together.  </a:t>
            </a:r>
          </a:p>
        </p:txBody>
      </p:sp>
      <p:sp>
        <p:nvSpPr>
          <p:cNvPr id="921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243637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...Background </a:t>
            </a:r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>
            <a:off x="95225" y="5109006"/>
            <a:ext cx="11579384" cy="114380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609641" indent="-609641" algn="l">
              <a:spcBef>
                <a:spcPts val="1500"/>
              </a:spcBef>
              <a:tabLst>
                <a:tab pos="133359" algn="l"/>
                <a:tab pos="228615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endParaRPr lang="en-US" sz="21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9226" name="Rectangle 10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446212" y="4190345"/>
            <a:ext cx="3656488" cy="707886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Strong hydrogen bonds hold water molecules together.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19" name="Rectangle 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28600" y="1207651"/>
            <a:ext cx="12038013" cy="530914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7463" algn="l"/>
                <a:tab pos="4746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5867400" algn="l"/>
                <a:tab pos="6400800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The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structure of the molecules that make up a liquid cause liquids to evaporate at different rates because the molecules are held together by varying strengths of attraction. The attractions between molecules are called </a:t>
            </a:r>
            <a:r>
              <a:rPr lang="en-US" sz="2700" dirty="0">
                <a:latin typeface="Calibri"/>
                <a:ea typeface="Verdana Italic" charset="0"/>
                <a:cs typeface="Verdana Italic" charset="0"/>
                <a:sym typeface="Verdana Italic" charset="0"/>
              </a:rPr>
              <a:t>intermolecular forces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7463" algn="l"/>
                <a:tab pos="4746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5867400" algn="l"/>
                <a:tab pos="6400800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7463" algn="l"/>
                <a:tab pos="4746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5867400" algn="l"/>
                <a:tab pos="6400800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7463" algn="l"/>
                <a:tab pos="4746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5867400" algn="l"/>
                <a:tab pos="6400800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7463" algn="l"/>
                <a:tab pos="4746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5867400" algn="l"/>
                <a:tab pos="6400800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7463" algn="l"/>
                <a:tab pos="47466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5867400" algn="l"/>
                <a:tab pos="6400800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Molecules with strong </a:t>
            </a:r>
            <a:r>
              <a:rPr lang="en-US" sz="2700" dirty="0" smtClean="0">
                <a:latin typeface="Calibri"/>
                <a:ea typeface="Verdana Italic" charset="0"/>
                <a:cs typeface="Verdana Italic" charset="0"/>
                <a:sym typeface="Verdana Italic" charset="0"/>
              </a:rPr>
              <a:t>intermolecular forces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evaporate at slower rates because more energy is required to "break" the attraction holding the molecules together. Molecules with weaker intermolecular forces evaporate more quickly.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716226" y="2764631"/>
            <a:ext cx="2884667" cy="1353456"/>
            <a:chOff x="1716226" y="2764631"/>
            <a:chExt cx="2884667" cy="1353456"/>
          </a:xfrm>
        </p:grpSpPr>
        <p:pic>
          <p:nvPicPr>
            <p:cNvPr id="18" name="Picture 17" descr="Water-3D-vdW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6200000">
              <a:off x="3413624" y="2930819"/>
              <a:ext cx="1277257" cy="1097280"/>
            </a:xfrm>
            <a:prstGeom prst="rect">
              <a:avLst/>
            </a:prstGeom>
          </p:spPr>
        </p:pic>
        <p:pic>
          <p:nvPicPr>
            <p:cNvPr id="19" name="Picture 18" descr="Water-3D-vdW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20733191" flipH="1">
              <a:off x="1716226" y="2764631"/>
              <a:ext cx="1237114" cy="1097280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 bwMode="auto">
            <a:xfrm>
              <a:off x="2970212" y="3526631"/>
              <a:ext cx="533400" cy="0"/>
            </a:xfrm>
            <a:prstGeom prst="line">
              <a:avLst/>
            </a:prstGeom>
            <a:blipFill dpi="0" rotWithShape="0">
              <a:blip r:embed="rId11" cstate="print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3047603" y="3862207"/>
            <a:ext cx="456406" cy="1588"/>
          </a:xfrm>
          <a:prstGeom prst="straightConnector1">
            <a:avLst/>
          </a:prstGeom>
          <a:blipFill dpi="0" rotWithShape="0">
            <a:blip r:embed="rId11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6" name="Picture 25" descr="Acetone-3D-vdW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5400000">
            <a:off x="7060597" y="2712846"/>
            <a:ext cx="1558822" cy="1357593"/>
          </a:xfrm>
          <a:prstGeom prst="rect">
            <a:avLst/>
          </a:prstGeom>
        </p:spPr>
      </p:pic>
      <p:pic>
        <p:nvPicPr>
          <p:cNvPr id="27" name="Picture 26" descr="Acetone-3D-vdW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440202">
            <a:off x="9231234" y="2585776"/>
            <a:ext cx="1558822" cy="1357593"/>
          </a:xfrm>
          <a:prstGeom prst="rect">
            <a:avLst/>
          </a:prstGeom>
        </p:spPr>
      </p:pic>
      <p:cxnSp>
        <p:nvCxnSpPr>
          <p:cNvPr id="29" name="Straight Connector 28"/>
          <p:cNvCxnSpPr>
            <a:stCxn id="26" idx="0"/>
          </p:cNvCxnSpPr>
          <p:nvPr/>
        </p:nvCxnSpPr>
        <p:spPr bwMode="auto">
          <a:xfrm flipV="1">
            <a:off x="8518805" y="3374231"/>
            <a:ext cx="776007" cy="17412"/>
          </a:xfrm>
          <a:prstGeom prst="line">
            <a:avLst/>
          </a:prstGeom>
          <a:blipFill dpi="0" rotWithShape="0">
            <a:blip r:embed="rId11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5400000" flipH="1" flipV="1">
            <a:off x="8761412" y="3755231"/>
            <a:ext cx="457200" cy="1588"/>
          </a:xfrm>
          <a:prstGeom prst="straightConnector1">
            <a:avLst/>
          </a:prstGeom>
          <a:blipFill dpi="0" rotWithShape="0">
            <a:blip r:embed="rId11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nd strength G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37205" y="1545432"/>
            <a:ext cx="653360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43637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...Background </a:t>
            </a:r>
          </a:p>
        </p:txBody>
      </p:sp>
      <p:sp>
        <p:nvSpPr>
          <p:cNvPr id="10242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05840"/>
            <a:ext cx="8309967" cy="41549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867791" algn="l"/>
                <a:tab pos="640122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The different types of intermolecular attractions are: 	</a:t>
            </a:r>
          </a:p>
        </p:txBody>
      </p:sp>
      <p:sp>
        <p:nvSpPr>
          <p:cNvPr id="1024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991228" y="1847386"/>
            <a:ext cx="2496646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Hydrogen bonding</a:t>
            </a:r>
          </a:p>
        </p:txBody>
      </p:sp>
      <p:sp>
        <p:nvSpPr>
          <p:cNvPr id="10245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991228" y="2762432"/>
            <a:ext cx="1834860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Dipole-dipole</a:t>
            </a:r>
          </a:p>
        </p:txBody>
      </p:sp>
      <p:sp>
        <p:nvSpPr>
          <p:cNvPr id="10246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991228" y="3582160"/>
            <a:ext cx="2539157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Ion-induced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dipole</a:t>
            </a:r>
          </a:p>
        </p:txBody>
      </p:sp>
      <p:sp>
        <p:nvSpPr>
          <p:cNvPr id="10247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991229" y="4535333"/>
            <a:ext cx="2979983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Dipole-induced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dipole</a:t>
            </a:r>
          </a:p>
        </p:txBody>
      </p:sp>
      <p:sp>
        <p:nvSpPr>
          <p:cNvPr id="10248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991228" y="5488721"/>
            <a:ext cx="2714589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Dispersion (London)</a:t>
            </a:r>
          </a:p>
        </p:txBody>
      </p:sp>
      <p:sp>
        <p:nvSpPr>
          <p:cNvPr id="10249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154059" y="1942703"/>
            <a:ext cx="1286571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Strongest</a:t>
            </a:r>
          </a:p>
        </p:txBody>
      </p:sp>
      <p:sp>
        <p:nvSpPr>
          <p:cNvPr id="10250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268329" y="5793521"/>
            <a:ext cx="1154740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Weakest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8075612" y="326231"/>
            <a:ext cx="4113213" cy="642223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6" name="Picture 15" descr="SNAPSHOT 04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0745113" y="3017520"/>
            <a:ext cx="1216698" cy="296732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</p:pic>
      <p:sp>
        <p:nvSpPr>
          <p:cNvPr id="11267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176971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Self-Check</a:t>
            </a:r>
          </a:p>
        </p:txBody>
      </p:sp>
      <p:sp>
        <p:nvSpPr>
          <p:cNvPr id="11268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0" y="1097280"/>
            <a:ext cx="7598971" cy="387029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465138" indent="-465138" algn="l">
              <a:spcBef>
                <a:spcPts val="1499"/>
              </a:spcBef>
              <a:spcAft>
                <a:spcPts val="0"/>
              </a:spcAft>
              <a:buAutoNum type="arabicPeriod"/>
              <a:tabLst>
                <a:tab pos="76205" algn="l"/>
                <a:tab pos="55248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Evaporation </a:t>
            </a: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is the process of changing from a 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________________________.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00" algn="l"/>
                <a:tab pos="914400" algn="l"/>
                <a:tab pos="1030288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19050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190500" algn="l"/>
                <a:tab pos="1066800" algn="l"/>
                <a:tab pos="1600200" algn="l"/>
                <a:tab pos="2133600" algn="l"/>
                <a:tab pos="2667000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gas to a liquid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00" algn="l"/>
                <a:tab pos="914400" algn="l"/>
                <a:tab pos="1030288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19050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190500" algn="l"/>
                <a:tab pos="1066800" algn="l"/>
                <a:tab pos="1600200" algn="l"/>
                <a:tab pos="2133600" algn="l"/>
                <a:tab pos="2667000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liquid to a solid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00" algn="l"/>
                <a:tab pos="914400" algn="l"/>
                <a:tab pos="1030288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19050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190500" algn="l"/>
                <a:tab pos="1066800" algn="l"/>
                <a:tab pos="1600200" algn="l"/>
                <a:tab pos="2133600" algn="l"/>
                <a:tab pos="2667000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solid to a gas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00" algn="l"/>
                <a:tab pos="914400" algn="l"/>
                <a:tab pos="1030288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19050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190500" algn="l"/>
                <a:tab pos="1066800" algn="l"/>
                <a:tab pos="1600200" algn="l"/>
                <a:tab pos="2133600" algn="l"/>
                <a:tab pos="2667000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liquid to a gas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00" algn="l"/>
                <a:tab pos="914400" algn="l"/>
                <a:tab pos="1030288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190500" algn="l"/>
                <a:tab pos="1066800" algn="l"/>
                <a:tab pos="16002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190500" algn="l"/>
                <a:tab pos="1066800" algn="l"/>
                <a:tab pos="1600200" algn="l"/>
                <a:tab pos="2133600" algn="l"/>
                <a:tab pos="2667000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solid to a liquid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evaporating wate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37612" y="707231"/>
            <a:ext cx="2654300" cy="2222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1" name="Picture 10" descr="Methanol H bonding color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0412" y="478631"/>
            <a:ext cx="3584448" cy="2688336"/>
          </a:xfrm>
          <a:prstGeom prst="rect">
            <a:avLst/>
          </a:prstGeom>
        </p:spPr>
      </p:pic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12291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76971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Self-Check</a:t>
            </a:r>
          </a:p>
        </p:txBody>
      </p:sp>
      <p:sp>
        <p:nvSpPr>
          <p:cNvPr id="1229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770812" cy="387029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465138" indent="-465138" algn="l">
              <a:spcBef>
                <a:spcPts val="1499"/>
              </a:spcBef>
              <a:spcAft>
                <a:spcPts val="0"/>
              </a:spcAft>
              <a:buAutoNum type="arabicPeriod" startAt="2"/>
              <a:tabLst>
                <a:tab pos="209564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What </a:t>
            </a: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are intermolecular forces? 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gravity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attraction between molecules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 process of changing from one phase to another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surface area and temperature</a:t>
            </a:r>
          </a:p>
          <a:p>
            <a:pPr marL="914400" lvl="1" indent="-449263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the bonds within a molecule </a:t>
            </a: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056956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Safety</a:t>
            </a:r>
          </a:p>
        </p:txBody>
      </p:sp>
      <p:sp>
        <p:nvSpPr>
          <p:cNvPr id="1331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2188825" cy="253915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5867400" algn="l"/>
                <a:tab pos="6400800" algn="l"/>
                <a:tab pos="114300" algn="l"/>
                <a:tab pos="685800" algn="l"/>
                <a:tab pos="10668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Follow all common laboratory safety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procedures.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5867400" algn="l"/>
                <a:tab pos="6400800" algn="l"/>
                <a:tab pos="114300" algn="l"/>
                <a:tab pos="685800" algn="l"/>
                <a:tab pos="10668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Use a wafting motion when smelling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chemicals.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5867400" algn="l"/>
                <a:tab pos="6400800" algn="l"/>
                <a:tab pos="114300" algn="l"/>
                <a:tab pos="685800" algn="l"/>
                <a:tab pos="10668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Alcohols are flammable. Smother fires with sand or a Type B fire extinguisher. </a:t>
            </a: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5867400" algn="l"/>
                <a:tab pos="6400800" algn="l"/>
                <a:tab pos="114300" algn="l"/>
                <a:tab pos="685800" algn="l"/>
                <a:tab pos="10668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Wash hands with soap and water after handling chemicals, glassware, or equipment.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1827212" y="4136231"/>
            <a:ext cx="2209800" cy="762000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1979612" y="4212431"/>
            <a:ext cx="1834860" cy="61555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libri"/>
              </a:rPr>
              <a:t>BE SAFE</a:t>
            </a:r>
            <a:endParaRPr lang="en-US" sz="40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1751012" y="4903202"/>
            <a:ext cx="2438400" cy="1061829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300" dirty="0" smtClean="0">
                <a:latin typeface="Calibri"/>
              </a:rPr>
              <a:t>Always wash hands to remove residue before leaving</a:t>
            </a:r>
            <a:endParaRPr lang="en-US" sz="2300" dirty="0"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98612" y="4060031"/>
            <a:ext cx="2667000" cy="1981200"/>
          </a:xfrm>
          <a:prstGeom prst="rect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12"/>
          <p:cNvSpPr/>
          <p:nvPr>
            <p:custDataLst>
              <p:tags r:id="rId5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6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Intermolecular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Forces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6" name="Picture 15" descr="goggl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92712" y="3983831"/>
            <a:ext cx="2654300" cy="2222500"/>
          </a:xfrm>
          <a:prstGeom prst="rect">
            <a:avLst/>
          </a:prstGeom>
        </p:spPr>
      </p:pic>
      <p:pic>
        <p:nvPicPr>
          <p:cNvPr id="18" name="Picture 17" descr="image97.tif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32812" y="3907631"/>
            <a:ext cx="2419350" cy="22332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bulleted 18p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FList Vertical Floa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bulleted 18pt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bulleted 18pt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With Hdr &amp; Hdg &amp; Subheadin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No Subheadin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Image Referenc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Snapshot 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bulleted 12p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bulleted 18p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bulleted 18p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RegularAbove Camer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B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C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Sequence spac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Sequence spacin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Sequence spacin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Amy Sequence spacin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rst Page">
  <a:themeElements>
    <a:clrScheme name="Chemistry">
      <a:dk1>
        <a:srgbClr val="000000"/>
      </a:dk1>
      <a:lt1>
        <a:srgbClr val="FFFFFF"/>
      </a:lt1>
      <a:dk2>
        <a:srgbClr val="00B0D8"/>
      </a:dk2>
      <a:lt2>
        <a:srgbClr val="808080"/>
      </a:lt2>
      <a:accent1>
        <a:srgbClr val="00B0D8"/>
      </a:accent1>
      <a:accent2>
        <a:srgbClr val="333399"/>
      </a:accent2>
      <a:accent3>
        <a:srgbClr val="FFFFFF"/>
      </a:accent3>
      <a:accent4>
        <a:srgbClr val="000000"/>
      </a:accent4>
      <a:accent5>
        <a:srgbClr val="B3D3E5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st Pag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irst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Pages>0</Pages>
  <Words>2304</Words>
  <Characters>0</Characters>
  <Application>Microsoft Office PowerPoint</Application>
  <PresentationFormat>Custom</PresentationFormat>
  <Lines>0</Lines>
  <Paragraphs>482</Paragraphs>
  <Slides>47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First Page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Amy Flindt</cp:lastModifiedBy>
  <cp:revision>137</cp:revision>
  <dcterms:modified xsi:type="dcterms:W3CDTF">2011-02-04T19:24:02Z</dcterms:modified>
</cp:coreProperties>
</file>