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notesSlides/notesSlide30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notesSlides/notesSlide28.xml" ContentType="application/vnd.openxmlformats-officedocument.presentationml.notesSlide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  <Override PartName="/ppt/tags/tag8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290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88825" cy="674846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685846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1371691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2057537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2743383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3429229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4115074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4800920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5486766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26"/>
        <p:guide pos="2561"/>
        <p:guide pos="51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EA50F-F8BE-4427-921F-6032419B1814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685800"/>
            <a:ext cx="6191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A091-CF24-45B0-995D-D24604EC443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[De </a:t>
            </a:r>
            <a:r>
              <a:rPr lang="en-US" dirty="0" err="1" smtClean="0"/>
              <a:t>juiste</a:t>
            </a:r>
            <a:r>
              <a:rPr lang="en-US" dirty="0" smtClean="0"/>
              <a:t> </a:t>
            </a:r>
            <a:r>
              <a:rPr lang="en-US" dirty="0" err="1" smtClean="0"/>
              <a:t>volgorde</a:t>
            </a:r>
            <a:r>
              <a:rPr lang="en-US" dirty="0" smtClean="0"/>
              <a:t> is…]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L123456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Col 1: [</a:t>
            </a:r>
            <a:r>
              <a:rPr lang="en-US" baseline="0" dirty="0" err="1" smtClean="0"/>
              <a:t>Grondmonster</a:t>
            </a:r>
            <a:r>
              <a:rPr lang="en-US" baseline="0" dirty="0" smtClean="0"/>
              <a:t>  1: </a:t>
            </a:r>
            <a:r>
              <a:rPr lang="en-US" baseline="0" dirty="0" err="1" smtClean="0"/>
              <a:t>Plaats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                                                        Datum en </a:t>
            </a:r>
            <a:r>
              <a:rPr lang="en-US" baseline="0" dirty="0" err="1" smtClean="0"/>
              <a:t>tijd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                                                        </a:t>
            </a:r>
            <a:r>
              <a:rPr lang="en-US" baseline="0" dirty="0" err="1" smtClean="0"/>
              <a:t>Beschrijving</a:t>
            </a:r>
            <a:r>
              <a:rPr lang="en-US" baseline="0" dirty="0" smtClean="0"/>
              <a:t>: </a:t>
            </a:r>
          </a:p>
          <a:p>
            <a:r>
              <a:rPr lang="en-US" baseline="0" dirty="0" smtClean="0"/>
              <a:t>                                                        </a:t>
            </a:r>
            <a:r>
              <a:rPr lang="en-US" baseline="0" dirty="0" err="1" smtClean="0"/>
              <a:t>Planten</a:t>
            </a:r>
            <a:r>
              <a:rPr lang="en-US" baseline="0" dirty="0" smtClean="0"/>
              <a:t>:]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L123456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Col 1:[</a:t>
            </a:r>
            <a:r>
              <a:rPr lang="en-US" baseline="0" dirty="0" err="1" smtClean="0"/>
              <a:t>Grondmonster</a:t>
            </a:r>
            <a:r>
              <a:rPr lang="en-US" baseline="0" dirty="0" smtClean="0"/>
              <a:t>  2: </a:t>
            </a:r>
            <a:r>
              <a:rPr lang="en-US" baseline="0" dirty="0" err="1" smtClean="0"/>
              <a:t>Plaats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                                                        Datum en </a:t>
            </a:r>
            <a:r>
              <a:rPr lang="en-US" baseline="0" dirty="0" err="1" smtClean="0"/>
              <a:t>tijd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                                                        </a:t>
            </a:r>
            <a:r>
              <a:rPr lang="en-US" baseline="0" dirty="0" err="1" smtClean="0"/>
              <a:t>Beschrjiving</a:t>
            </a:r>
            <a:r>
              <a:rPr lang="en-US" baseline="0" dirty="0" smtClean="0"/>
              <a:t>: </a:t>
            </a:r>
          </a:p>
          <a:p>
            <a:r>
              <a:rPr lang="en-US" baseline="0" dirty="0" smtClean="0"/>
              <a:t>                                                        </a:t>
            </a:r>
            <a:r>
              <a:rPr lang="en-US" baseline="0" dirty="0" err="1" smtClean="0"/>
              <a:t>Planten</a:t>
            </a:r>
            <a:r>
              <a:rPr lang="en-US" baseline="0" dirty="0" smtClean="0"/>
              <a:t>:]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L123456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Col 1:[</a:t>
            </a:r>
            <a:r>
              <a:rPr lang="en-US" baseline="0" dirty="0" err="1" smtClean="0"/>
              <a:t>Grondmonster</a:t>
            </a:r>
            <a:r>
              <a:rPr lang="en-US" baseline="0" dirty="0" smtClean="0"/>
              <a:t>  3: </a:t>
            </a:r>
            <a:r>
              <a:rPr lang="en-US" baseline="0" dirty="0" err="1" smtClean="0"/>
              <a:t>Plaats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                                                       Datum en </a:t>
            </a:r>
            <a:r>
              <a:rPr lang="en-US" baseline="0" dirty="0" err="1" smtClean="0"/>
              <a:t>tijd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                                                       </a:t>
            </a:r>
            <a:r>
              <a:rPr lang="en-US" baseline="0" dirty="0" err="1" smtClean="0"/>
              <a:t>Beschrijving</a:t>
            </a:r>
            <a:r>
              <a:rPr lang="en-US" baseline="0" dirty="0" smtClean="0"/>
              <a:t>: </a:t>
            </a:r>
          </a:p>
          <a:p>
            <a:r>
              <a:rPr lang="en-US" baseline="0" dirty="0" smtClean="0"/>
              <a:t>                                                       </a:t>
            </a:r>
            <a:r>
              <a:rPr lang="en-US" baseline="0" dirty="0" err="1" smtClean="0"/>
              <a:t>Planten</a:t>
            </a:r>
            <a:r>
              <a:rPr lang="en-US" baseline="0" dirty="0" smtClean="0"/>
              <a:t>:]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AEA45-0D57-4134-B64C-BA87A4E03FF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[Monster 1 =]</a:t>
            </a:r>
          </a:p>
          <a:p>
            <a:r>
              <a:rPr lang="en-US" dirty="0" smtClean="0"/>
              <a:t>	[Monster</a:t>
            </a:r>
            <a:r>
              <a:rPr lang="en-US" baseline="0" dirty="0" smtClean="0"/>
              <a:t> </a:t>
            </a:r>
            <a:r>
              <a:rPr lang="en-US" dirty="0" smtClean="0"/>
              <a:t>2 =]</a:t>
            </a:r>
          </a:p>
          <a:p>
            <a:r>
              <a:rPr lang="en-US" dirty="0" smtClean="0"/>
              <a:t>	[Monster 3 =]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0535-F472-4103-8D86-C11BDF2F29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probeerde</a:t>
            </a:r>
            <a:r>
              <a:rPr lang="en-US" dirty="0" smtClean="0"/>
              <a:t>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[De </a:t>
            </a:r>
            <a:r>
              <a:rPr lang="en-US" dirty="0" err="1" smtClean="0"/>
              <a:t>onafhankelijke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variabele</a:t>
            </a:r>
            <a:r>
              <a:rPr lang="en-US" baseline="0" dirty="0" smtClean="0"/>
              <a:t> is…]</a:t>
            </a:r>
          </a:p>
          <a:p>
            <a:r>
              <a:rPr lang="en-US" baseline="0" dirty="0" smtClean="0"/>
              <a:t>                   [De </a:t>
            </a:r>
            <a:r>
              <a:rPr lang="en-US" baseline="0" dirty="0" err="1" smtClean="0"/>
              <a:t>afhankelijke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variabele</a:t>
            </a:r>
            <a:r>
              <a:rPr lang="en-US" baseline="0" dirty="0" smtClean="0"/>
              <a:t> is…]</a:t>
            </a:r>
          </a:p>
          <a:p>
            <a:endParaRPr lang="en-US" baseline="0" dirty="0" smtClean="0"/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denk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het </a:t>
            </a:r>
            <a:r>
              <a:rPr lang="en-US" dirty="0" err="1" smtClean="0"/>
              <a:t>gesteente</a:t>
            </a:r>
            <a:r>
              <a:rPr lang="en-US" dirty="0" smtClean="0"/>
              <a:t>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[De </a:t>
            </a:r>
            <a:r>
              <a:rPr lang="en-US" dirty="0" err="1" smtClean="0"/>
              <a:t>zuurste</a:t>
            </a:r>
            <a:r>
              <a:rPr lang="en-US" dirty="0" smtClean="0"/>
              <a:t> </a:t>
            </a:r>
            <a:r>
              <a:rPr lang="en-US" dirty="0" err="1" smtClean="0"/>
              <a:t>bodemsoort</a:t>
            </a:r>
            <a:r>
              <a:rPr lang="en-US" dirty="0" smtClean="0"/>
              <a:t> was…]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omdat</a:t>
            </a:r>
            <a:r>
              <a:rPr lang="en-US" dirty="0" smtClean="0"/>
              <a:t>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[De </a:t>
            </a:r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bassiche</a:t>
            </a:r>
            <a:r>
              <a:rPr lang="en-US" dirty="0" smtClean="0"/>
              <a:t> </a:t>
            </a:r>
            <a:r>
              <a:rPr lang="en-US" dirty="0" err="1" smtClean="0"/>
              <a:t>bodemsoort</a:t>
            </a:r>
            <a:r>
              <a:rPr lang="en-US" dirty="0" smtClean="0"/>
              <a:t> was…]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omdat</a:t>
            </a:r>
            <a:r>
              <a:rPr lang="en-US" dirty="0" smtClean="0"/>
              <a:t>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grond</a:t>
            </a:r>
            <a:r>
              <a:rPr lang="en-US" baseline="0" dirty="0" smtClean="0"/>
              <a:t> van de pH </a:t>
            </a:r>
            <a:r>
              <a:rPr lang="en-US" baseline="0" dirty="0" err="1" smtClean="0"/>
              <a:t>alleen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zouden</a:t>
            </a:r>
            <a:r>
              <a:rPr lang="en-US" baseline="0" dirty="0" smtClean="0"/>
              <a:t>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[Je </a:t>
            </a:r>
            <a:r>
              <a:rPr lang="en-US" baseline="0" dirty="0" err="1" smtClean="0"/>
              <a:t>zou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de pH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bufferen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bijvoorbeeld</a:t>
            </a:r>
            <a:r>
              <a:rPr lang="en-US" baseline="0" dirty="0" smtClean="0"/>
              <a:t>…]</a:t>
            </a:r>
          </a:p>
          <a:p>
            <a:r>
              <a:rPr lang="en-US" baseline="0" dirty="0" smtClean="0"/>
              <a:t>	[Om de pH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stellen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keuze</a:t>
            </a:r>
            <a:r>
              <a:rPr lang="en-US" dirty="0" smtClean="0"/>
              <a:t> is…]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keuze</a:t>
            </a:r>
            <a:r>
              <a:rPr lang="en-US" dirty="0" smtClean="0"/>
              <a:t> is…]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Wat</a:t>
            </a:r>
            <a:r>
              <a:rPr lang="en-US" dirty="0" smtClean="0"/>
              <a:t> is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keuze</a:t>
            </a:r>
            <a:r>
              <a:rPr lang="en-US" dirty="0" smtClean="0"/>
              <a:t>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[De </a:t>
            </a:r>
            <a:r>
              <a:rPr lang="en-US" dirty="0" err="1" smtClean="0"/>
              <a:t>bodem</a:t>
            </a:r>
            <a:r>
              <a:rPr lang="en-US" dirty="0" smtClean="0"/>
              <a:t> is </a:t>
            </a:r>
            <a:r>
              <a:rPr lang="en-US" dirty="0" err="1" smtClean="0"/>
              <a:t>belangrijk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primaire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productiviteit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omdat</a:t>
            </a:r>
            <a:r>
              <a:rPr lang="en-US" dirty="0" smtClean="0"/>
              <a:t>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9272"/>
            <a:ext cx="10969943" cy="1124744"/>
          </a:xfrm>
          <a:prstGeom prst="rect">
            <a:avLst/>
          </a:prstGeom>
        </p:spPr>
        <p:txBody>
          <a:bodyPr lIns="137169" tIns="68585" rIns="137169" bIns="685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75119"/>
            <a:ext cx="10969943" cy="4453699"/>
          </a:xfrm>
          <a:prstGeom prst="rect">
            <a:avLst/>
          </a:prstGeom>
        </p:spPr>
        <p:txBody>
          <a:bodyPr lIns="137169" tIns="68585" rIns="137169" bIns="685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0"/>
            <a:ext cx="12188824" cy="146684"/>
          </a:xfrm>
          <a:prstGeom prst="rect">
            <a:avLst/>
          </a:prstGeom>
          <a:solidFill>
            <a:schemeClr val="accent1"/>
          </a:solidFill>
        </p:spPr>
        <p:txBody>
          <a:bodyPr lIns="182921" tIns="91460" rIns="182921" bIns="91460"/>
          <a:lstStyle>
            <a:lvl1pPr algn="l"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5995690"/>
            <a:ext cx="12188572" cy="770089"/>
          </a:xfrm>
          <a:prstGeom prst="rect">
            <a:avLst/>
          </a:prstGeom>
          <a:solidFill>
            <a:schemeClr val="accent1"/>
          </a:solidFill>
        </p:spPr>
        <p:txBody>
          <a:bodyPr wrap="square" lIns="182921" tIns="0" rIns="0" bIns="0" rtlCol="0" anchor="ctr" anchorCtr="0">
            <a:noAutofit/>
          </a:bodyPr>
          <a:lstStyle/>
          <a:p>
            <a:pPr algn="l"/>
            <a:r>
              <a:rPr lang="en-US" sz="4100" b="1" dirty="0" smtClean="0">
                <a:solidFill>
                  <a:schemeClr val="bg1"/>
                </a:solidFill>
                <a:latin typeface="Calibri" pitchFamily="34" charset="0"/>
              </a:rPr>
              <a:t>De pH van de </a:t>
            </a:r>
            <a:r>
              <a:rPr lang="en-US" sz="4100" b="1" dirty="0" err="1" smtClean="0">
                <a:solidFill>
                  <a:schemeClr val="bg1"/>
                </a:solidFill>
                <a:latin typeface="Calibri" pitchFamily="34" charset="0"/>
              </a:rPr>
              <a:t>bodem</a:t>
            </a:r>
            <a:endParaRPr lang="en-US" sz="41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601779"/>
            <a:ext cx="12188572" cy="146684"/>
          </a:xfrm>
          <a:prstGeom prst="rect">
            <a:avLst/>
          </a:prstGeom>
          <a:solidFill>
            <a:schemeClr val="accent1"/>
          </a:solidFill>
        </p:spPr>
        <p:txBody>
          <a:bodyPr lIns="182921" tIns="91460" rIns="182921" bIns="91460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De pH van de </a:t>
            </a:r>
            <a:r>
              <a:rPr lang="en-US" sz="2400" b="1" dirty="0" err="1" smtClean="0">
                <a:solidFill>
                  <a:srgbClr val="FFFFFF"/>
                </a:solidFill>
                <a:latin typeface="Calibri"/>
              </a:rPr>
              <a:t>bodem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De pH van de </a:t>
            </a:r>
            <a:r>
              <a:rPr lang="en-US" sz="2400" b="1" dirty="0" err="1" smtClean="0">
                <a:solidFill>
                  <a:srgbClr val="FFFFFF"/>
                </a:solidFill>
                <a:latin typeface="Calibri"/>
              </a:rPr>
              <a:t>bodem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  <p:sldLayoutId id="2147483658" r:id="rId4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68584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371691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2057537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2743383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685846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9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05753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338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91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37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83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229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74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920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766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image" Target="../media/image23.pn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2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16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6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86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7.xml"/><Relationship Id="rId7" Type="http://schemas.openxmlformats.org/officeDocument/2006/relationships/image" Target="../media/image1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0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b="11609"/>
          <a:stretch>
            <a:fillRect/>
          </a:stretch>
        </p:blipFill>
        <p:spPr bwMode="auto">
          <a:xfrm>
            <a:off x="0" y="76200"/>
            <a:ext cx="12188825" cy="596503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8304" y="667221"/>
            <a:ext cx="3123386" cy="24401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575636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aterialen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en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benodigdheden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4340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322"/>
            <a:ext cx="3884612" cy="73866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Verzamel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al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materialen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jouw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groep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4341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494212" y="896322"/>
            <a:ext cx="3715375" cy="110799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Gemeenschappelijke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materialen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hele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klas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4342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" y="1621631"/>
            <a:ext cx="4264822" cy="240065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pH sensor</a:t>
            </a:r>
          </a:p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4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bekerglazen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100 ml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3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hersluitbare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plastic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zakjes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1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maatcilinder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 100-ml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1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schepje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1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roerstaafje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4343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476318" y="2020520"/>
            <a:ext cx="4437494" cy="280076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pH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kalibratie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buffers 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(pH 4 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en pH 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7)</a:t>
            </a:r>
          </a:p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spuitfles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demi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-of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gedestilleerd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water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afvalbak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-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zak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viltstif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keukenpapier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422500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Z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et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in de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juiste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volgorde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50811" y="762483"/>
            <a:ext cx="3713783" cy="272607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037012" y="758951"/>
            <a:ext cx="3713783" cy="272607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55447" y="3657600"/>
            <a:ext cx="3713783" cy="272607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041647" y="3658083"/>
            <a:ext cx="3713783" cy="272607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08012" y="1012029"/>
            <a:ext cx="2743200" cy="224676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8" tIns="45718" rIns="91438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A.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Wacht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tot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meetwaarde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stabiliseert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noteer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pH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waarde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tabel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Herhaal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al je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bodemmonsters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8" name="Rectangle 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70412" y="1014983"/>
            <a:ext cx="2743200" cy="193898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8" tIns="45718" rIns="91438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B.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Spoel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pH electrode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water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spuitfles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meet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pH van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bodemmonster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9" name="Rectangle 9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08012" y="3907631"/>
            <a:ext cx="2743200" cy="132343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8" tIns="45718" rIns="91438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C.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Wrijf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bodemmonster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fijn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meng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met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water.</a:t>
            </a:r>
          </a:p>
        </p:txBody>
      </p:sp>
      <p:sp>
        <p:nvSpPr>
          <p:cNvPr id="15370" name="Rectangle 10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570412" y="3907631"/>
            <a:ext cx="2743200" cy="70788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7" tIns="45718" rIns="91437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D.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Kalibreer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pH sensor.</a:t>
            </a:r>
          </a:p>
        </p:txBody>
      </p:sp>
      <p:sp>
        <p:nvSpPr>
          <p:cNvPr id="15371" name="Rectangle 11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151814" y="182877"/>
            <a:ext cx="3908841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stappen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links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maken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deel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practicum.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echter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niet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juiste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volgorde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stappen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juiste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volgorde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daar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4087" y="1277252"/>
            <a:ext cx="3409062" cy="419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15443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Opstelling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	</a:t>
            </a:r>
          </a:p>
        </p:txBody>
      </p:sp>
      <p:sp>
        <p:nvSpPr>
          <p:cNvPr id="1638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7751331" cy="495520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Neem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schepje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3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bodemmonsters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Indien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mogelijk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neem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monsters die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anders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uitzien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anders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samenstelling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andere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planten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die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groeien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Gebruik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3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pagina’s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veldnotities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over elk van de 3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bodemmonsters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Merk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elk monster met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vindplaats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beschrijf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hoe elk monster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ziet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planten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erop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voorkomen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elk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pagina’s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5812631"/>
            <a:ext cx="952250" cy="79043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189949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Opstelling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2048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548770"/>
            <a:ext cx="7598971" cy="287771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marR="0" lvl="0" indent="-456903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bodemmonsters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mogelijk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verwijder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steentjes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stokjes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…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enzovoort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marR="0" lvl="0" indent="-456903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Verbind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pH sensor met Spark Science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systeem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marR="0" lvl="0" indent="-456903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Kalibreer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pH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ensor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hand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aanwijzingen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7012" y="171571"/>
            <a:ext cx="4056593" cy="335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99412" y="3717374"/>
            <a:ext cx="3904233" cy="272607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602775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IJken</a:t>
            </a:r>
            <a:r>
              <a:rPr lang="en-US" sz="32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van de pH sensor:  </a:t>
            </a:r>
            <a:endParaRPr lang="en-US" sz="3200" b="1" dirty="0">
              <a:solidFill>
                <a:srgbClr val="0000FF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227012" y="1012031"/>
            <a:ext cx="5105400" cy="68628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300" b="1" dirty="0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Let op: 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Gedurende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 de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ijking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 is het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niet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mogelijk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naar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deze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pagina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terug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te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keren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Helvetica" charset="0"/>
                <a:sym typeface="Helvetica" charset="0"/>
              </a:rPr>
              <a:t>. </a:t>
            </a:r>
            <a:endParaRPr lang="en-US" sz="2300" dirty="0">
              <a:solidFill>
                <a:schemeClr val="tx1"/>
              </a:solidFill>
              <a:latin typeface="Calibri" pitchFamily="34" charset="0"/>
              <a:cs typeface="Helvetica" charset="0"/>
              <a:sym typeface="Helvetica" charset="0"/>
            </a:endParaRPr>
          </a:p>
        </p:txBody>
      </p:sp>
      <p:sp>
        <p:nvSpPr>
          <p:cNvPr id="1741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03212" y="1850231"/>
            <a:ext cx="4020214" cy="480131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64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1.  Open het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Calibratie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Sensor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scherm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7688" marR="0" lvl="0" indent="-3651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7688" marR="0" lvl="0" indent="-3651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CALIBRATE SENSOR</a:t>
            </a:r>
          </a:p>
          <a:p>
            <a:pPr marL="36576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Overtuig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je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dat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juiste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meting is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geselecteerd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endParaRPr lang="en-US" sz="2400" b="1" dirty="0" smtClean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7688" marR="0" lvl="0" indent="-1444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631825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32226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32226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Sensor: (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Naam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sensor)</a:t>
            </a:r>
          </a:p>
          <a:p>
            <a:pPr marL="547688" marR="0" lvl="0" indent="-1444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	    Meting: 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pH</a:t>
            </a:r>
          </a:p>
          <a:p>
            <a:pPr marL="547688" marR="0" lvl="0" indent="-1444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	    Calibration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Type:  2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punten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7688" marR="0" lvl="0" indent="-1444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 startAt="2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NEXT</a:t>
            </a:r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246813" y="326231"/>
            <a:ext cx="5638799" cy="627864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365760" marR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IJkpunt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1: </a:t>
            </a:r>
            <a:endParaRPr lang="en-US" sz="2400" b="1" dirty="0" smtClean="0">
              <a:solidFill>
                <a:srgbClr val="0000FF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  <a:p>
            <a:pPr marL="914400" marR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Plaats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electrode in buffer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oplossing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pH 4.  </a:t>
            </a:r>
          </a:p>
          <a:p>
            <a:pPr marL="914400" marR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Vul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4.0 in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pH in het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Standard    Value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veld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onder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Calibration Point 1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914400" marR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Read From Sensor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onder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Calibration Point 1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914400" marR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pH sensor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schoon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gedistilleerd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water. </a:t>
            </a:r>
          </a:p>
          <a:p>
            <a:pPr marL="685800" lvl="1" indent="-22860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</a:pPr>
            <a:endParaRPr lang="en-US" sz="2400" dirty="0" smtClean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685800" marR="0" lvl="0" indent="-5651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4. 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IJkpunt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2:</a:t>
            </a:r>
            <a:endParaRPr lang="en-US" sz="2400" b="1" dirty="0" smtClean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914400" marR="0" lvl="0" indent="-4572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Herhaal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zoals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punt 1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maar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gebruik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hier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buffer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oplossing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pH 10 .  </a:t>
            </a:r>
          </a:p>
          <a:p>
            <a:pPr marL="914400" marR="0" lvl="0" indent="-4572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callibratie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scherm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gaan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nogmaals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terug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keren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proef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1200199" marR="0" lvl="1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4412" y="2612231"/>
            <a:ext cx="380901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189949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Opstelling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2253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1712699" cy="367793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Merk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3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bekerglazen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met: “Monster 1”, “ Monster 2” en ”Monster 3“.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Doe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zo’n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4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eetlepels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bodemmonster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bijbehorende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bekerglas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Voeg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4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eetlepels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water toe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elk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bekerglas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elk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bodemmonster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het water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goed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mogelijk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let op,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je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roerstaafje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tussen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monsters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goed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afspoelt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vervuiling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monster met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andere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voorkomen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Laat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moddermengsels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minuut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5 tot rust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komen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548770"/>
            <a:ext cx="7598971" cy="533992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marR="0" lvl="0" indent="-456903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Spoel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pH sensor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water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spuitfles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beweeg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hem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langzaam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oplossing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bodemmonster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1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marR="0" lvl="0" indent="-456903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     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meting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starten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marR="0" lvl="0" indent="-456903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Druk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wanneer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de pH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niet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verandert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op       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om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het display vast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te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leggen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en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noteer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de pH-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waarde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in het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vak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links.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Herhaal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deze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stappen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1-3 met monsters 2 en 3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marR="0" lvl="0" indent="-456903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marR="0" lvl="0" indent="-456903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Sla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werk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    op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aanwijzingen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je docent op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opruimen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355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1"/>
            <a:ext cx="193033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P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rocedure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5212" y="4136231"/>
            <a:ext cx="780847" cy="64815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0612" y="5050631"/>
            <a:ext cx="438036" cy="43845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0612" y="2612231"/>
            <a:ext cx="380901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3412" y="2078831"/>
            <a:ext cx="361856" cy="36220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70701" y="5566530"/>
            <a:ext cx="2094955" cy="78160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18054" y="1439702"/>
            <a:ext cx="3767558" cy="1846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3181"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Met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pictogram          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Door het pictogram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klikken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komt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verslag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staan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1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2075440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ntroductie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49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896322"/>
            <a:ext cx="2762551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foto’s</a:t>
            </a:r>
            <a:endParaRPr lang="en-US" sz="2400" b="1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989012" y="1469231"/>
            <a:ext cx="6037278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foto-knop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gebruikt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scherm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vast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leggen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1295067" y="2612555"/>
            <a:ext cx="6322953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Met 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werkboek-knop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worden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foto’s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tekst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vastgelegd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in het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de Spark.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2" name="Rectangle 8"/>
          <p:cNvSpPr>
            <a:spLocks/>
          </p:cNvSpPr>
          <p:nvPr/>
        </p:nvSpPr>
        <p:spPr bwMode="auto">
          <a:xfrm>
            <a:off x="1790238" y="3830894"/>
            <a:ext cx="5142160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keuze-knop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gebruikt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verslag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exporteren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drukken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.  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0905" y="1583130"/>
            <a:ext cx="457081" cy="4575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717" y="2669749"/>
            <a:ext cx="457081" cy="4575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527" y="3737300"/>
            <a:ext cx="457081" cy="4575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677" y="5013688"/>
            <a:ext cx="1790233" cy="15441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9224" y="4727739"/>
            <a:ext cx="3161477" cy="123912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9191680" y="554831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590212" y="1393031"/>
            <a:ext cx="418991" cy="4193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60" name="Rectangle 16"/>
          <p:cNvSpPr>
            <a:spLocks/>
          </p:cNvSpPr>
          <p:nvPr/>
        </p:nvSpPr>
        <p:spPr bwMode="auto">
          <a:xfrm>
            <a:off x="8113532" y="3891617"/>
            <a:ext cx="4020218" cy="285684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 anchorCtr="0"/>
          <a:lstStyle/>
          <a:p>
            <a:pPr marL="73181"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Opmerking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: 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maken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eerste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voorblad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verslag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gebruiken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4570412" cy="43088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2700" b="1" dirty="0" err="1" smtClean="0">
                <a:solidFill>
                  <a:srgbClr val="FF0000"/>
                </a:solidFill>
                <a:ea typeface="Gill Sans" charset="0"/>
                <a:cs typeface="Gill Sans" charset="0"/>
              </a:rPr>
              <a:t>G</a:t>
            </a:r>
            <a:r>
              <a:rPr lang="en-US" sz="2700" b="1" dirty="0" err="1" smtClean="0">
                <a:solidFill>
                  <a:srgbClr val="FF0000"/>
                </a:solidFill>
                <a:ea typeface="Gill Sans" charset="0"/>
                <a:cs typeface="Gill Sans" charset="0"/>
              </a:rPr>
              <a:t>egevensverwerking</a:t>
            </a:r>
            <a:endParaRPr lang="en-US" sz="2700" b="1" dirty="0">
              <a:solidFill>
                <a:srgbClr val="FF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457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0347513" cy="41549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1.	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factoren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probeerde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in de hand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houden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3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proeven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472281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</a:t>
            </a:r>
            <a:r>
              <a:rPr lang="en-US" sz="3200" b="1" dirty="0" err="1" smtClean="0">
                <a:solidFill>
                  <a:srgbClr val="FF0000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egevensverwerking</a:t>
            </a:r>
            <a:endParaRPr lang="en-US" dirty="0">
              <a:solidFill>
                <a:srgbClr val="FF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560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9149877" cy="41549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2.	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onafhankelijke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variabele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afhankelijke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08499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nalyseren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2662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1198483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1.	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conclusies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zou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kunnen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trekken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over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gesteente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gevormd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hand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gevonden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pH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373221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nalyseren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765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0627132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2.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3 monsters was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meest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zuur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Leg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lagere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pH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zou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kunnen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hebben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74161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nalyseren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867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1008033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3.	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3 monsters was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meest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basisch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Leg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hogere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pH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zou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kunnen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hebben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51581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amenvatting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2969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0550952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Zouden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gebaseerd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zuurgraad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die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bemonsterd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hebt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allemaal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gezond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gewas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kunnen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voortbrengen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Geef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pH van elk van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gewas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goed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zou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kunnen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groeien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51581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amenvatting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072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1065168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bodembestanddelen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nuttig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pH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bufferen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zou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kunnen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toevoegen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gunstiger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pH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stellen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182877"/>
            <a:ext cx="3908841" cy="73866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871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keuze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neem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5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548770"/>
            <a:ext cx="7598971" cy="409342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 typeface="+mj-lt"/>
              <a:buAutoNum type="arabicPeriod"/>
              <a:tabLst>
                <a:tab pos="19051" algn="l"/>
                <a:tab pos="49533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veranderingen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zouden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kunnen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komen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pH in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groei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microorganismen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oplosbaarheid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gifstoffen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beschikbaarheid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minerale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voedingsstoffen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bovengenoemde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</p:txBody>
      </p:sp>
      <p:sp>
        <p:nvSpPr>
          <p:cNvPr id="6" name="Rectangle 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1"/>
            <a:ext cx="300492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eerkeuzevraag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00492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eerkeuzevraag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277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548770"/>
            <a:ext cx="7598971" cy="40934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AutoNum type="arabicPeriod" startAt="2"/>
              <a:tabLst>
                <a:tab pos="19051" algn="l"/>
                <a:tab pos="49533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gewoonlijk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effect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afname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pH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vrijkomen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giftige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metalen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Al, Fe,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and Ni.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Tekort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micronutri</a:t>
            </a:r>
            <a:r>
              <a:rPr lang="az-Cyrl-AZ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ё</a:t>
            </a:r>
            <a:r>
              <a:rPr lang="nl-NL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nten</a:t>
            </a:r>
            <a:r>
              <a:rPr lang="nl-NL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zoals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B, Fe,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vrijkomen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calcium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carbonaat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Toename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hoeveelheid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zout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151814" y="182877"/>
            <a:ext cx="3908841" cy="73866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871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keuze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neem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2687947"/>
            <a:ext cx="12188825" cy="333610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236532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efeliciteerd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379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896322"/>
            <a:ext cx="3586623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Je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hebt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onderzoek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klaar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379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1280160"/>
            <a:ext cx="10590212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209564" algn="l"/>
                <a:tab pos="685846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instructies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docent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ruimen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resultaten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onderzoek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door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geven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Gill Sans" charset="0"/>
              <a:cs typeface="Gill Sans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123640" y="5963291"/>
            <a:ext cx="2056865" cy="381269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36975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raagstelling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717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111"/>
            <a:ext cx="7265643" cy="249299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Hoe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gezond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de pH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Hoe be</a:t>
            </a:r>
            <a:r>
              <a:rPr lang="az-Cyrl-AZ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ї</a:t>
            </a:r>
            <a:r>
              <a:rPr lang="nl-NL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nvloedt</a:t>
            </a:r>
            <a:r>
              <a:rPr lang="nl-NL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nl-NL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pH</a:t>
            </a:r>
            <a:r>
              <a:rPr lang="nl-NL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bodem de planten</a:t>
            </a: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nl-NL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die er groeien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veroorzaakt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veranderingen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pH</a:t>
            </a: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5097" y="1239125"/>
            <a:ext cx="3885188" cy="489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45" y="3869881"/>
            <a:ext cx="7751331" cy="25163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" y="896111"/>
            <a:ext cx="10850727" cy="246221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274320" algn="l" fontAlgn="auto">
              <a:spcBef>
                <a:spcPts val="0"/>
              </a:spcBef>
              <a:spcAft>
                <a:spcPts val="0"/>
              </a:spcAft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Alle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illustraties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zijn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afkomstig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uit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PASCO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documentatie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, clip art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uit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het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publieke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domein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, of Wikimedia:</a:t>
            </a:r>
          </a:p>
          <a:p>
            <a:pPr marL="27432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>
              <a:latin typeface="Calibri"/>
              <a:cs typeface="Helvetica" charset="0"/>
              <a:sym typeface="Helvetica" charset="0"/>
            </a:endParaRPr>
          </a:p>
          <a:p>
            <a:pPr marL="274320" marR="0" lvl="0" indent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>
              <a:latin typeface="Calibri"/>
              <a:cs typeface="Helvetica" charset="0"/>
              <a:sym typeface="Helvetica" charset="0"/>
            </a:endParaRPr>
          </a:p>
          <a:p>
            <a:pPr marL="274320" marR="0" lvl="0" indent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http://commons.wikimedia.org/wiki/File:PHscalenolang.png</a:t>
            </a:r>
          </a:p>
          <a:p>
            <a:pPr marL="274320" marR="0" lvl="0" indent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http://commons.wikimedia.org/wiki/File:Oklahoma_state_soil.JPG </a:t>
            </a:r>
          </a:p>
          <a:p>
            <a:pPr marL="274320" marR="0" lvl="0" indent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http://commons.wikimedia.org/wiki/File:Measuring_cylindertrue_colour.png</a:t>
            </a:r>
          </a:p>
          <a:p>
            <a:pPr marL="274320" marR="0" lvl="0" indent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http://commons.wikimedia.org/wiki/File:Washbottles.JPG</a:t>
            </a:r>
          </a:p>
          <a:p>
            <a:pPr marL="274320" marR="0" lvl="0" indent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http://www.freeclipartnow.com/office/paper-shredder.jpg.html</a:t>
            </a:r>
          </a:p>
        </p:txBody>
      </p:sp>
      <p:sp>
        <p:nvSpPr>
          <p:cNvPr id="3481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1317990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N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aslag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30127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Achtergrond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819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111"/>
            <a:ext cx="6094413" cy="457048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ingewikkeld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geheel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anorganische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stoffen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(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zonder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koolstof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organische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stoffen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(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koolstof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levende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organismen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Verschillende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combinaties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factoren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zorgen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onvruchtbaar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(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niets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wil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groeien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weinig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vruchtbaar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(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groeien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sommige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planten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andere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niet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), of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vruchtbaar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(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bijna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groeit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 is.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1493" y="819729"/>
            <a:ext cx="4932665" cy="558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30127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chtergrond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921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111"/>
            <a:ext cx="7923212" cy="623247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48393" indent="-274197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	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draagt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ertoe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bij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planten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groeien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vele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eigenschappen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</a:t>
            </a:r>
            <a:endParaRPr lang="en-US" sz="23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Poreus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water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lucht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gemakkelijk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door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kunnen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dringen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humus (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dood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plantenmateriaal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goed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vocht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vasthoudt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noodzakelijk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nieuwe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</a:t>
            </a:r>
            <a:r>
              <a:rPr lang="nl-NL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lantengroei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Min of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neutrale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pH (van pH6 tot 7.5)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pH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veranderingen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opvangen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Bevat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niet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teveel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zout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gezonde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populatie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regenwormen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kevers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schimmels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bateri</a:t>
            </a:r>
            <a:r>
              <a:rPr lang="az-Cyrl-AZ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ё</a:t>
            </a:r>
            <a:r>
              <a:rPr lang="nl-NL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n, die de dode materialen afbreken en reduceren tot de kleinste bouwstenen, die dan weer voor de plantengroei beschikbaar komen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indent="-274197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2573" y="1220061"/>
            <a:ext cx="2685351" cy="203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2736" y="3583929"/>
            <a:ext cx="3294792" cy="270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6612" y="4364831"/>
            <a:ext cx="2571080" cy="213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1"/>
            <a:ext cx="108414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oets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024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548770"/>
            <a:ext cx="7389811" cy="36779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AutoNum type="arabicPeriod"/>
              <a:tabLst>
                <a:tab pos="19051" algn="l"/>
                <a:tab pos="64774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rol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spelen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afbrekende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organismen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cree</a:t>
            </a:r>
            <a:r>
              <a:rPr lang="az-Cyrl-AZ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ё</a:t>
            </a:r>
            <a:r>
              <a:rPr lang="nl-NL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n van een gezonde bodem?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verteren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stinkende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dode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rommel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breken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dood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organisch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materiaal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tot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plant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bruikbare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voedingsstoffen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ruimen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calorie</a:t>
            </a:r>
            <a:r>
              <a:rPr lang="az-Cyrl-AZ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ё</a:t>
            </a:r>
            <a:r>
              <a:rPr lang="nl-NL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n op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0246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151814" y="182877"/>
            <a:ext cx="3908841" cy="1846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tabLst>
                <a:tab pos="533374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antwoord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tekstvakje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hieronder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        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maken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                                   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</a:tabLst>
              <a:defRPr/>
            </a:pP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09012" y="859631"/>
            <a:ext cx="418991" cy="41939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30127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chtergrond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126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111"/>
            <a:ext cx="5332611" cy="540147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essentieel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onderdeel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ecosysteem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plantenleven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mogelijk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Planten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vormen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belangrijk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primaire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productiviteit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waarvan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uiteindelijk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andere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levende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wezens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afhankelijk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Planten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reductoren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onmisbare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schakels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cycli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water,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koolstof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zuurstof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zwavel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andere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elementen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die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onontbeerlijk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leven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1097" y="876919"/>
            <a:ext cx="5808737" cy="543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50680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oets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229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9847632" cy="41549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2. 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belang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primaire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productiviteit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22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2002631"/>
            <a:ext cx="11577272" cy="3539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27432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hieronder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toetsenbord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nadat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je, je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antwoord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hebt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ingevuld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89204" y="1105681"/>
            <a:ext cx="1561693" cy="114380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185640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eiligheid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331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111"/>
            <a:ext cx="9065439" cy="332398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veiligheidsvoorschriften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die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practicumlokaal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gelden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practicum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bodemmonsters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pH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Zorg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bodemmonsters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dierlijke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uitwerpselen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bevatten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Neem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monsters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privé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gebieden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zonder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toestemming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eigenaar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Vertical Float Sma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2 Ln Sub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2 Ln Subh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Bottom Hal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 Right Below Camer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Right Above Tex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ongratulation Ic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With Hdr &amp; Hdg &amp; Subheadin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og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Image Referenc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rst Page">
  <a:themeElements>
    <a:clrScheme name="Earth">
      <a:dk1>
        <a:srgbClr val="002060"/>
      </a:dk1>
      <a:lt1>
        <a:srgbClr val="FFFFFF"/>
      </a:lt1>
      <a:dk2>
        <a:srgbClr val="002060"/>
      </a:dk2>
      <a:lt2>
        <a:srgbClr val="808080"/>
      </a:lt2>
      <a:accent1>
        <a:srgbClr val="CC6600"/>
      </a:accent1>
      <a:accent2>
        <a:srgbClr val="333399"/>
      </a:accent2>
      <a:accent3>
        <a:srgbClr val="FFFFFF"/>
      </a:accent3>
      <a:accent4>
        <a:srgbClr val="CC6600"/>
      </a:accent4>
      <a:accent5>
        <a:srgbClr val="D8B9AC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st Pag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s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Pages>0</Pages>
  <Words>1386</Words>
  <Characters>0</Characters>
  <Application>Microsoft Office PowerPoint</Application>
  <PresentationFormat>Aangepast</PresentationFormat>
  <Lines>0</Lines>
  <Paragraphs>221</Paragraphs>
  <Slides>30</Slides>
  <Notes>30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First Page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gebruiker</cp:lastModifiedBy>
  <cp:revision>149</cp:revision>
  <dcterms:modified xsi:type="dcterms:W3CDTF">2009-07-20T13:41:05Z</dcterms:modified>
</cp:coreProperties>
</file>