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78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notesSlides/notesSlide16.xml" ContentType="application/vnd.openxmlformats-officedocument.presentationml.notesSlide+xml"/>
  <Override PartName="/ppt/tags/tag67.xml" ContentType="application/vnd.openxmlformats-officedocument.presentationml.tags+xml"/>
  <Override PartName="/ppt/tags/tag85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notesSlides/notesSlide23.xml" ContentType="application/vnd.openxmlformats-officedocument.presentationml.notesSlide+xml"/>
  <Override PartName="/ppt/tags/tag34.xml" ContentType="application/vnd.openxmlformats-officedocument.presentationml.tags+xml"/>
  <Override PartName="/ppt/notesSlides/notesSlide12.xml" ContentType="application/vnd.openxmlformats-officedocument.presentationml.notesSlide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notesSlides/notesSlide7.xml" ContentType="application/vnd.openxmlformats-officedocument.presentationml.notesSlide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notesSlides/notesSlide17.xml" ContentType="application/vnd.openxmlformats-officedocument.presentationml.notesSlide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notesSlides/notesSlide15.xml" ContentType="application/vnd.openxmlformats-officedocument.presentationml.notesSlide+xml"/>
  <Override PartName="/ppt/tags/tag57.xml" ContentType="application/vnd.openxmlformats-officedocument.presentationml.tags+xml"/>
  <Override PartName="/ppt/tags/tag66.xml" ContentType="application/vnd.openxmlformats-officedocument.presentationml.tags+xml"/>
  <Override PartName="/ppt/tags/tag75.xml" ContentType="application/vnd.openxmlformats-officedocument.presentationml.tags+xml"/>
  <Override PartName="/ppt/notesSlides/notesSlide24.xml" ContentType="application/vnd.openxmlformats-officedocument.presentationml.notesSlide+xml"/>
  <Override PartName="/ppt/tags/tag84.xml" ContentType="application/vnd.openxmlformats-officedocument.presentationml.tags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notesSlides/notesSlide13.xml" ContentType="application/vnd.openxmlformats-officedocument.presentationml.notesSlide+xml"/>
  <Override PartName="/ppt/tags/tag55.xml" ContentType="application/vnd.openxmlformats-officedocument.presentationml.tags+xml"/>
  <Override PartName="/ppt/tags/tag64.xml" ContentType="application/vnd.openxmlformats-officedocument.presentationml.tags+xml"/>
  <Override PartName="/ppt/tags/tag73.xml" ContentType="application/vnd.openxmlformats-officedocument.presentationml.tags+xml"/>
  <Override PartName="/ppt/notesSlides/notesSlide22.xml" ContentType="application/vnd.openxmlformats-officedocument.presentationml.notesSlide+xml"/>
  <Override PartName="/ppt/tags/tag82.xml" ContentType="application/vnd.openxmlformats-officedocument.presentationml.tags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notesSlides/notesSlide8.xml" ContentType="application/vnd.openxmlformats-officedocument.presentationml.notesSlide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notesSlides/notesSlide11.xml" ContentType="application/vnd.openxmlformats-officedocument.presentationml.notesSlide+xml"/>
  <Override PartName="/ppt/tags/tag53.xml" ContentType="application/vnd.openxmlformats-officedocument.presentationml.tags+xml"/>
  <Override PartName="/ppt/tags/tag62.xml" ContentType="application/vnd.openxmlformats-officedocument.presentationml.tags+xml"/>
  <Override PartName="/ppt/tags/tag71.xml" ContentType="application/vnd.openxmlformats-officedocument.presentationml.tags+xml"/>
  <Override PartName="/ppt/notesSlides/notesSlide20.xml" ContentType="application/vnd.openxmlformats-officedocument.presentationml.notesSlide+xml"/>
  <Override PartName="/ppt/tags/tag80.xml" ContentType="application/vnd.openxmlformats-officedocument.presentationml.tags+xml"/>
  <Default Extension="tiff" ContentType="image/tiff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notesSlides/notesSlide18.xml" ContentType="application/vnd.openxmlformats-officedocument.presentationml.notesSlide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notesSlides/notesSlide14.xml" ContentType="application/vnd.openxmlformats-officedocument.presentationml.notesSlide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notesSlides/notesSlide9.xml" ContentType="application/vnd.openxmlformats-officedocument.presentationml.notesSlide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notesSlides/notesSlide21.xml" ContentType="application/vnd.openxmlformats-officedocument.presentationml.notesSlide+xml"/>
  <Override PartName="/ppt/tags/tag32.xml" ContentType="application/vnd.openxmlformats-officedocument.presentationml.tags+xml"/>
  <Override PartName="/ppt/notesSlides/notesSlide10.xml" ContentType="application/vnd.openxmlformats-officedocument.presentationml.notesSlide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21.xml" ContentType="application/vnd.openxmlformats-officedocument.presentationml.tags+xml"/>
  <Override PartName="/ppt/slideMasters/slideMaster2.xml" ContentType="application/vnd.openxmlformats-officedocument.presentationml.slideMaster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Default Extension="jpeg" ContentType="image/jpeg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3" r:id="rId2"/>
  </p:sldMasterIdLst>
  <p:notesMasterIdLst>
    <p:notesMasterId r:id="rId29"/>
  </p:notesMasterIdLst>
  <p:sldIdLst>
    <p:sldId id="257" r:id="rId3"/>
    <p:sldId id="292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6" r:id="rId15"/>
    <p:sldId id="274" r:id="rId16"/>
    <p:sldId id="275" r:id="rId17"/>
    <p:sldId id="278" r:id="rId18"/>
    <p:sldId id="277" r:id="rId19"/>
    <p:sldId id="282" r:id="rId20"/>
    <p:sldId id="283" r:id="rId21"/>
    <p:sldId id="279" r:id="rId22"/>
    <p:sldId id="280" r:id="rId23"/>
    <p:sldId id="281" r:id="rId24"/>
    <p:sldId id="271" r:id="rId25"/>
    <p:sldId id="273" r:id="rId26"/>
    <p:sldId id="290" r:id="rId27"/>
    <p:sldId id="285" r:id="rId28"/>
  </p:sldIdLst>
  <p:sldSz cx="12188825" cy="674846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685846" algn="ctr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1371691" algn="ctr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2057537" algn="ctr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2743383" algn="ctr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3429229" algn="l" defTabSz="1371691" rtl="0" eaLnBrk="1" latinLnBrk="0" hangingPunct="1">
      <a:defRPr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4115074" algn="l" defTabSz="1371691" rtl="0" eaLnBrk="1" latinLnBrk="0" hangingPunct="1">
      <a:defRPr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4800920" algn="l" defTabSz="1371691" rtl="0" eaLnBrk="1" latinLnBrk="0" hangingPunct="1">
      <a:defRPr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5486766" algn="l" defTabSz="1371691" rtl="0" eaLnBrk="1" latinLnBrk="0" hangingPunct="1">
      <a:defRPr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95" autoAdjust="0"/>
    <p:restoredTop sz="81970" autoAdjust="0"/>
  </p:normalViewPr>
  <p:slideViewPr>
    <p:cSldViewPr>
      <p:cViewPr varScale="1">
        <p:scale>
          <a:sx n="78" d="100"/>
          <a:sy n="78" d="100"/>
        </p:scale>
        <p:origin x="-342" y="-84"/>
      </p:cViewPr>
      <p:guideLst>
        <p:guide orient="horz" pos="2126"/>
        <p:guide pos="2558"/>
        <p:guide pos="51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148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B8BB15-1A66-479F-BD6E-1D5B4C777CD0}" type="datetimeFigureOut">
              <a:rPr lang="en-US" smtClean="0"/>
              <a:pPr/>
              <a:t>8/21/2009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1788" y="685800"/>
            <a:ext cx="61944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8F583C-03B2-4588-A415-4D3B7B5A1967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3716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685846" algn="l" defTabSz="13716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1371691" algn="l" defTabSz="13716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2057537" algn="l" defTabSz="13716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2743383" algn="l" defTabSz="13716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3429229" algn="l" defTabSz="13716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115074" algn="l" defTabSz="13716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800920" algn="l" defTabSz="13716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486766" algn="l" defTabSz="13716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F583C-03B2-4588-A415-4D3B7B5A196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L6-Text</a:t>
            </a:r>
            <a:r>
              <a:rPr lang="en-US" baseline="0" dirty="0" smtClean="0"/>
              <a:t> Box</a:t>
            </a:r>
          </a:p>
          <a:p>
            <a:r>
              <a:rPr lang="en-US" baseline="0" dirty="0" smtClean="0"/>
              <a:t>	[De </a:t>
            </a:r>
            <a:r>
              <a:rPr lang="en-US" baseline="0" dirty="0" err="1" smtClean="0"/>
              <a:t>juiste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volgorde</a:t>
            </a:r>
            <a:r>
              <a:rPr lang="en-US" baseline="0" dirty="0" smtClean="0"/>
              <a:t> is…]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F583C-03B2-4588-A415-4D3B7B5A196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F583C-03B2-4588-A415-4D3B7B5A196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F583C-03B2-4588-A415-4D3B7B5A196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F583C-03B2-4588-A415-4D3B7B5A196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L4,5,6-Text</a:t>
            </a:r>
            <a:r>
              <a:rPr lang="en-US" baseline="0" dirty="0" smtClean="0"/>
              <a:t> Box</a:t>
            </a:r>
          </a:p>
          <a:p>
            <a:r>
              <a:rPr lang="en-US" baseline="0" dirty="0" smtClean="0"/>
              <a:t>	[</a:t>
            </a:r>
            <a:r>
              <a:rPr lang="en-US" baseline="0" dirty="0" err="1" smtClean="0"/>
              <a:t>Zijn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grafieken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rechte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lijnen</a:t>
            </a:r>
            <a:r>
              <a:rPr lang="en-US" baseline="0" dirty="0" smtClean="0"/>
              <a:t>?]</a:t>
            </a:r>
          </a:p>
          <a:p>
            <a:r>
              <a:rPr lang="en-US" baseline="0" dirty="0" smtClean="0"/>
              <a:t>	[De </a:t>
            </a:r>
            <a:r>
              <a:rPr lang="en-US" baseline="0" dirty="0" err="1" smtClean="0"/>
              <a:t>versnelling</a:t>
            </a:r>
            <a:r>
              <a:rPr lang="en-US" baseline="0" dirty="0" smtClean="0"/>
              <a:t> is…]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F583C-03B2-4588-A415-4D3B7B5A196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L4,5,6-Text</a:t>
            </a:r>
            <a:r>
              <a:rPr lang="en-US" baseline="0" dirty="0" smtClean="0"/>
              <a:t> Box</a:t>
            </a:r>
          </a:p>
          <a:p>
            <a:r>
              <a:rPr lang="en-US" baseline="0" dirty="0" smtClean="0"/>
              <a:t>	[De </a:t>
            </a:r>
            <a:r>
              <a:rPr lang="en-US" baseline="0" dirty="0" err="1" smtClean="0"/>
              <a:t>hellingshoeken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zijn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hetzelfde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omdat</a:t>
            </a:r>
            <a:r>
              <a:rPr lang="en-US" baseline="0" dirty="0" smtClean="0"/>
              <a:t>…]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F583C-03B2-4588-A415-4D3B7B5A196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L6-Text</a:t>
            </a:r>
            <a:r>
              <a:rPr lang="en-US" baseline="0" dirty="0" smtClean="0"/>
              <a:t> Box</a:t>
            </a:r>
          </a:p>
          <a:p>
            <a:r>
              <a:rPr lang="en-US" baseline="0" dirty="0" smtClean="0"/>
              <a:t>	[</a:t>
            </a:r>
            <a:r>
              <a:rPr lang="en-US" baseline="0" dirty="0" err="1" smtClean="0"/>
              <a:t>Een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negatieve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hoek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betekent</a:t>
            </a:r>
            <a:r>
              <a:rPr lang="en-US" baseline="0" dirty="0" smtClean="0"/>
              <a:t>….]</a:t>
            </a:r>
          </a:p>
          <a:p>
            <a:r>
              <a:rPr lang="en-US" baseline="0" dirty="0" smtClean="0"/>
              <a:t>	[</a:t>
            </a:r>
            <a:r>
              <a:rPr lang="en-US" baseline="0" dirty="0" err="1" smtClean="0"/>
              <a:t>Een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positieve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hoek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betekent</a:t>
            </a:r>
            <a:r>
              <a:rPr lang="en-US" baseline="0" dirty="0" smtClean="0"/>
              <a:t>…]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F583C-03B2-4588-A415-4D3B7B5A196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L6-Text</a:t>
            </a:r>
            <a:r>
              <a:rPr lang="en-US" baseline="0" dirty="0" smtClean="0"/>
              <a:t> Box</a:t>
            </a:r>
          </a:p>
          <a:p>
            <a:r>
              <a:rPr lang="en-US" baseline="0" dirty="0" smtClean="0"/>
              <a:t>	[De </a:t>
            </a:r>
            <a:r>
              <a:rPr lang="en-US" baseline="0" dirty="0" err="1" smtClean="0"/>
              <a:t>versnelling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werd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veroorzaakt</a:t>
            </a:r>
            <a:r>
              <a:rPr lang="en-US" baseline="0" dirty="0" smtClean="0"/>
              <a:t> door…]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F583C-03B2-4588-A415-4D3B7B5A196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L4,5,6-Text</a:t>
            </a:r>
            <a:r>
              <a:rPr lang="en-US" baseline="0" dirty="0" smtClean="0"/>
              <a:t> Box</a:t>
            </a:r>
          </a:p>
          <a:p>
            <a:r>
              <a:rPr lang="en-US" baseline="0" dirty="0" smtClean="0"/>
              <a:t>	[De </a:t>
            </a:r>
            <a:r>
              <a:rPr lang="en-US" baseline="0" dirty="0" err="1" smtClean="0"/>
              <a:t>beweging</a:t>
            </a:r>
            <a:r>
              <a:rPr lang="en-US" baseline="0" dirty="0" smtClean="0"/>
              <a:t> van </a:t>
            </a:r>
            <a:r>
              <a:rPr lang="en-US" baseline="0" dirty="0" err="1" smtClean="0"/>
              <a:t>dit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voowerp</a:t>
            </a:r>
            <a:r>
              <a:rPr lang="en-US" baseline="0" dirty="0" smtClean="0"/>
              <a:t> is?…]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F583C-03B2-4588-A415-4D3B7B5A196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L4,5,6-Text</a:t>
            </a:r>
            <a:r>
              <a:rPr lang="en-US" baseline="0" dirty="0" smtClean="0"/>
              <a:t> Box</a:t>
            </a:r>
          </a:p>
          <a:p>
            <a:r>
              <a:rPr lang="en-US" baseline="0" dirty="0" smtClean="0"/>
              <a:t>	[</a:t>
            </a:r>
            <a:r>
              <a:rPr lang="en-US" baseline="0" dirty="0" err="1" smtClean="0"/>
              <a:t>Een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voorbeeld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waarbij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overeenkomen</a:t>
            </a:r>
            <a:r>
              <a:rPr lang="en-US" baseline="0" dirty="0" smtClean="0"/>
              <a:t> is…]</a:t>
            </a:r>
            <a:endParaRPr lang="en-US" dirty="0" smtClean="0"/>
          </a:p>
          <a:p>
            <a:r>
              <a:rPr lang="en-US" dirty="0" smtClean="0"/>
              <a:t>	[</a:t>
            </a:r>
            <a:r>
              <a:rPr lang="en-US" dirty="0" err="1" smtClean="0"/>
              <a:t>Een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voorbeeld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waarbij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verschillen</a:t>
            </a:r>
            <a:r>
              <a:rPr lang="en-US" baseline="0" dirty="0" smtClean="0"/>
              <a:t> is…]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F583C-03B2-4588-A415-4D3B7B5A1967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00535-F472-4103-8D86-C11BDF2F29B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L6-Text</a:t>
            </a:r>
            <a:r>
              <a:rPr lang="en-US" baseline="0" dirty="0" smtClean="0"/>
              <a:t> Box</a:t>
            </a:r>
          </a:p>
          <a:p>
            <a:r>
              <a:rPr lang="en-US" baseline="0" dirty="0" smtClean="0"/>
              <a:t>	[De </a:t>
            </a:r>
            <a:r>
              <a:rPr lang="en-US" baseline="0" dirty="0" err="1" smtClean="0"/>
              <a:t>katapult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versnellen</a:t>
            </a:r>
            <a:r>
              <a:rPr lang="en-US" baseline="0" dirty="0" smtClean="0"/>
              <a:t> met…]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F583C-03B2-4588-A415-4D3B7B5A196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L4,5,6-Text</a:t>
            </a:r>
            <a:r>
              <a:rPr lang="en-US" baseline="0" dirty="0" smtClean="0"/>
              <a:t> Box</a:t>
            </a:r>
          </a:p>
          <a:p>
            <a:r>
              <a:rPr lang="en-US" baseline="0" dirty="0" smtClean="0"/>
              <a:t>	[</a:t>
            </a:r>
            <a:r>
              <a:rPr lang="en-US" baseline="0" dirty="0" err="1" smtClean="0"/>
              <a:t>Voor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versnelling</a:t>
            </a:r>
            <a:r>
              <a:rPr lang="en-US" baseline="0" dirty="0" smtClean="0"/>
              <a:t> van de auto </a:t>
            </a:r>
            <a:r>
              <a:rPr lang="en-US" baseline="0" dirty="0" err="1" smtClean="0"/>
              <a:t>zorgen</a:t>
            </a:r>
            <a:r>
              <a:rPr lang="en-US" baseline="0" dirty="0" smtClean="0"/>
              <a:t>…]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F583C-03B2-4588-A415-4D3B7B5A1967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L6-Text</a:t>
            </a:r>
            <a:r>
              <a:rPr lang="en-US" baseline="0" dirty="0" smtClean="0"/>
              <a:t> Box</a:t>
            </a:r>
          </a:p>
          <a:p>
            <a:r>
              <a:rPr lang="en-US" baseline="0" dirty="0" smtClean="0"/>
              <a:t>	[ </a:t>
            </a:r>
            <a:r>
              <a:rPr lang="en-US" baseline="0" dirty="0" err="1" smtClean="0"/>
              <a:t>Mijn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keuze</a:t>
            </a:r>
            <a:r>
              <a:rPr lang="en-US" baseline="0" dirty="0" smtClean="0"/>
              <a:t> is…]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F583C-03B2-4588-A415-4D3B7B5A196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L6-Text</a:t>
            </a:r>
            <a:r>
              <a:rPr lang="en-US" baseline="0" dirty="0" smtClean="0"/>
              <a:t> Box</a:t>
            </a:r>
          </a:p>
          <a:p>
            <a:r>
              <a:rPr lang="en-US" baseline="0" dirty="0" smtClean="0"/>
              <a:t>	[</a:t>
            </a:r>
            <a:r>
              <a:rPr lang="en-US" baseline="0" dirty="0" err="1" smtClean="0"/>
              <a:t>Mijn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keuze</a:t>
            </a:r>
            <a:r>
              <a:rPr lang="en-US" baseline="0" dirty="0" smtClean="0"/>
              <a:t> is…]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F583C-03B2-4588-A415-4D3B7B5A1967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L6-Text</a:t>
            </a:r>
            <a:r>
              <a:rPr lang="en-US" baseline="0" dirty="0" smtClean="0"/>
              <a:t> Box</a:t>
            </a:r>
          </a:p>
          <a:p>
            <a:r>
              <a:rPr lang="en-US" baseline="0" dirty="0" smtClean="0"/>
              <a:t>	[</a:t>
            </a:r>
            <a:r>
              <a:rPr lang="en-US" baseline="0" dirty="0" err="1" smtClean="0"/>
              <a:t>Mijn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keuze</a:t>
            </a:r>
            <a:r>
              <a:rPr lang="en-US" baseline="0" dirty="0" smtClean="0"/>
              <a:t> is…]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F583C-03B2-4588-A415-4D3B7B5A1967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F583C-03B2-4588-A415-4D3B7B5A1967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F583C-03B2-4588-A415-4D3B7B5A1967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F583C-03B2-4588-A415-4D3B7B5A196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F583C-03B2-4588-A415-4D3B7B5A196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F583C-03B2-4588-A415-4D3B7B5A196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F583C-03B2-4588-A415-4D3B7B5A196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L6-Text</a:t>
            </a:r>
            <a:r>
              <a:rPr lang="en-US" baseline="0" dirty="0" smtClean="0"/>
              <a:t> Box</a:t>
            </a:r>
          </a:p>
          <a:p>
            <a:r>
              <a:rPr lang="en-US" baseline="0" dirty="0" smtClean="0"/>
              <a:t>	[</a:t>
            </a:r>
            <a:r>
              <a:rPr lang="en-US" baseline="0" dirty="0" err="1" smtClean="0"/>
              <a:t>Mijn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keuze</a:t>
            </a:r>
            <a:r>
              <a:rPr lang="en-US" baseline="0" dirty="0" smtClean="0"/>
              <a:t> is…]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F583C-03B2-4588-A415-4D3B7B5A196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L4,5,6-Text</a:t>
            </a:r>
            <a:r>
              <a:rPr lang="en-US" baseline="0" dirty="0" smtClean="0"/>
              <a:t> Box</a:t>
            </a:r>
          </a:p>
          <a:p>
            <a:r>
              <a:rPr lang="en-US" baseline="0" dirty="0" smtClean="0"/>
              <a:t>	[ </a:t>
            </a:r>
            <a:r>
              <a:rPr lang="en-US" baseline="0" dirty="0" err="1" smtClean="0"/>
              <a:t>Ja</a:t>
            </a:r>
            <a:r>
              <a:rPr lang="en-US" baseline="0" dirty="0" smtClean="0"/>
              <a:t>, want…</a:t>
            </a:r>
          </a:p>
          <a:p>
            <a:r>
              <a:rPr lang="en-US" baseline="0" dirty="0" smtClean="0"/>
              <a:t>                               Nee, want ….]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F583C-03B2-4588-A415-4D3B7B5A196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F583C-03B2-4588-A415-4D3B7B5A196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69272"/>
            <a:ext cx="10969943" cy="1124744"/>
          </a:xfrm>
          <a:prstGeom prst="rect">
            <a:avLst/>
          </a:prstGeom>
        </p:spPr>
        <p:txBody>
          <a:bodyPr lIns="137169" tIns="68585" rIns="137169" bIns="6858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575119"/>
            <a:ext cx="10969943" cy="4453699"/>
          </a:xfrm>
          <a:prstGeom prst="rect">
            <a:avLst/>
          </a:prstGeom>
        </p:spPr>
        <p:txBody>
          <a:bodyPr lIns="137169" tIns="68585" rIns="137169" bIns="6858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2" y="0"/>
            <a:ext cx="12188824" cy="146684"/>
          </a:xfrm>
          <a:prstGeom prst="rect">
            <a:avLst/>
          </a:prstGeom>
          <a:solidFill>
            <a:schemeClr val="accent1"/>
          </a:solidFill>
        </p:spPr>
        <p:txBody>
          <a:bodyPr lIns="182921" tIns="91460" rIns="182921" bIns="91460"/>
          <a:lstStyle>
            <a:lvl1pPr algn="l">
              <a:defRPr sz="2000" b="1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" y="5995690"/>
            <a:ext cx="12188572" cy="770089"/>
          </a:xfrm>
          <a:prstGeom prst="rect">
            <a:avLst/>
          </a:prstGeom>
          <a:solidFill>
            <a:schemeClr val="accent1"/>
          </a:solidFill>
        </p:spPr>
        <p:txBody>
          <a:bodyPr wrap="square" lIns="182921" tIns="0" rIns="0" bIns="0" rtlCol="0" anchor="ctr" anchorCtr="0">
            <a:noAutofit/>
          </a:bodyPr>
          <a:lstStyle/>
          <a:p>
            <a:pPr algn="l"/>
            <a:r>
              <a:rPr lang="en-US" sz="4100" b="1" baseline="0" dirty="0" err="1" smtClean="0">
                <a:solidFill>
                  <a:schemeClr val="bg1"/>
                </a:solidFill>
                <a:latin typeface="Calibri" pitchFamily="34" charset="0"/>
              </a:rPr>
              <a:t>Versnelling</a:t>
            </a:r>
            <a:r>
              <a:rPr lang="en-US" sz="4100" b="1" baseline="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endParaRPr lang="en-US" sz="41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eader withou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>
            <p:custDataLst>
              <p:tags r:id="rId1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21" tIns="91460" rIns="182921" bIns="914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7" name="TextBox 6"/>
          <p:cNvSpPr txBox="1"/>
          <p:nvPr userDrawn="1">
            <p:custDataLst>
              <p:tags r:id="rId2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FFFFFF"/>
                </a:solidFill>
                <a:latin typeface="Calibri"/>
              </a:rPr>
              <a:t>Versnelling</a:t>
            </a: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 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eader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>
            <p:custDataLst>
              <p:tags r:id="rId1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21" tIns="91460" rIns="182921" bIns="914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6601779"/>
            <a:ext cx="12188572" cy="146684"/>
          </a:xfrm>
          <a:prstGeom prst="rect">
            <a:avLst/>
          </a:prstGeom>
          <a:solidFill>
            <a:schemeClr val="tx2"/>
          </a:solidFill>
        </p:spPr>
        <p:txBody>
          <a:bodyPr lIns="182921" tIns="91460" rIns="182921" bIns="91460"/>
          <a:lstStyle>
            <a:lvl1pPr>
              <a:defRPr/>
            </a:lvl1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 userDrawn="1">
            <p:custDataLst>
              <p:tags r:id="rId2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FFFFFF"/>
                </a:solidFill>
                <a:latin typeface="Calibri"/>
              </a:rPr>
              <a:t>Versnelling</a:t>
            </a: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 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685846" algn="ctr" rtl="0" fontAlgn="base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1371691" algn="ctr" rtl="0" fontAlgn="base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2057537" algn="ctr" rtl="0" fontAlgn="base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2743383" algn="ctr" rtl="0" fontAlgn="base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685846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1371691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057537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2743383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1371691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46" algn="l" defTabSz="1371691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91" algn="l" defTabSz="1371691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537" algn="l" defTabSz="1371691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383" algn="l" defTabSz="1371691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229" algn="l" defTabSz="1371691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5074" algn="l" defTabSz="1371691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920" algn="l" defTabSz="1371691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766" algn="l" defTabSz="1371691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6" r:id="rId2"/>
    <p:sldLayoutId id="2147483655" r:id="rId3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68576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137152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2057281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2743039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68576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137152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057281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2743039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13715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0" algn="l" defTabSz="13715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520" algn="l" defTabSz="13715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281" algn="l" defTabSz="13715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39" algn="l" defTabSz="13715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800" algn="l" defTabSz="13715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560" algn="l" defTabSz="13715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320" algn="l" defTabSz="13715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080" algn="l" defTabSz="13715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13" Type="http://schemas.openxmlformats.org/officeDocument/2006/relationships/notesSlide" Target="../notesSlides/notesSlide10.xml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12" Type="http://schemas.openxmlformats.org/officeDocument/2006/relationships/slideLayout" Target="../slideLayouts/slideLayout1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tags" Target="../tags/tag43.xml"/><Relationship Id="rId5" Type="http://schemas.openxmlformats.org/officeDocument/2006/relationships/tags" Target="../tags/tag37.xml"/><Relationship Id="rId15" Type="http://schemas.openxmlformats.org/officeDocument/2006/relationships/image" Target="../media/image19.png"/><Relationship Id="rId10" Type="http://schemas.openxmlformats.org/officeDocument/2006/relationships/tags" Target="../tags/tag42.xml"/><Relationship Id="rId4" Type="http://schemas.openxmlformats.org/officeDocument/2006/relationships/tags" Target="../tags/tag36.xml"/><Relationship Id="rId9" Type="http://schemas.openxmlformats.org/officeDocument/2006/relationships/tags" Target="../tags/tag41.xml"/><Relationship Id="rId1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image" Target="../media/image21.pn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image" Target="../media/image20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16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16.pn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image" Target="../media/image16.pn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image" Target="../media/image16.png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image" Target="../media/image16.png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image" Target="../media/image16.png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jpeg"/><Relationship Id="rId3" Type="http://schemas.openxmlformats.org/officeDocument/2006/relationships/tags" Target="../tags/tag7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4.xml"/><Relationship Id="rId10" Type="http://schemas.openxmlformats.org/officeDocument/2006/relationships/image" Target="../media/image6.png"/><Relationship Id="rId4" Type="http://schemas.openxmlformats.org/officeDocument/2006/relationships/tags" Target="../tags/tag8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71.xml"/><Relationship Id="rId7" Type="http://schemas.openxmlformats.org/officeDocument/2006/relationships/image" Target="../media/image25.png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image" Target="../media/image24.png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image" Target="../media/image16.png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7" Type="http://schemas.openxmlformats.org/officeDocument/2006/relationships/image" Target="../media/image26.png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image" Target="../media/image27.png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80.xml"/><Relationship Id="rId7" Type="http://schemas.openxmlformats.org/officeDocument/2006/relationships/image" Target="../media/image16.png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image" Target="../media/image28.png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7" Type="http://schemas.openxmlformats.org/officeDocument/2006/relationships/image" Target="../media/image26.png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image" Target="../media/image29.png"/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tiff"/><Relationship Id="rId3" Type="http://schemas.openxmlformats.org/officeDocument/2006/relationships/tags" Target="../tags/tag86.xml"/><Relationship Id="rId7" Type="http://schemas.openxmlformats.org/officeDocument/2006/relationships/image" Target="../media/image30.png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notesSlide" Target="../notesSlides/notesSlide25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8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4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3" Type="http://schemas.openxmlformats.org/officeDocument/2006/relationships/tags" Target="../tags/tag13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10" Type="http://schemas.openxmlformats.org/officeDocument/2006/relationships/image" Target="../media/image1.jpeg"/><Relationship Id="rId4" Type="http://schemas.openxmlformats.org/officeDocument/2006/relationships/tags" Target="../tags/tag14.xml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24.xml"/><Relationship Id="rId7" Type="http://schemas.openxmlformats.org/officeDocument/2006/relationships/image" Target="../media/image16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16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7" Type="http://schemas.openxmlformats.org/officeDocument/2006/relationships/image" Target="../media/image18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7" y="97631"/>
            <a:ext cx="12187238" cy="5942826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>
            <p:custDataLst>
              <p:tags r:id="rId1"/>
            </p:custDataLst>
          </p:nvPr>
        </p:nvSpPr>
        <p:spPr>
          <a:xfrm>
            <a:off x="8151814" y="182877"/>
            <a:ext cx="3908841" cy="2492990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  <p:txBody>
          <a:bodyPr vert="horz" wrap="square" lIns="0" tIns="0" rIns="0" bIns="0" rtlCol="0" anchor="ctr" anchorCtr="0">
            <a:spAutoFit/>
          </a:bodyPr>
          <a:lstStyle/>
          <a:p>
            <a:pPr lvl="0" algn="l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De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stappen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links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maken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deel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uit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van ht practicum.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Ze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staan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echter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niet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in de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juiste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volgorde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Zet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alle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stappen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in de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juiste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volgorde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en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maak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daar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een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foto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van.</a:t>
            </a:r>
          </a:p>
          <a:p>
            <a:endParaRPr lang="en-US" dirty="0"/>
          </a:p>
        </p:txBody>
      </p:sp>
      <p:pic>
        <p:nvPicPr>
          <p:cNvPr id="12289" name="Picture 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10964232" y="2469460"/>
            <a:ext cx="952251" cy="800664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/>
            <a:tailEnd/>
          </a:ln>
        </p:spPr>
      </p:pic>
      <p:pic>
        <p:nvPicPr>
          <p:cNvPr id="12290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155447" y="3657600"/>
            <a:ext cx="3713783" cy="2687947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/>
            <a:tailEnd/>
          </a:ln>
        </p:spPr>
      </p:pic>
      <p:sp>
        <p:nvSpPr>
          <p:cNvPr id="12291" name="Rectangle 3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608012" y="3907631"/>
            <a:ext cx="2743200" cy="1938988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91438" tIns="45718" rIns="91438" bIns="45718" anchor="t" anchorCtr="0">
            <a:spAutoFit/>
          </a:bodyPr>
          <a:lstStyle/>
          <a:p>
            <a:pPr algn="l">
              <a:lnSpc>
                <a:spcPts val="2400"/>
              </a:lnSpc>
              <a:spcBef>
                <a:spcPts val="0"/>
              </a:spcBef>
            </a:pPr>
            <a:r>
              <a:rPr lang="en-US" sz="2300" b="1" dirty="0">
                <a:latin typeface="Calibri"/>
                <a:ea typeface="Verdana Bold" charset="0"/>
                <a:cs typeface="Verdana Bold" charset="0"/>
                <a:sym typeface="Verdana Bold" charset="0"/>
              </a:rPr>
              <a:t>C.</a:t>
            </a:r>
            <a:r>
              <a:rPr lang="en-US" sz="2300" b="1" dirty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Laat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het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karretje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los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aan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de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bovenkant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van de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baan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om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een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grafiek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van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snelheid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afgezet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tegen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de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tijd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te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krijgen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  <a:endParaRPr lang="en-US" sz="23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4041647" y="3658083"/>
            <a:ext cx="3713783" cy="2687947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/>
            <a:tailEnd/>
          </a:ln>
        </p:spPr>
      </p:pic>
      <p:sp>
        <p:nvSpPr>
          <p:cNvPr id="12293" name="Rectangle 5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4570412" y="3907631"/>
            <a:ext cx="2743200" cy="1938988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91437" tIns="45718" rIns="91437" bIns="45718" anchor="t" anchorCtr="0">
            <a:spAutoFit/>
          </a:bodyPr>
          <a:lstStyle/>
          <a:p>
            <a:pPr algn="l">
              <a:lnSpc>
                <a:spcPts val="2400"/>
              </a:lnSpc>
              <a:spcBef>
                <a:spcPts val="0"/>
              </a:spcBef>
            </a:pPr>
            <a:r>
              <a:rPr lang="en-US" sz="2300" b="1" dirty="0">
                <a:latin typeface="Calibri"/>
                <a:ea typeface="Verdana Bold" charset="0"/>
                <a:cs typeface="Verdana Bold" charset="0"/>
                <a:sym typeface="Verdana Bold" charset="0"/>
              </a:rPr>
              <a:t>D.</a:t>
            </a:r>
            <a:r>
              <a:rPr lang="en-US" sz="2300" b="1" dirty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Zet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de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hellende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baan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 op met het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stootblok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aan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de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ene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en de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bewegingssensor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aan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de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andere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kant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  <a:endParaRPr lang="en-US" sz="23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pic>
        <p:nvPicPr>
          <p:cNvPr id="12294" name="Picture 6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150811" y="762483"/>
            <a:ext cx="3713783" cy="2687947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/>
            <a:tailEnd/>
          </a:ln>
          <a:effectLst/>
        </p:spPr>
      </p:pic>
      <p:pic>
        <p:nvPicPr>
          <p:cNvPr id="12295" name="Picture 7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4037012" y="758951"/>
            <a:ext cx="3713783" cy="2687947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/>
            <a:tailEnd/>
          </a:ln>
        </p:spPr>
      </p:pic>
      <p:sp>
        <p:nvSpPr>
          <p:cNvPr id="12296" name="Rectangle 8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608012" y="1012029"/>
            <a:ext cx="2743200" cy="2246765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91438" tIns="45718" rIns="91438" bIns="45718" anchor="t" anchorCtr="0">
            <a:spAutoFit/>
          </a:bodyPr>
          <a:lstStyle/>
          <a:p>
            <a:pPr algn="l">
              <a:lnSpc>
                <a:spcPts val="2400"/>
              </a:lnSpc>
              <a:spcBef>
                <a:spcPts val="0"/>
              </a:spcBef>
            </a:pPr>
            <a:r>
              <a:rPr lang="en-US" sz="2300" b="1" dirty="0">
                <a:latin typeface="Calibri"/>
                <a:ea typeface="Verdana Bold" charset="0"/>
                <a:cs typeface="Verdana Bold" charset="0"/>
                <a:sym typeface="Verdana Bold" charset="0"/>
              </a:rPr>
              <a:t>A.</a:t>
            </a:r>
            <a:r>
              <a:rPr lang="en-US" sz="2300" b="1" dirty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Herhaal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de meting,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terwijl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je nu het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karretje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op de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baan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naar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boven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duwt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in de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richting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van de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bewegingssensor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  <a:endParaRPr lang="en-US" sz="23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12297" name="Rectangle 9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4570412" y="1014983"/>
            <a:ext cx="2743200" cy="2580189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91438" tIns="45718" rIns="91438" bIns="45718" anchor="t" anchorCtr="0">
            <a:spAutoFit/>
          </a:bodyPr>
          <a:lstStyle/>
          <a:p>
            <a:pPr algn="l">
              <a:lnSpc>
                <a:spcPts val="2400"/>
              </a:lnSpc>
              <a:spcBef>
                <a:spcPts val="0"/>
              </a:spcBef>
            </a:pPr>
            <a:r>
              <a:rPr lang="en-US" sz="2300" b="1" dirty="0">
                <a:latin typeface="Calibri"/>
                <a:ea typeface="Verdana Bold" charset="0"/>
                <a:cs typeface="Verdana Bold" charset="0"/>
                <a:sym typeface="Verdana Bold" charset="0"/>
              </a:rPr>
              <a:t>B.</a:t>
            </a:r>
            <a:r>
              <a:rPr lang="en-US" sz="2300" b="1" dirty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Bepaal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de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acceleratie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van het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karretje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in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elke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proef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waarbij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je de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helling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van de 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grafiek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van de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metingen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gebruikt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  <a:endParaRPr lang="en-US" sz="2300" dirty="0">
              <a:latin typeface="Calibri"/>
              <a:cs typeface="Arial" charset="0"/>
              <a:sym typeface="Arial" charset="0"/>
            </a:endParaRPr>
          </a:p>
          <a:p>
            <a:pPr>
              <a:lnSpc>
                <a:spcPts val="1650"/>
              </a:lnSpc>
              <a:spcBef>
                <a:spcPts val="900"/>
              </a:spcBef>
            </a:pPr>
            <a:endParaRPr lang="en-US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12298" name="Rectangle 10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0" y="1"/>
            <a:ext cx="4225003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182798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2946" algn="l"/>
                <a:tab pos="1065894" algn="l"/>
                <a:tab pos="1598840" algn="l"/>
                <a:tab pos="2131786" algn="l"/>
                <a:tab pos="2664734" algn="l"/>
                <a:tab pos="3197680" algn="l"/>
                <a:tab pos="3730626" algn="l"/>
                <a:tab pos="4263575" algn="l"/>
                <a:tab pos="4796521" algn="l"/>
                <a:tab pos="5329467" algn="l"/>
                <a:tab pos="5862415" algn="l"/>
                <a:tab pos="6395360" algn="l"/>
              </a:tabLst>
              <a:defRPr/>
            </a:pPr>
            <a:r>
              <a:rPr lang="en-US" sz="3200" b="1" dirty="0" err="1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zet</a:t>
            </a:r>
            <a:r>
              <a:rPr lang="en-US" sz="3200" b="1" dirty="0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 in de </a:t>
            </a:r>
            <a:r>
              <a:rPr lang="en-US" sz="3200" b="1" dirty="0" err="1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juiste</a:t>
            </a:r>
            <a:r>
              <a:rPr lang="en-US" sz="3200" b="1" dirty="0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 </a:t>
            </a:r>
            <a:r>
              <a:rPr lang="en-US" sz="3200" b="1" dirty="0" err="1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volgorde</a:t>
            </a:r>
            <a:endParaRPr lang="en-US" sz="3200" b="1" dirty="0">
              <a:solidFill>
                <a:srgbClr val="EB572D"/>
              </a:solidFill>
              <a:latin typeface="Calibri"/>
              <a:ea typeface="Verdana Bold" charset="0"/>
              <a:cs typeface="Verdana Bold" charset="0"/>
              <a:sym typeface="Verdana Bold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0" y="396973"/>
            <a:ext cx="2055812" cy="769441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anchor="ctr" anchorCtr="0">
            <a:spAutoFit/>
          </a:bodyPr>
          <a:lstStyle/>
          <a:p>
            <a:pPr marL="182953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en-US" sz="3200" b="1" dirty="0" err="1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opstelling</a:t>
            </a:r>
            <a:endParaRPr lang="en-US" sz="3200" b="1" dirty="0">
              <a:solidFill>
                <a:srgbClr val="EB572D"/>
              </a:solidFill>
              <a:latin typeface="Calibri"/>
              <a:cs typeface="Helvetica" charset="0"/>
              <a:sym typeface="Helvetica" charset="0"/>
            </a:endParaRPr>
          </a:p>
          <a:p>
            <a:pPr marR="0" lvl="0" indent="0" defTabSz="914400" eaLnBrk="1" fontAlgn="auto" latinLnBrk="0" hangingPunct="1">
              <a:lnSpc>
                <a:spcPct val="100000"/>
              </a:lnSpc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endParaRPr lang="en-US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24264" y="531408"/>
            <a:ext cx="4037548" cy="6195623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13316" name="Rectangle 4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0" y="914615"/>
            <a:ext cx="8665493" cy="3901068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729776" marR="0" lvl="0" indent="-456903" algn="l" defTabSz="91440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</a:tabLst>
              <a:defRPr/>
            </a:pP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Bevestig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het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stopblok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aan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het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benedeneinde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 van de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baan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 </a:t>
            </a:r>
            <a:endParaRPr lang="en-US" sz="2700" dirty="0"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729776" marR="0" lvl="0" indent="-456903" algn="l" defTabSz="914400" eaLnBrk="1" fontAlgn="auto" latinLnBrk="0" hangingPunct="1">
              <a:spcBef>
                <a:spcPts val="15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</a:tabLst>
              <a:defRPr/>
            </a:pP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Bevestig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het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andere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uiteinde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aan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het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statief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en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zorg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ervoor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,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dat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baan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wat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helt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  <a:endParaRPr lang="en-US" sz="2700" dirty="0"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729776" marR="0" lvl="0" indent="-456903" algn="l" defTabSz="914400" eaLnBrk="1" fontAlgn="auto" latinLnBrk="0" hangingPunct="1">
              <a:spcBef>
                <a:spcPts val="15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</a:tabLst>
              <a:defRPr/>
            </a:pP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Bevestig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bewegingssensor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aan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het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hoge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einde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van   de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baan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,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terwijl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hij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naar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beneden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 “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kijkt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“.</a:t>
            </a:r>
            <a:endParaRPr lang="en-US" sz="2700" dirty="0"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729776" marR="0" lvl="0" indent="-456903" algn="l" defTabSz="914400" eaLnBrk="1" fontAlgn="auto" latinLnBrk="0" hangingPunct="1">
              <a:spcBef>
                <a:spcPts val="15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</a:tabLst>
              <a:defRPr/>
            </a:pP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Koppel de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bewegingssensor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aan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het Spark Science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systeem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  <a:endParaRPr lang="en-US" sz="27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13317" name="Rectangle 5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55612" y="5333345"/>
            <a:ext cx="7010400" cy="707886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274320" algn="l">
              <a:spcBef>
                <a:spcPts val="1500"/>
              </a:spcBef>
              <a:spcAft>
                <a:spcPts val="0"/>
              </a:spcAft>
            </a:pPr>
            <a:r>
              <a:rPr lang="en-US" sz="2300" b="1" dirty="0" smtClean="0">
                <a:latin typeface="Calibri"/>
                <a:ea typeface="Verdana Bold" charset="0"/>
                <a:cs typeface="Verdana Bold" charset="0"/>
                <a:sym typeface="Verdana Bold" charset="0"/>
              </a:rPr>
              <a:t>Let op:</a:t>
            </a:r>
            <a:r>
              <a:rPr lang="en-US" sz="2300" b="1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Zet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de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schakelaar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boven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op de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bewegingssensor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op het “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karretje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”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ikoon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  <a:endParaRPr lang="en-US" sz="23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51540" y="5659962"/>
            <a:ext cx="876072" cy="381269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8151814" y="548640"/>
            <a:ext cx="3908840" cy="443198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274320" indent="-274320" algn="l">
              <a:spcBef>
                <a:spcPts val="0"/>
              </a:spcBef>
              <a:spcAft>
                <a:spcPts val="0"/>
              </a:spcAft>
              <a:buFontTx/>
              <a:buAutoNum type="arabicPeriod"/>
              <a:tabLst>
                <a:tab pos="19051" algn="l"/>
                <a:tab pos="342923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9051" algn="l"/>
                <a:tab pos="342923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</a:pP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Zet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het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karretje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op de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baan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,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ongeveer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15 cm van de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bewegingssensor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  <a:endParaRPr lang="en-US" sz="2400" dirty="0"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274320" indent="-274320" algn="l">
              <a:spcBef>
                <a:spcPts val="0"/>
              </a:spcBef>
              <a:spcAft>
                <a:spcPts val="0"/>
              </a:spcAft>
              <a:buAutoNum type="arabicPeriod" startAt="2"/>
              <a:tabLst>
                <a:tab pos="19051" algn="l"/>
                <a:tab pos="342923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9051" algn="l"/>
                <a:tab pos="342923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</a:pP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Druk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op      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om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de meting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te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beginnen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</a:p>
          <a:p>
            <a:pPr marL="274320" indent="-274320" algn="l">
              <a:spcBef>
                <a:spcPts val="0"/>
              </a:spcBef>
              <a:spcAft>
                <a:spcPts val="0"/>
              </a:spcAft>
              <a:buFontTx/>
              <a:buAutoNum type="arabicPeriod" startAt="3"/>
              <a:tabLst>
                <a:tab pos="19051" algn="l"/>
                <a:tab pos="342923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9051" algn="l"/>
                <a:tab pos="342923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9051" algn="l"/>
                <a:tab pos="342923" algn="l"/>
                <a:tab pos="1066871" algn="l"/>
                <a:tab pos="1600307" algn="l"/>
                <a:tab pos="2133742" algn="l"/>
                <a:tab pos="2667178" algn="l"/>
              </a:tabLst>
            </a:pP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Laat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het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karretje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los,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zodat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het de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baan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afrolt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</a:p>
          <a:p>
            <a:pPr marL="274320" indent="-274320" algn="l">
              <a:spcBef>
                <a:spcPts val="0"/>
              </a:spcBef>
              <a:spcAft>
                <a:spcPts val="0"/>
              </a:spcAft>
              <a:buFontTx/>
              <a:buAutoNum type="arabicPeriod" startAt="3"/>
              <a:tabLst>
                <a:tab pos="19051" algn="l"/>
                <a:tab pos="342923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9051" algn="l"/>
                <a:tab pos="342923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9051" algn="l"/>
                <a:tab pos="342923" algn="l"/>
                <a:tab pos="1066871" algn="l"/>
                <a:tab pos="1600307" algn="l"/>
                <a:tab pos="2133742" algn="l"/>
                <a:tab pos="2667178" algn="l"/>
              </a:tabLst>
            </a:pP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Vang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het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karretje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op,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vlak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voordat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het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het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stootblok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raakt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</a:p>
          <a:p>
            <a:pPr marL="274320" indent="-274320" algn="l">
              <a:spcBef>
                <a:spcPts val="0"/>
              </a:spcBef>
              <a:spcAft>
                <a:spcPts val="0"/>
              </a:spcAft>
              <a:buFontTx/>
              <a:buAutoNum type="arabicPeriod" startAt="3"/>
              <a:tabLst>
                <a:tab pos="19051" algn="l"/>
                <a:tab pos="342923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9051" algn="l"/>
                <a:tab pos="342923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9051" algn="l"/>
                <a:tab pos="342923" algn="l"/>
                <a:tab pos="1066871" algn="l"/>
                <a:tab pos="1600307" algn="l"/>
                <a:tab pos="2133742" algn="l"/>
                <a:tab pos="2667178" algn="l"/>
              </a:tabLst>
            </a:pP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Druk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op     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om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de meting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te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stoppen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  <a:endParaRPr lang="en-US" sz="2000" dirty="0">
              <a:solidFill>
                <a:schemeClr val="tx1"/>
              </a:solidFill>
              <a:latin typeface="Verdana" charset="0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14338" name="Rectangle 2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8151813" y="62385"/>
            <a:ext cx="4037011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anchor="ctr" anchorCtr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2946" algn="l"/>
                <a:tab pos="1065894" algn="l"/>
                <a:tab pos="1598840" algn="l"/>
                <a:tab pos="2131786" algn="l"/>
                <a:tab pos="2664734" algn="l"/>
                <a:tab pos="3197680" algn="l"/>
                <a:tab pos="3730626" algn="l"/>
                <a:tab pos="4263575" algn="l"/>
                <a:tab pos="4796521" algn="l"/>
                <a:tab pos="5329467" algn="l"/>
                <a:tab pos="5862415" algn="l"/>
                <a:tab pos="6395360" algn="l"/>
              </a:tabLst>
              <a:defRPr/>
            </a:pPr>
            <a:r>
              <a:rPr lang="en-US" sz="3200" b="1" dirty="0" err="1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gegevens</a:t>
            </a:r>
            <a:r>
              <a:rPr lang="en-US" sz="3200" b="1" dirty="0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 </a:t>
            </a:r>
            <a:r>
              <a:rPr lang="en-US" sz="3200" b="1" dirty="0" err="1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verzamelen</a:t>
            </a:r>
            <a:endParaRPr lang="en-US" sz="3200" b="1" dirty="0">
              <a:solidFill>
                <a:srgbClr val="EB572D"/>
              </a:solidFill>
              <a:latin typeface="Calibri"/>
              <a:cs typeface="Helvetica" charset="0"/>
              <a:sym typeface="Helvetica" charset="0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523412" y="1697831"/>
            <a:ext cx="304721" cy="30501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14340" name="Rectangle 4"/>
          <p:cNvSpPr>
            <a:spLocks/>
          </p:cNvSpPr>
          <p:nvPr/>
        </p:nvSpPr>
        <p:spPr bwMode="auto">
          <a:xfrm>
            <a:off x="8170322" y="3164534"/>
            <a:ext cx="3866143" cy="282139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marL="323872" indent="-323872" algn="l">
              <a:spcBef>
                <a:spcPts val="900"/>
              </a:spcBef>
              <a:buFontTx/>
              <a:buAutoNum type="arabicPeriod" startAt="3"/>
              <a:tabLst>
                <a:tab pos="19051" algn="l"/>
                <a:tab pos="342923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9051" algn="l"/>
                <a:tab pos="342923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9051" algn="l"/>
                <a:tab pos="342923" algn="l"/>
                <a:tab pos="1066871" algn="l"/>
                <a:tab pos="1600307" algn="l"/>
                <a:tab pos="2133742" algn="l"/>
                <a:tab pos="2667178" algn="l"/>
              </a:tabLst>
            </a:pPr>
            <a:endParaRPr lang="en-US" sz="2000" dirty="0">
              <a:solidFill>
                <a:schemeClr val="tx1"/>
              </a:solidFill>
              <a:latin typeface="Verdana" charset="0"/>
              <a:ea typeface="Verdana" charset="0"/>
              <a:cs typeface="Verdana" charset="0"/>
              <a:sym typeface="Verdana" charset="0"/>
            </a:endParaRP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447212" y="4288416"/>
            <a:ext cx="304721" cy="30501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/>
          </p:cNvSpPr>
          <p:nvPr/>
        </p:nvSpPr>
        <p:spPr bwMode="auto">
          <a:xfrm>
            <a:off x="8132232" y="3183597"/>
            <a:ext cx="4018503" cy="282139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marL="342923" algn="l">
              <a:spcBef>
                <a:spcPts val="900"/>
              </a:spcBef>
              <a:tabLst>
                <a:tab pos="342923" algn="l"/>
                <a:tab pos="342923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9051" algn="l"/>
                <a:tab pos="342923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9051" algn="l"/>
                <a:tab pos="438179" algn="l"/>
                <a:tab pos="1066871" algn="l"/>
                <a:tab pos="1600307" algn="l"/>
                <a:tab pos="2133742" algn="l"/>
                <a:tab pos="2667178" algn="l"/>
              </a:tabLst>
            </a:pPr>
            <a:endParaRPr lang="en-US" sz="2000" dirty="0">
              <a:solidFill>
                <a:schemeClr val="tx1"/>
              </a:solidFill>
              <a:latin typeface="Verdana" charset="0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15362" name="Rectangle 2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8151814" y="548640"/>
            <a:ext cx="3908840" cy="5593839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274320" indent="-274320" algn="l">
              <a:spcBef>
                <a:spcPts val="0"/>
              </a:spcBef>
              <a:spcAft>
                <a:spcPts val="0"/>
              </a:spcAft>
              <a:buFontTx/>
              <a:buAutoNum type="arabicPeriod" startAt="6"/>
              <a:tabLst>
                <a:tab pos="19051" algn="l"/>
                <a:tab pos="342923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9051" algn="l"/>
                <a:tab pos="342923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9051" algn="l"/>
                <a:tab pos="342923" algn="l"/>
                <a:tab pos="1066871" algn="l"/>
                <a:tab pos="1600307" algn="l"/>
                <a:tab pos="2133742" algn="l"/>
                <a:tab pos="2667178" algn="l"/>
              </a:tabLst>
            </a:pP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Zet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het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karretje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op de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baan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tegen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het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stootblok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</a:p>
          <a:p>
            <a:pPr marL="274320" indent="-274320" algn="l">
              <a:spcBef>
                <a:spcPts val="0"/>
              </a:spcBef>
              <a:spcAft>
                <a:spcPts val="0"/>
              </a:spcAft>
              <a:buFontTx/>
              <a:buAutoNum type="arabicPeriod" startAt="6"/>
              <a:tabLst>
                <a:tab pos="19051" algn="l"/>
                <a:tab pos="342923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9051" algn="l"/>
                <a:tab pos="342923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9051" algn="l"/>
                <a:tab pos="342923" algn="l"/>
                <a:tab pos="1066871" algn="l"/>
                <a:tab pos="1600307" algn="l"/>
                <a:tab pos="2133742" algn="l"/>
                <a:tab pos="2667178" algn="l"/>
              </a:tabLst>
            </a:pP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Druk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op     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om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de meting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te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beginnen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</a:p>
          <a:p>
            <a:pPr marL="274320" indent="-274320" algn="l">
              <a:spcBef>
                <a:spcPts val="0"/>
              </a:spcBef>
              <a:spcAft>
                <a:spcPts val="0"/>
              </a:spcAft>
              <a:tabLst>
                <a:tab pos="342923" algn="l"/>
                <a:tab pos="342923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9051" algn="l"/>
                <a:tab pos="342923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9051" algn="l"/>
                <a:tab pos="438179" algn="l"/>
                <a:tab pos="1066871" algn="l"/>
                <a:tab pos="1600307" algn="l"/>
                <a:tab pos="2133742" algn="l"/>
                <a:tab pos="2667178" algn="l"/>
              </a:tabLst>
            </a:pP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8.Duw het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karretje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met de hand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naar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boven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(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maar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raak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de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bewegingssensor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niet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aan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) en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laat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het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daarna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weer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terug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rollen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naar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beneden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</a:p>
          <a:p>
            <a:pPr marL="274320" indent="-274320" algn="l">
              <a:spcBef>
                <a:spcPts val="0"/>
              </a:spcBef>
              <a:spcAft>
                <a:spcPts val="0"/>
              </a:spcAft>
              <a:buFontTx/>
              <a:buAutoNum type="arabicPeriod" startAt="9"/>
              <a:tabLst>
                <a:tab pos="342923" algn="l"/>
                <a:tab pos="342923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9051" algn="l"/>
                <a:tab pos="342923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9051" algn="l"/>
                <a:tab pos="438179" algn="l"/>
                <a:tab pos="1066871" algn="l"/>
                <a:tab pos="1600307" algn="l"/>
                <a:tab pos="2133742" algn="l"/>
                <a:tab pos="2667178" algn="l"/>
              </a:tabLst>
            </a:pP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Vang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het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karretje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weer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vlak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voordat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het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het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stootblok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raakt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op.</a:t>
            </a:r>
          </a:p>
          <a:p>
            <a:pPr marL="274320" indent="-274320" algn="l">
              <a:spcBef>
                <a:spcPts val="0"/>
              </a:spcBef>
              <a:spcAft>
                <a:spcPts val="0"/>
              </a:spcAft>
              <a:buFontTx/>
              <a:buAutoNum type="arabicPeriod" startAt="9"/>
              <a:tabLst>
                <a:tab pos="342923" algn="l"/>
                <a:tab pos="342923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9051" algn="l"/>
                <a:tab pos="342923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9051" algn="l"/>
                <a:tab pos="438179" algn="l"/>
                <a:tab pos="1066871" algn="l"/>
                <a:tab pos="1600307" algn="l"/>
                <a:tab pos="2133742" algn="l"/>
                <a:tab pos="2667178" algn="l"/>
              </a:tabLst>
            </a:pP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Druk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op      de meting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te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stoppen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</a:p>
          <a:p>
            <a:pPr marL="342923" indent="-323872" algn="l">
              <a:spcBef>
                <a:spcPts val="900"/>
              </a:spcBef>
              <a:buFontTx/>
              <a:buAutoNum type="arabicPeriod" startAt="6"/>
              <a:tabLst>
                <a:tab pos="19051" algn="l"/>
                <a:tab pos="342923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9051" algn="l"/>
                <a:tab pos="342923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9051" algn="l"/>
                <a:tab pos="342923" algn="l"/>
                <a:tab pos="1066871" algn="l"/>
                <a:tab pos="1600307" algn="l"/>
                <a:tab pos="2133742" algn="l"/>
                <a:tab pos="2667178" algn="l"/>
              </a:tabLst>
            </a:pPr>
            <a:endParaRPr lang="en-US" sz="2000" dirty="0">
              <a:solidFill>
                <a:schemeClr val="tx1"/>
              </a:solidFill>
              <a:latin typeface="Verdana" charset="0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15363" name="Rectangle 3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8151814" y="62385"/>
            <a:ext cx="4037011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anchor="ctr" anchorCtr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2946" algn="l"/>
                <a:tab pos="1065894" algn="l"/>
                <a:tab pos="1598840" algn="l"/>
                <a:tab pos="2131786" algn="l"/>
                <a:tab pos="2664734" algn="l"/>
                <a:tab pos="3197680" algn="l"/>
                <a:tab pos="3730626" algn="l"/>
                <a:tab pos="4263575" algn="l"/>
                <a:tab pos="4796521" algn="l"/>
                <a:tab pos="5329467" algn="l"/>
                <a:tab pos="5862415" algn="l"/>
                <a:tab pos="6395360" algn="l"/>
              </a:tabLst>
              <a:defRPr/>
            </a:pPr>
            <a:r>
              <a:rPr lang="en-US" sz="3200" b="1" dirty="0" err="1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gegevens</a:t>
            </a:r>
            <a:r>
              <a:rPr lang="en-US" sz="3200" b="1" dirty="0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 </a:t>
            </a:r>
            <a:r>
              <a:rPr lang="en-US" sz="3200" b="1" dirty="0" err="1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verzamelen</a:t>
            </a:r>
            <a:endParaRPr lang="en-US" sz="3200" b="1" dirty="0">
              <a:solidFill>
                <a:srgbClr val="EB572D"/>
              </a:solidFill>
              <a:latin typeface="Calibri"/>
              <a:cs typeface="Helvetica" charset="0"/>
              <a:sym typeface="Helvetica" charset="0"/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447212" y="1316831"/>
            <a:ext cx="304721" cy="30501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599612" y="4974431"/>
            <a:ext cx="304721" cy="30501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0" y="914615"/>
            <a:ext cx="11580812" cy="1246495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729776" marR="0" lvl="0" indent="-456903" algn="l" defTabSz="91440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19046" algn="l"/>
                <a:tab pos="476130" algn="l"/>
              </a:tabLst>
              <a:defRPr/>
            </a:pP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Zijn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tijdens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bewegingen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van het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karretje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grafieken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van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snelheid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tegen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tijd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rechte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lijnen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?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Bekijk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zodanig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voorgaande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pagina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 Hoe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verandert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versnelling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als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grafieken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rechte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lijnen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zijn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?</a:t>
            </a:r>
            <a:endParaRPr lang="en-US" sz="27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16386" name="Rectangle 2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0" y="396973"/>
            <a:ext cx="1470852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182953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en-US" sz="3200" b="1" dirty="0" err="1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analyse</a:t>
            </a:r>
            <a:endParaRPr lang="en-US" sz="3200" b="1" dirty="0">
              <a:solidFill>
                <a:srgbClr val="EB572D"/>
              </a:solidFill>
              <a:latin typeface="Calibri"/>
              <a:ea typeface="Verdana Bold" charset="0"/>
              <a:cs typeface="Verdana Bold" charset="0"/>
              <a:sym typeface="Verdana Bold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0964232" y="2469460"/>
            <a:ext cx="952251" cy="800664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0" y="914615"/>
            <a:ext cx="11885612" cy="166199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787223" marR="0" lvl="0" indent="-514350" algn="l" defTabSz="91440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AutoNum type="arabicPeriod" startAt="2"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  <a:tab pos="5332664" algn="l"/>
                <a:tab pos="5865929" algn="l"/>
                <a:tab pos="6399197" algn="l"/>
              </a:tabLst>
              <a:defRPr/>
            </a:pP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Hoewel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banen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van het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karretje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in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beide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proeven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verschilden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,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bleven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hellingshoeken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van de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grafieken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van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snelheid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afgezet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tegen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tijd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hetzelfde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 (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tenminste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zolang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het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karretje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in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beweging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was).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Waarom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is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dat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zo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?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Motiveer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je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antwoord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  <a:endParaRPr lang="en-US" sz="27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17410" name="Rectangle 2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0" y="396973"/>
            <a:ext cx="1470852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182953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en-US" sz="3200" b="1" dirty="0" err="1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analyse</a:t>
            </a:r>
            <a:endParaRPr lang="en-US" sz="3200" b="1" dirty="0">
              <a:solidFill>
                <a:srgbClr val="EB572D"/>
              </a:solidFill>
              <a:latin typeface="Calibri"/>
              <a:ea typeface="Verdana Bold" charset="0"/>
              <a:cs typeface="Verdana Bold" charset="0"/>
              <a:sym typeface="Verdana Bold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0964232" y="2469460"/>
            <a:ext cx="952251" cy="800664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8151814" y="62385"/>
            <a:ext cx="1614545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2946" algn="l"/>
                <a:tab pos="1065894" algn="l"/>
                <a:tab pos="1598840" algn="l"/>
                <a:tab pos="2131786" algn="l"/>
                <a:tab pos="2664734" algn="l"/>
                <a:tab pos="3197680" algn="l"/>
                <a:tab pos="3730626" algn="l"/>
                <a:tab pos="4263575" algn="l"/>
                <a:tab pos="4796521" algn="l"/>
                <a:tab pos="5329467" algn="l"/>
                <a:tab pos="5862415" algn="l"/>
                <a:tab pos="6395360" algn="l"/>
              </a:tabLst>
              <a:defRPr/>
            </a:pPr>
            <a:r>
              <a:rPr lang="en-US" sz="3200" b="1" dirty="0" err="1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analyse</a:t>
            </a:r>
            <a:r>
              <a:rPr lang="en-US" sz="3200" b="1" dirty="0">
                <a:solidFill>
                  <a:srgbClr val="EB572D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	</a:t>
            </a:r>
          </a:p>
        </p:txBody>
      </p:sp>
      <p:sp>
        <p:nvSpPr>
          <p:cNvPr id="18434" name="Rectangle 2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8151814" y="548640"/>
            <a:ext cx="3908840" cy="258532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274320" marR="0" lvl="0" indent="-27432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3"/>
              <a:tabLst>
                <a:tab pos="19048" algn="l"/>
                <a:tab pos="342855" algn="l"/>
              </a:tabLst>
              <a:defRPr/>
            </a:pP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Als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je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naar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de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grafiek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van de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snelheid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afgezet</a:t>
            </a:r>
            <a:r>
              <a:rPr lang="en-US" sz="2400" smtClean="0">
                <a:latin typeface="Calibri"/>
                <a:ea typeface="Verdana" charset="0"/>
                <a:cs typeface="Verdana" charset="0"/>
                <a:sym typeface="Verdana" charset="0"/>
              </a:rPr>
              <a:t> tegen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de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tijd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kijkt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,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wat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zou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een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negatieve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hellingshoek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dan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zeggen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over de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versnelling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en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wat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zou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een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positieve</a:t>
            </a:r>
            <a:endParaRPr lang="en-US" sz="2400" dirty="0" smtClean="0"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274320" marR="0" lvl="0" indent="-27432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19048" algn="l"/>
                <a:tab pos="342855" algn="l"/>
              </a:tabLst>
              <a:defRPr/>
            </a:pP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  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hoek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betekenen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?</a:t>
            </a:r>
            <a:endParaRPr lang="en-US" sz="24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0964232" y="2469460"/>
            <a:ext cx="952251" cy="800664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8151814" y="62385"/>
            <a:ext cx="1614545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2946" algn="l"/>
                <a:tab pos="1065894" algn="l"/>
                <a:tab pos="1598840" algn="l"/>
                <a:tab pos="2131786" algn="l"/>
                <a:tab pos="2664734" algn="l"/>
                <a:tab pos="3197680" algn="l"/>
                <a:tab pos="3730626" algn="l"/>
                <a:tab pos="4263575" algn="l"/>
                <a:tab pos="4796521" algn="l"/>
                <a:tab pos="5329467" algn="l"/>
                <a:tab pos="5862415" algn="l"/>
                <a:tab pos="6395360" algn="l"/>
              </a:tabLst>
              <a:defRPr/>
            </a:pPr>
            <a:r>
              <a:rPr lang="en-US" sz="3200" b="1" dirty="0" err="1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analyse</a:t>
            </a:r>
            <a:r>
              <a:rPr lang="en-US" sz="3200" b="1" dirty="0">
                <a:solidFill>
                  <a:srgbClr val="EB572D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	</a:t>
            </a:r>
          </a:p>
        </p:txBody>
      </p:sp>
      <p:sp>
        <p:nvSpPr>
          <p:cNvPr id="19458" name="Rectangle 2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8151814" y="548640"/>
            <a:ext cx="3908840" cy="1846659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274320" marR="0" lvl="0" indent="-27432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4"/>
              <a:tabLst>
                <a:tab pos="19048" algn="l"/>
                <a:tab pos="342855" algn="l"/>
              </a:tabLst>
              <a:defRPr/>
            </a:pP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Wat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veroorzaakte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de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versnelling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van het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karretje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toen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je het los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liet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boven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aan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de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baan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? Was de </a:t>
            </a:r>
            <a:r>
              <a:rPr lang="en-US" sz="24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versnelling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constant?</a:t>
            </a:r>
            <a:endParaRPr lang="en-US" sz="24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0964232" y="2469460"/>
            <a:ext cx="952251" cy="800664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0" y="396973"/>
            <a:ext cx="1470852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182953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en-US" sz="3200" b="1" dirty="0" err="1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analyse</a:t>
            </a:r>
            <a:endParaRPr lang="en-US" sz="3200" b="1" dirty="0">
              <a:solidFill>
                <a:srgbClr val="EB572D"/>
              </a:solidFill>
              <a:latin typeface="Calibri"/>
              <a:ea typeface="Verdana Bold" charset="0"/>
              <a:cs typeface="Verdana Bold" charset="0"/>
              <a:sym typeface="Verdana Bold" charset="0"/>
            </a:endParaRPr>
          </a:p>
        </p:txBody>
      </p:sp>
      <p:sp>
        <p:nvSpPr>
          <p:cNvPr id="20482" name="Rectangle 2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0" y="914615"/>
            <a:ext cx="12188825" cy="830997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729776" marR="0" lvl="0" indent="-456903" algn="l" defTabSz="91440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None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  <a:tab pos="5332664" algn="l"/>
                <a:tab pos="5865929" algn="l"/>
                <a:tab pos="6399197" algn="l"/>
              </a:tabLst>
              <a:defRPr/>
            </a:pP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5.	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Beschrijf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beweging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van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een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voorwerp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,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waarvan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grafiek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van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snelheid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tegen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tijd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een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horizontale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rechte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lijn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is, en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dus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een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hellingshoek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van 0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heeft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  <a:endParaRPr lang="en-US" sz="27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0964232" y="2469460"/>
            <a:ext cx="952251" cy="800664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0" y="396973"/>
            <a:ext cx="3198812" cy="769441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anchor="ctr" anchorCtr="0">
            <a:spAutoFit/>
          </a:bodyPr>
          <a:lstStyle/>
          <a:p>
            <a:pPr marL="182953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en-US" sz="3200" b="1" dirty="0" err="1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samenvatting</a:t>
            </a:r>
            <a:endParaRPr lang="en-US" sz="3200" b="1" dirty="0">
              <a:solidFill>
                <a:srgbClr val="EB572D"/>
              </a:solidFill>
              <a:latin typeface="Calibri"/>
              <a:cs typeface="Helvetica" charset="0"/>
              <a:sym typeface="Helvetica" charset="0"/>
            </a:endParaRPr>
          </a:p>
          <a:p>
            <a:pPr marR="0" lvl="0" indent="0" defTabSz="914400" eaLnBrk="1" fontAlgn="auto" latinLnBrk="0" hangingPunct="1">
              <a:lnSpc>
                <a:spcPct val="100000"/>
              </a:lnSpc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endParaRPr lang="en-US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21506" name="Rectangle 2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0" y="914615"/>
            <a:ext cx="11865059" cy="166199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729776" marR="0" lvl="0" indent="-456903" algn="l" defTabSz="91440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None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  <a:tab pos="5332664" algn="l"/>
                <a:tab pos="5865929" algn="l"/>
                <a:tab pos="6399197" algn="l"/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</a:tabLst>
              <a:defRPr/>
            </a:pP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1.	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De term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versnelling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wordt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in de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taal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veel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gebruikt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,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maar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vaak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in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een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ander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verband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Geef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nu je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een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natuurkundig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begrip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hebt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gekregen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van het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woord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versnelling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een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voorbeeld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van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waar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het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natuurkundige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en het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allerdaagse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begrip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overeen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komen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en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waar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ze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verschillen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  <a:endParaRPr lang="en-US" sz="27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0964232" y="2469460"/>
            <a:ext cx="952251" cy="800664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70701" y="5566530"/>
            <a:ext cx="2094955" cy="781603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8118054" y="1439702"/>
            <a:ext cx="3767558" cy="1846659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73181" algn="l">
              <a:spcBef>
                <a:spcPts val="1501"/>
              </a:spcBef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</a:pPr>
            <a:r>
              <a:rPr lang="en-US" sz="24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Met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dit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pictogram          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maak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je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een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foto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van de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pagina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. Door het pictogram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aan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te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klikken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komt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de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foto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in je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verslag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te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staan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  <a:endParaRPr lang="en-US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6148" name="Rectangle 4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0" y="396973"/>
            <a:ext cx="2067425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182953" marR="0" lvl="0" indent="0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en-US" sz="3200" b="1" dirty="0" err="1" smtClean="0">
                <a:solidFill>
                  <a:srgbClr val="EB572D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introductie</a:t>
            </a:r>
            <a:endParaRPr lang="en-US" sz="3200" b="1" dirty="0">
              <a:solidFill>
                <a:srgbClr val="EB572D"/>
              </a:solidFill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6149" name="Rectangle 5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0" y="896322"/>
            <a:ext cx="2762551" cy="369332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274430" marR="0" lvl="0" indent="0" algn="l" defTabSz="914400" eaLnBrk="1" fontAlgn="auto" latinLnBrk="0" hangingPunct="1">
              <a:spcBef>
                <a:spcPts val="150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en-US" sz="2400" b="1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Werkboek</a:t>
            </a:r>
            <a:r>
              <a:rPr lang="en-US" sz="2400" b="1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en </a:t>
            </a:r>
            <a:r>
              <a:rPr lang="en-US" sz="2400" b="1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foto’s</a:t>
            </a:r>
            <a:endParaRPr lang="en-US" sz="2400" b="1" dirty="0">
              <a:solidFill>
                <a:srgbClr val="0000FF"/>
              </a:solidFill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6150" name="Rectangle 6"/>
          <p:cNvSpPr>
            <a:spLocks/>
          </p:cNvSpPr>
          <p:nvPr/>
        </p:nvSpPr>
        <p:spPr bwMode="auto">
          <a:xfrm>
            <a:off x="989012" y="1469231"/>
            <a:ext cx="6037278" cy="76253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l">
              <a:spcBef>
                <a:spcPts val="1501"/>
              </a:spcBef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</a:pP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De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foto-knop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wordt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gebruikt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om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 het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scherm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 vast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te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leggen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.</a:t>
            </a:r>
            <a:endParaRPr lang="en-US" sz="2400" dirty="0">
              <a:solidFill>
                <a:schemeClr val="tx1"/>
              </a:solidFill>
              <a:latin typeface="Calibri" pitchFamily="34" charset="0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6151" name="Rectangle 7"/>
          <p:cNvSpPr>
            <a:spLocks/>
          </p:cNvSpPr>
          <p:nvPr/>
        </p:nvSpPr>
        <p:spPr bwMode="auto">
          <a:xfrm>
            <a:off x="1295067" y="2612555"/>
            <a:ext cx="6322953" cy="76253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l">
              <a:spcBef>
                <a:spcPts val="1501"/>
              </a:spcBef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</a:pP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Met de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werkboek-knop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worden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foto’s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 en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tekst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vastgelegd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 in het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werkboek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 van de Spark.</a:t>
            </a:r>
            <a:endParaRPr lang="en-US" sz="2400" dirty="0">
              <a:solidFill>
                <a:schemeClr val="tx1"/>
              </a:solidFill>
              <a:latin typeface="Calibri" pitchFamily="34" charset="0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6152" name="Rectangle 8"/>
          <p:cNvSpPr>
            <a:spLocks/>
          </p:cNvSpPr>
          <p:nvPr/>
        </p:nvSpPr>
        <p:spPr bwMode="auto">
          <a:xfrm>
            <a:off x="1790238" y="3830894"/>
            <a:ext cx="5142160" cy="76253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l">
              <a:spcBef>
                <a:spcPts val="1501"/>
              </a:spcBef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</a:pP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De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keuze-knop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wordt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gebruikt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om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 je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verslag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te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exporteren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 of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af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te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drukken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.  </a:t>
            </a:r>
            <a:endParaRPr lang="en-US" sz="2400" dirty="0">
              <a:solidFill>
                <a:schemeClr val="tx1"/>
              </a:solidFill>
              <a:latin typeface="Calibri" pitchFamily="34" charset="0"/>
              <a:ea typeface="Verdana" charset="0"/>
              <a:cs typeface="Verdana" charset="0"/>
              <a:sym typeface="Verdana" charset="0"/>
            </a:endParaRPr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0905" y="1583130"/>
            <a:ext cx="457081" cy="457522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3717" y="2669749"/>
            <a:ext cx="457081" cy="457522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66527" y="3737300"/>
            <a:ext cx="457081" cy="457522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85677" y="5013688"/>
            <a:ext cx="1790233" cy="154414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209224" y="4727739"/>
            <a:ext cx="3161477" cy="1239124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6158" name="Picture 14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9191680" y="554831"/>
            <a:ext cx="952251" cy="800665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/>
            <a:tailEnd/>
          </a:ln>
          <a:effectLst/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0590212" y="1393031"/>
            <a:ext cx="418991" cy="41939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6160" name="Rectangle 16"/>
          <p:cNvSpPr>
            <a:spLocks/>
          </p:cNvSpPr>
          <p:nvPr/>
        </p:nvSpPr>
        <p:spPr bwMode="auto">
          <a:xfrm>
            <a:off x="8113532" y="3891617"/>
            <a:ext cx="4020218" cy="2856846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t" anchorCtr="0"/>
          <a:lstStyle/>
          <a:p>
            <a:pPr marL="73181" algn="l">
              <a:spcBef>
                <a:spcPts val="1501"/>
              </a:spcBef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</a:pPr>
            <a:r>
              <a:rPr lang="en-US" sz="2400" b="1" dirty="0" err="1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Opmerking</a:t>
            </a: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:  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je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kan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een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foto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maken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 van de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eerste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pagina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 van je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werkboek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 en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dit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dan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als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voorblad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 van je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verslag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gebruiken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.</a:t>
            </a:r>
            <a:endParaRPr lang="en-US" sz="2400" dirty="0">
              <a:solidFill>
                <a:schemeClr val="tx1"/>
              </a:solidFill>
              <a:latin typeface="Calibri" pitchFamily="34" charset="0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65547" y="400333"/>
            <a:ext cx="3675693" cy="314547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261" y="3831754"/>
            <a:ext cx="6646719" cy="2478249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22531" name="Rectangle 3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0" y="548770"/>
            <a:ext cx="7598971" cy="2908489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ctr" anchorCtr="0">
            <a:spAutoFit/>
          </a:bodyPr>
          <a:lstStyle/>
          <a:p>
            <a:pPr marL="731044" indent="-456903" algn="l">
              <a:spcBef>
                <a:spcPts val="1499"/>
              </a:spcBef>
              <a:spcAft>
                <a:spcPts val="0"/>
              </a:spcAft>
              <a:buFontTx/>
              <a:buAutoNum type="arabicPeriod" startAt="2"/>
              <a:tabLst>
                <a:tab pos="19051" algn="l"/>
                <a:tab pos="514384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</a:pP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Vliegdekschepen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gebruiken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katapults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om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gevechtsvliegtuigen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met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een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korte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aanloop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lucht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in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te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krijgen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 In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maar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2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seconden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versnellen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deze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katapults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vliegtuigen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tot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hun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opstijgsnelheid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Als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opstijgsnelheid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van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een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jet 82,3 m/s² is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hoeveel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moet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dan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constante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versnelling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zijn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die de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katapult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levert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?</a:t>
            </a:r>
            <a:endParaRPr lang="en-US" sz="27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22532" name="Rectangle 4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0" y="1"/>
            <a:ext cx="2485360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182798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2946" algn="l"/>
                <a:tab pos="1065894" algn="l"/>
                <a:tab pos="1598840" algn="l"/>
                <a:tab pos="2131786" algn="l"/>
                <a:tab pos="2664734" algn="l"/>
                <a:tab pos="3197680" algn="l"/>
                <a:tab pos="3730626" algn="l"/>
                <a:tab pos="4263575" algn="l"/>
                <a:tab pos="4796521" algn="l"/>
                <a:tab pos="5329467" algn="l"/>
                <a:tab pos="5862415" algn="l"/>
                <a:tab pos="6395360" algn="l"/>
              </a:tabLst>
              <a:defRPr/>
            </a:pPr>
            <a:r>
              <a:rPr lang="en-US" sz="3200" b="1" dirty="0" err="1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samenvatting</a:t>
            </a:r>
            <a:endParaRPr lang="en-US" sz="3200" b="1" dirty="0">
              <a:solidFill>
                <a:srgbClr val="EB572D"/>
              </a:solidFill>
              <a:latin typeface="Calibri"/>
              <a:ea typeface="Verdana Bold" charset="0"/>
              <a:cs typeface="Verdana Bold" charset="0"/>
              <a:sym typeface="Verdana Bold" charset="0"/>
            </a:endParaRPr>
          </a:p>
        </p:txBody>
      </p:sp>
      <p:pic>
        <p:nvPicPr>
          <p:cNvPr id="22533" name="Picture 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10964232" y="2469460"/>
            <a:ext cx="952251" cy="800664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0" y="396973"/>
            <a:ext cx="2894012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anchor="ctr" anchorCtr="0">
            <a:spAutoFit/>
          </a:bodyPr>
          <a:lstStyle/>
          <a:p>
            <a:pPr marL="182953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en-US" sz="3200" b="1" dirty="0" err="1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samenvatting</a:t>
            </a:r>
            <a:endParaRPr lang="en-US" sz="3200" b="1" dirty="0">
              <a:solidFill>
                <a:srgbClr val="EB572D"/>
              </a:solidFill>
              <a:latin typeface="Calibri"/>
              <a:cs typeface="Helvetica" charset="0"/>
              <a:sym typeface="Helvetica" charset="0"/>
            </a:endParaRPr>
          </a:p>
        </p:txBody>
      </p:sp>
      <p:sp>
        <p:nvSpPr>
          <p:cNvPr id="23554" name="Rectangle 2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0" y="914615"/>
            <a:ext cx="10303366" cy="830997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729776" marR="0" lvl="0" indent="-456903" algn="l" defTabSz="91440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AutoNum type="arabicPeriod" startAt="3"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  <a:tab pos="5332664" algn="l"/>
                <a:tab pos="5865929" algn="l"/>
                <a:tab pos="6399197" algn="l"/>
              </a:tabLst>
              <a:defRPr/>
            </a:pP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Hoeveel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verschillende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onderdelen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van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een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auto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zorgen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voor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versnelling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?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Wat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zijn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die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onderdelen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?</a:t>
            </a:r>
            <a:endParaRPr lang="en-US" sz="27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0964232" y="2469460"/>
            <a:ext cx="952251" cy="800664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28012" y="95478"/>
            <a:ext cx="3904233" cy="3050153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24578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10964232" y="2469460"/>
            <a:ext cx="952251" cy="800664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/>
            <a:tailEnd/>
          </a:ln>
          <a:effectLst/>
        </p:spPr>
      </p:pic>
      <p:sp>
        <p:nvSpPr>
          <p:cNvPr id="24579" name="Rectangle 3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0" y="1"/>
            <a:ext cx="5737318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ctr" anchorCtr="0">
            <a:spAutoFit/>
          </a:bodyPr>
          <a:lstStyle/>
          <a:p>
            <a:pPr marL="182798" marR="0" lvl="0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2946" algn="l"/>
                <a:tab pos="1065894" algn="l"/>
                <a:tab pos="1598840" algn="l"/>
                <a:tab pos="2131786" algn="l"/>
                <a:tab pos="2664734" algn="l"/>
                <a:tab pos="3197680" algn="l"/>
                <a:tab pos="3730626" algn="l"/>
                <a:tab pos="4263575" algn="l"/>
                <a:tab pos="4796521" algn="l"/>
                <a:tab pos="5329467" algn="l"/>
                <a:tab pos="5862415" algn="l"/>
                <a:tab pos="6395360" algn="l"/>
              </a:tabLst>
              <a:defRPr/>
            </a:pPr>
            <a:r>
              <a:rPr lang="en-US" sz="3200" b="1" dirty="0" err="1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meerkeuzevraag</a:t>
            </a:r>
            <a:endParaRPr lang="en-US" sz="3200" b="1" dirty="0">
              <a:solidFill>
                <a:srgbClr val="EB572D"/>
              </a:solidFill>
              <a:latin typeface="Calibri"/>
              <a:ea typeface="Verdana Bold" charset="0"/>
              <a:cs typeface="Verdana Bold" charset="0"/>
              <a:sym typeface="Verdana Bold" charset="0"/>
            </a:endParaRPr>
          </a:p>
        </p:txBody>
      </p:sp>
      <p:sp>
        <p:nvSpPr>
          <p:cNvPr id="24580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0" y="548770"/>
            <a:ext cx="7598971" cy="4508927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ctr" anchorCtr="0">
            <a:spAutoFit/>
          </a:bodyPr>
          <a:lstStyle/>
          <a:p>
            <a:pPr marL="731044" indent="-456903" algn="l">
              <a:spcBef>
                <a:spcPts val="1499"/>
              </a:spcBef>
              <a:spcAft>
                <a:spcPts val="0"/>
              </a:spcAft>
              <a:buFontTx/>
              <a:buAutoNum type="arabicPeriod"/>
              <a:tabLst>
                <a:tab pos="19051" algn="l"/>
                <a:tab pos="514384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</a:pP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Als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we de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zwaartekracht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versnelling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stellen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op     </a:t>
            </a: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-9.8 m/s</a:t>
            </a:r>
            <a:r>
              <a:rPr lang="en-US" sz="2700" baseline="32000" dirty="0">
                <a:latin typeface="Calibri"/>
                <a:ea typeface="Verdana" charset="0"/>
                <a:cs typeface="Verdana" charset="0"/>
                <a:sym typeface="Verdana" charset="0"/>
              </a:rPr>
              <a:t>2</a:t>
            </a: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,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welk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van de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volgende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antwoorden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beschrijft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dan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het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beste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versnelling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,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dat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een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blok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van 500 gram,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dat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wrijvingsloos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onze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baan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afzakt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ondervindt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?</a:t>
            </a:r>
          </a:p>
          <a:p>
            <a:pPr marL="1317625" lvl="2" indent="-577850" algn="l">
              <a:spcBef>
                <a:spcPts val="1499"/>
              </a:spcBef>
              <a:spcAft>
                <a:spcPts val="0"/>
              </a:spcAft>
              <a:buFont typeface="+mj-lt"/>
              <a:buAutoNum type="alphaLcParenR"/>
              <a:tabLst>
                <a:tab pos="19051" algn="l"/>
                <a:tab pos="590589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9051" algn="l"/>
                <a:tab pos="590589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9051" algn="l"/>
                <a:tab pos="590589" algn="l"/>
                <a:tab pos="1066871" algn="l"/>
                <a:tab pos="1600307" algn="l"/>
                <a:tab pos="2133742" algn="l"/>
                <a:tab pos="2667178" algn="l"/>
              </a:tabLst>
            </a:pP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-3.5 m/s</a:t>
            </a:r>
            <a:r>
              <a:rPr lang="en-US" sz="2700" baseline="320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2</a:t>
            </a:r>
            <a:endParaRPr lang="en-US" sz="2700" dirty="0" smtClean="0"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1317625" lvl="2" indent="-577850" algn="l">
              <a:spcBef>
                <a:spcPts val="1499"/>
              </a:spcBef>
              <a:spcAft>
                <a:spcPts val="0"/>
              </a:spcAft>
              <a:buFont typeface="+mj-lt"/>
              <a:buAutoNum type="alphaLcParenR"/>
              <a:tabLst>
                <a:tab pos="19051" algn="l"/>
                <a:tab pos="590589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9051" algn="l"/>
                <a:tab pos="590589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9051" algn="l"/>
                <a:tab pos="590589" algn="l"/>
                <a:tab pos="1066871" algn="l"/>
                <a:tab pos="1600307" algn="l"/>
                <a:tab pos="2133742" algn="l"/>
                <a:tab pos="2667178" algn="l"/>
              </a:tabLst>
            </a:pP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3.5 m/s</a:t>
            </a:r>
            <a:r>
              <a:rPr lang="en-US" sz="2700" baseline="320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2</a:t>
            </a:r>
            <a:endParaRPr lang="en-US" sz="2700" dirty="0" smtClean="0"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1317625" lvl="2" indent="-577850" algn="l">
              <a:spcBef>
                <a:spcPts val="1499"/>
              </a:spcBef>
              <a:spcAft>
                <a:spcPts val="0"/>
              </a:spcAft>
              <a:buFont typeface="+mj-lt"/>
              <a:buAutoNum type="alphaLcParenR"/>
              <a:tabLst>
                <a:tab pos="19051" algn="l"/>
                <a:tab pos="590589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9051" algn="l"/>
                <a:tab pos="590589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9051" algn="l"/>
                <a:tab pos="590589" algn="l"/>
                <a:tab pos="1066871" algn="l"/>
                <a:tab pos="1600307" algn="l"/>
                <a:tab pos="2133742" algn="l"/>
                <a:tab pos="2667178" algn="l"/>
              </a:tabLst>
            </a:pP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0 m/s</a:t>
            </a:r>
            <a:r>
              <a:rPr lang="en-US" sz="2700" baseline="320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2</a:t>
            </a:r>
            <a:endParaRPr lang="en-US" sz="2700" dirty="0" smtClean="0"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1317625" lvl="2" indent="-577850" algn="l">
              <a:spcBef>
                <a:spcPts val="1499"/>
              </a:spcBef>
              <a:spcAft>
                <a:spcPts val="0"/>
              </a:spcAft>
              <a:buFont typeface="+mj-lt"/>
              <a:buAutoNum type="alphaLcParenR"/>
              <a:tabLst>
                <a:tab pos="19051" algn="l"/>
                <a:tab pos="590589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9051" algn="l"/>
                <a:tab pos="590589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9051" algn="l"/>
                <a:tab pos="590589" algn="l"/>
                <a:tab pos="1066871" algn="l"/>
                <a:tab pos="1600307" algn="l"/>
                <a:tab pos="2133742" algn="l"/>
                <a:tab pos="2667178" algn="l"/>
              </a:tabLst>
            </a:pP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Dat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is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zo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niet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te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zeggen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436952" y="-130969"/>
            <a:ext cx="4513674" cy="2554503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25602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10964232" y="2469460"/>
            <a:ext cx="952251" cy="800664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/>
            <a:tailEnd/>
          </a:ln>
        </p:spPr>
      </p:pic>
      <p:sp>
        <p:nvSpPr>
          <p:cNvPr id="25603" name="Rectangle 3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0" y="1"/>
            <a:ext cx="5737318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ctr" anchorCtr="0">
            <a:spAutoFit/>
          </a:bodyPr>
          <a:lstStyle/>
          <a:p>
            <a:pPr marL="182798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2946" algn="l"/>
                <a:tab pos="1065894" algn="l"/>
                <a:tab pos="1598840" algn="l"/>
                <a:tab pos="2131786" algn="l"/>
                <a:tab pos="2664734" algn="l"/>
                <a:tab pos="3197680" algn="l"/>
                <a:tab pos="3730626" algn="l"/>
                <a:tab pos="4263575" algn="l"/>
                <a:tab pos="4796521" algn="l"/>
                <a:tab pos="5329467" algn="l"/>
                <a:tab pos="5862415" algn="l"/>
                <a:tab pos="6395360" algn="l"/>
              </a:tabLst>
              <a:defRPr/>
            </a:pPr>
            <a:r>
              <a:rPr lang="en-US" sz="3200" b="1" dirty="0" err="1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meerkeuzevraag</a:t>
            </a:r>
            <a:endParaRPr lang="en-US" sz="3200" b="1" dirty="0">
              <a:solidFill>
                <a:srgbClr val="EB572D"/>
              </a:solidFill>
              <a:latin typeface="Calibri"/>
              <a:ea typeface="Verdana Bold" charset="0"/>
              <a:cs typeface="Verdana Bold" charset="0"/>
              <a:sym typeface="Verdana Bold" charset="0"/>
            </a:endParaRPr>
          </a:p>
        </p:txBody>
      </p:sp>
      <p:sp>
        <p:nvSpPr>
          <p:cNvPr id="25604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0" y="548770"/>
            <a:ext cx="7598971" cy="4224233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ctr" anchorCtr="0">
            <a:spAutoFit/>
          </a:bodyPr>
          <a:lstStyle/>
          <a:p>
            <a:pPr marL="731044" indent="-456903" algn="l">
              <a:spcBef>
                <a:spcPts val="1499"/>
              </a:spcBef>
              <a:spcAft>
                <a:spcPts val="0"/>
              </a:spcAft>
              <a:buAutoNum type="arabicPeriod" startAt="2"/>
              <a:tabLst>
                <a:tab pos="495333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</a:pP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Een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karretje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met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een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beginsnelheid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van  0 en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een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eindsnelheid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van 12m/s²,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zal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na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2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seconden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een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versnelling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ondervinden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van:</a:t>
            </a:r>
          </a:p>
          <a:p>
            <a:pPr marL="1188720" lvl="1" indent="-457200" algn="l">
              <a:spcBef>
                <a:spcPts val="1499"/>
              </a:spcBef>
              <a:spcAft>
                <a:spcPts val="0"/>
              </a:spcAft>
              <a:buFont typeface="+mj-lt"/>
              <a:buAutoNum type="alphaLcParenR"/>
              <a:tabLst>
                <a:tab pos="19051" algn="l"/>
                <a:tab pos="590589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9051" algn="l"/>
                <a:tab pos="590589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9051" algn="l"/>
                <a:tab pos="590589" algn="l"/>
                <a:tab pos="1066871" algn="l"/>
                <a:tab pos="1600307" algn="l"/>
                <a:tab pos="2133742" algn="l"/>
                <a:tab pos="2667178" algn="l"/>
              </a:tabLst>
            </a:pP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4 m/s</a:t>
            </a:r>
            <a:r>
              <a:rPr lang="en-US" sz="2700" baseline="320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2</a:t>
            </a:r>
            <a:endParaRPr lang="en-US" sz="2700" dirty="0" smtClean="0">
              <a:solidFill>
                <a:schemeClr val="tx1"/>
              </a:solidFill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1188720" lvl="1" indent="-457200" algn="l">
              <a:spcBef>
                <a:spcPts val="1499"/>
              </a:spcBef>
              <a:spcAft>
                <a:spcPts val="0"/>
              </a:spcAft>
              <a:buFont typeface="+mj-lt"/>
              <a:buAutoNum type="alphaLcParenR"/>
              <a:tabLst>
                <a:tab pos="19051" algn="l"/>
                <a:tab pos="590589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9051" algn="l"/>
                <a:tab pos="590589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9051" algn="l"/>
                <a:tab pos="590589" algn="l"/>
                <a:tab pos="1066871" algn="l"/>
                <a:tab pos="1600307" algn="l"/>
                <a:tab pos="2133742" algn="l"/>
                <a:tab pos="2667178" algn="l"/>
              </a:tabLst>
            </a:pP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6 m/s</a:t>
            </a:r>
            <a:r>
              <a:rPr lang="en-US" sz="2700" baseline="320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2</a:t>
            </a:r>
            <a:endParaRPr lang="en-US" sz="2700" dirty="0" smtClean="0">
              <a:solidFill>
                <a:schemeClr val="tx1"/>
              </a:solidFill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1188720" lvl="1" indent="-457200" algn="l">
              <a:spcBef>
                <a:spcPts val="1499"/>
              </a:spcBef>
              <a:spcAft>
                <a:spcPts val="0"/>
              </a:spcAft>
              <a:buFont typeface="+mj-lt"/>
              <a:buAutoNum type="alphaLcParenR"/>
              <a:tabLst>
                <a:tab pos="19051" algn="l"/>
                <a:tab pos="590589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9051" algn="l"/>
                <a:tab pos="590589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9051" algn="l"/>
                <a:tab pos="590589" algn="l"/>
                <a:tab pos="1066871" algn="l"/>
                <a:tab pos="1600307" algn="l"/>
                <a:tab pos="2133742" algn="l"/>
                <a:tab pos="2667178" algn="l"/>
              </a:tabLst>
            </a:pP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8 m/s</a:t>
            </a:r>
            <a:r>
              <a:rPr lang="en-US" sz="2700" baseline="320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2</a:t>
            </a:r>
            <a:endParaRPr lang="en-US" sz="2700" dirty="0" smtClean="0">
              <a:solidFill>
                <a:schemeClr val="tx1"/>
              </a:solidFill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1188720" lvl="1" indent="-457200" algn="l">
              <a:spcBef>
                <a:spcPts val="1499"/>
              </a:spcBef>
              <a:spcAft>
                <a:spcPts val="0"/>
              </a:spcAft>
              <a:buFont typeface="+mj-lt"/>
              <a:buAutoNum type="alphaLcParenR"/>
              <a:tabLst>
                <a:tab pos="19051" algn="l"/>
                <a:tab pos="590589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9051" algn="l"/>
                <a:tab pos="590589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9051" algn="l"/>
                <a:tab pos="590589" algn="l"/>
                <a:tab pos="1066871" algn="l"/>
                <a:tab pos="1600307" algn="l"/>
                <a:tab pos="2133742" algn="l"/>
                <a:tab pos="2667178" algn="l"/>
              </a:tabLst>
            </a:pP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12 m/s</a:t>
            </a:r>
            <a:r>
              <a:rPr lang="en-US" sz="2700" baseline="320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2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</a:p>
          <a:p>
            <a:pPr marL="495333" indent="-476282" algn="l">
              <a:spcBef>
                <a:spcPts val="1500"/>
              </a:spcBef>
              <a:buAutoNum type="arabicPeriod" startAt="2"/>
              <a:tabLst>
                <a:tab pos="495333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</a:pPr>
            <a:endParaRPr lang="en-US" sz="2300" dirty="0">
              <a:solidFill>
                <a:schemeClr val="tx1"/>
              </a:solidFill>
              <a:latin typeface="Verdana" charset="0"/>
              <a:ea typeface="Verdana" charset="0"/>
              <a:cs typeface="Verdana" charset="0"/>
              <a:sym typeface="Verdan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71869" y="173831"/>
            <a:ext cx="3866143" cy="3107343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26626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10964232" y="2469460"/>
            <a:ext cx="952251" cy="800664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/>
            <a:tailEnd/>
          </a:ln>
        </p:spPr>
      </p:pic>
      <p:sp>
        <p:nvSpPr>
          <p:cNvPr id="26627" name="Rectangle 3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0" y="1"/>
            <a:ext cx="5737318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ctr" anchorCtr="0">
            <a:spAutoFit/>
          </a:bodyPr>
          <a:lstStyle/>
          <a:p>
            <a:pPr marL="182798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2946" algn="l"/>
                <a:tab pos="1065894" algn="l"/>
                <a:tab pos="1598840" algn="l"/>
                <a:tab pos="2131786" algn="l"/>
                <a:tab pos="2664734" algn="l"/>
                <a:tab pos="3197680" algn="l"/>
                <a:tab pos="3730626" algn="l"/>
                <a:tab pos="4263575" algn="l"/>
                <a:tab pos="4796521" algn="l"/>
                <a:tab pos="5329467" algn="l"/>
                <a:tab pos="5862415" algn="l"/>
                <a:tab pos="6395360" algn="l"/>
              </a:tabLst>
              <a:defRPr/>
            </a:pPr>
            <a:r>
              <a:rPr lang="en-US" sz="3200" b="1" dirty="0" err="1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meerkeuzevraag</a:t>
            </a:r>
            <a:endParaRPr lang="en-US" sz="3200" b="1" dirty="0">
              <a:solidFill>
                <a:srgbClr val="EB572D"/>
              </a:solidFill>
              <a:latin typeface="Calibri"/>
              <a:ea typeface="Gill Sans" charset="0"/>
              <a:cs typeface="Gill Sans" charset="0"/>
            </a:endParaRPr>
          </a:p>
        </p:txBody>
      </p:sp>
      <p:sp>
        <p:nvSpPr>
          <p:cNvPr id="26628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0" y="548770"/>
            <a:ext cx="7598971" cy="3677930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ctr" anchorCtr="0">
            <a:spAutoFit/>
          </a:bodyPr>
          <a:lstStyle/>
          <a:p>
            <a:pPr marL="731044" indent="-456903" algn="l">
              <a:spcBef>
                <a:spcPts val="1499"/>
              </a:spcBef>
              <a:spcAft>
                <a:spcPts val="0"/>
              </a:spcAft>
              <a:buAutoNum type="arabicPeriod" startAt="3"/>
              <a:tabLst>
                <a:tab pos="495333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</a:pP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Vanuit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stilstand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versnelt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een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racewagen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steeds met </a:t>
            </a: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5 m/s</a:t>
            </a:r>
            <a:r>
              <a:rPr lang="en-US" sz="2700" baseline="32000" dirty="0">
                <a:latin typeface="Calibri"/>
                <a:ea typeface="Verdana" charset="0"/>
                <a:cs typeface="Verdana" charset="0"/>
                <a:sym typeface="Verdana" charset="0"/>
              </a:rPr>
              <a:t>2</a:t>
            </a: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. 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Hoe hard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rijdt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wagen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na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5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seconden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?</a:t>
            </a:r>
          </a:p>
          <a:p>
            <a:pPr marL="1188720" lvl="1" indent="-457200" algn="l">
              <a:spcBef>
                <a:spcPts val="1499"/>
              </a:spcBef>
              <a:spcAft>
                <a:spcPts val="0"/>
              </a:spcAft>
              <a:buFont typeface="+mj-lt"/>
              <a:buAutoNum type="alphaLcParenR"/>
              <a:tabLst>
                <a:tab pos="19051" algn="l"/>
                <a:tab pos="590589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9051" algn="l"/>
                <a:tab pos="590589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9051" algn="l"/>
                <a:tab pos="590589" algn="l"/>
                <a:tab pos="1066871" algn="l"/>
                <a:tab pos="1600307" algn="l"/>
                <a:tab pos="2133742" algn="l"/>
                <a:tab pos="2667178" algn="l"/>
              </a:tabLst>
            </a:pP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5 m/s²</a:t>
            </a:r>
          </a:p>
          <a:p>
            <a:pPr marL="1188720" lvl="1" indent="-457200" algn="l">
              <a:spcBef>
                <a:spcPts val="1499"/>
              </a:spcBef>
              <a:spcAft>
                <a:spcPts val="0"/>
              </a:spcAft>
              <a:buFont typeface="+mj-lt"/>
              <a:buAutoNum type="alphaLcParenR"/>
              <a:tabLst>
                <a:tab pos="19051" algn="l"/>
                <a:tab pos="590589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9051" algn="l"/>
                <a:tab pos="590589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9051" algn="l"/>
                <a:tab pos="590589" algn="l"/>
                <a:tab pos="1066871" algn="l"/>
                <a:tab pos="1600307" algn="l"/>
                <a:tab pos="2133742" algn="l"/>
                <a:tab pos="2667178" algn="l"/>
              </a:tabLst>
            </a:pP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10 m/s²</a:t>
            </a:r>
          </a:p>
          <a:p>
            <a:pPr marL="1188720" lvl="1" indent="-457200" algn="l">
              <a:spcBef>
                <a:spcPts val="1499"/>
              </a:spcBef>
              <a:spcAft>
                <a:spcPts val="0"/>
              </a:spcAft>
              <a:buFont typeface="+mj-lt"/>
              <a:buAutoNum type="alphaLcParenR"/>
              <a:tabLst>
                <a:tab pos="19051" algn="l"/>
                <a:tab pos="590589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9051" algn="l"/>
                <a:tab pos="590589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9051" algn="l"/>
                <a:tab pos="590589" algn="l"/>
                <a:tab pos="1066871" algn="l"/>
                <a:tab pos="1600307" algn="l"/>
                <a:tab pos="2133742" algn="l"/>
                <a:tab pos="2667178" algn="l"/>
              </a:tabLst>
            </a:pP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20 m/s²</a:t>
            </a:r>
          </a:p>
          <a:p>
            <a:pPr marL="1188720" lvl="1" indent="-457200" algn="l">
              <a:spcBef>
                <a:spcPts val="1499"/>
              </a:spcBef>
              <a:spcAft>
                <a:spcPts val="0"/>
              </a:spcAft>
              <a:buFont typeface="+mj-lt"/>
              <a:buAutoNum type="alphaLcParenR"/>
              <a:tabLst>
                <a:tab pos="19051" algn="l"/>
                <a:tab pos="590589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9051" algn="l"/>
                <a:tab pos="590589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9051" algn="l"/>
                <a:tab pos="590589" algn="l"/>
                <a:tab pos="1066871" algn="l"/>
                <a:tab pos="1600307" algn="l"/>
                <a:tab pos="2133742" algn="l"/>
                <a:tab pos="2667178" algn="l"/>
              </a:tabLst>
            </a:pP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25 m/s²</a:t>
            </a:r>
            <a:endParaRPr lang="en-US" sz="2300" dirty="0">
              <a:solidFill>
                <a:schemeClr val="tx1"/>
              </a:solidFill>
              <a:latin typeface="Verdana" charset="0"/>
              <a:ea typeface="Verdana" charset="0"/>
              <a:cs typeface="Verdana" charset="0"/>
              <a:sym typeface="Verdan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0" y="396973"/>
            <a:ext cx="2402581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182953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en-US" sz="3200" b="1" dirty="0" err="1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gefeliciteerd</a:t>
            </a:r>
            <a:r>
              <a:rPr lang="en-US" sz="3200" b="1" dirty="0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.</a:t>
            </a:r>
            <a:endParaRPr lang="en-US" sz="3200" b="1" dirty="0">
              <a:solidFill>
                <a:srgbClr val="EB572D"/>
              </a:solidFill>
              <a:latin typeface="Calibri"/>
              <a:ea typeface="Verdana Bold" charset="0"/>
              <a:cs typeface="Verdana Bold" charset="0"/>
              <a:sym typeface="Verdana Bold" charset="0"/>
            </a:endParaRPr>
          </a:p>
        </p:txBody>
      </p:sp>
      <p:sp>
        <p:nvSpPr>
          <p:cNvPr id="34819" name="Rectangle 3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0" y="896322"/>
            <a:ext cx="3586623" cy="369332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274430" marR="0" lvl="0" indent="0" algn="l" defTabSz="91440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</a:tabLst>
              <a:defRPr/>
            </a:pP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Je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hebt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je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onderzoek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klaar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  <a:endParaRPr lang="en-US" sz="2400" dirty="0">
              <a:solidFill>
                <a:srgbClr val="0000FF"/>
              </a:solidFill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34820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" y="1280160"/>
            <a:ext cx="12038012" cy="830997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274320" marR="0" lvl="0" indent="0" algn="l" defTabSz="91440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None/>
              <a:tabLst>
                <a:tab pos="209564" algn="l"/>
                <a:tab pos="685846" algn="l"/>
              </a:tabLst>
              <a:defRPr/>
            </a:pP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Volg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instructies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van de docent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om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alles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op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te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ruimen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en de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resultaten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van het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onderzoek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door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te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geven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  <a:endParaRPr lang="en-US" sz="27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pic>
        <p:nvPicPr>
          <p:cNvPr id="34821" name="Picture 5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10123640" y="5963291"/>
            <a:ext cx="2056865" cy="374337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/>
            <a:tailEnd/>
          </a:ln>
        </p:spPr>
      </p:pic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\\.PSF\Sharing\Work\more immediate\Curriculum\Physics 2008\SPARKlabs\SPARKlab Graffle Files 1_1 working files\Physics Graffle Files\Speed and Velocity_FINAL.graffle\image155.tif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1" y="2557029"/>
            <a:ext cx="12188825" cy="333180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0" y="396973"/>
            <a:ext cx="1266693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182953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en-US" sz="3200" b="1" dirty="0" err="1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naslag</a:t>
            </a:r>
            <a:endParaRPr lang="en-US" sz="3200" b="1" dirty="0">
              <a:solidFill>
                <a:srgbClr val="EB572D"/>
              </a:solidFill>
              <a:latin typeface="Calibri"/>
              <a:ea typeface="Verdana Bold" charset="0"/>
              <a:cs typeface="Verdana Bold" charset="0"/>
              <a:sym typeface="Verdana Bold" charset="0"/>
            </a:endParaRPr>
          </a:p>
        </p:txBody>
      </p:sp>
      <p:sp>
        <p:nvSpPr>
          <p:cNvPr id="28674" name="Rectangle 2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1" y="896111"/>
            <a:ext cx="11885610" cy="4893647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274320" algn="l" fontAlgn="auto">
              <a:spcBef>
                <a:spcPts val="0"/>
              </a:spcBef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</a:tabLst>
              <a:defRPr/>
            </a:pPr>
            <a:r>
              <a:rPr lang="en-US" sz="2000" dirty="0" err="1" smtClean="0">
                <a:latin typeface="Calibri"/>
                <a:cs typeface="Helvetica" charset="0"/>
                <a:sym typeface="Helvetica" charset="0"/>
              </a:rPr>
              <a:t>Alle</a:t>
            </a:r>
            <a:r>
              <a:rPr lang="en-US" sz="2000" dirty="0" smtClean="0">
                <a:latin typeface="Calibri"/>
                <a:cs typeface="Helvetica" charset="0"/>
                <a:sym typeface="Helvetica" charset="0"/>
              </a:rPr>
              <a:t> </a:t>
            </a:r>
            <a:r>
              <a:rPr lang="en-US" sz="2000" dirty="0" err="1" smtClean="0">
                <a:latin typeface="Calibri"/>
                <a:cs typeface="Helvetica" charset="0"/>
                <a:sym typeface="Helvetica" charset="0"/>
              </a:rPr>
              <a:t>illustraties</a:t>
            </a:r>
            <a:r>
              <a:rPr lang="en-US" sz="2000" dirty="0" smtClean="0">
                <a:latin typeface="Calibri"/>
                <a:cs typeface="Helvetica" charset="0"/>
                <a:sym typeface="Helvetica" charset="0"/>
              </a:rPr>
              <a:t> </a:t>
            </a:r>
            <a:r>
              <a:rPr lang="en-US" sz="2000" dirty="0" err="1" smtClean="0">
                <a:latin typeface="Calibri"/>
                <a:cs typeface="Helvetica" charset="0"/>
                <a:sym typeface="Helvetica" charset="0"/>
              </a:rPr>
              <a:t>zijn</a:t>
            </a:r>
            <a:r>
              <a:rPr lang="en-US" sz="2000" dirty="0" smtClean="0">
                <a:latin typeface="Calibri"/>
                <a:cs typeface="Helvetica" charset="0"/>
                <a:sym typeface="Helvetica" charset="0"/>
              </a:rPr>
              <a:t> </a:t>
            </a:r>
            <a:r>
              <a:rPr lang="en-US" sz="2000" dirty="0" err="1" smtClean="0">
                <a:latin typeface="Calibri"/>
                <a:cs typeface="Helvetica" charset="0"/>
                <a:sym typeface="Helvetica" charset="0"/>
              </a:rPr>
              <a:t>afkomstig</a:t>
            </a:r>
            <a:r>
              <a:rPr lang="en-US" sz="2000" dirty="0" smtClean="0">
                <a:latin typeface="Calibri"/>
                <a:cs typeface="Helvetica" charset="0"/>
                <a:sym typeface="Helvetica" charset="0"/>
              </a:rPr>
              <a:t> </a:t>
            </a:r>
            <a:r>
              <a:rPr lang="en-US" sz="2000" dirty="0" err="1" smtClean="0">
                <a:latin typeface="Calibri"/>
                <a:cs typeface="Helvetica" charset="0"/>
                <a:sym typeface="Helvetica" charset="0"/>
              </a:rPr>
              <a:t>uit</a:t>
            </a:r>
            <a:r>
              <a:rPr lang="en-US" sz="2000" dirty="0" smtClean="0">
                <a:latin typeface="Calibri"/>
                <a:cs typeface="Helvetica" charset="0"/>
                <a:sym typeface="Helvetica" charset="0"/>
              </a:rPr>
              <a:t> PASCO </a:t>
            </a:r>
            <a:r>
              <a:rPr lang="en-US" sz="2000" dirty="0" err="1" smtClean="0">
                <a:latin typeface="Calibri"/>
                <a:cs typeface="Helvetica" charset="0"/>
                <a:sym typeface="Helvetica" charset="0"/>
              </a:rPr>
              <a:t>documentatie</a:t>
            </a:r>
            <a:r>
              <a:rPr lang="en-US" sz="2000" dirty="0" smtClean="0">
                <a:latin typeface="Calibri"/>
                <a:cs typeface="Helvetica" charset="0"/>
                <a:sym typeface="Helvetica" charset="0"/>
              </a:rPr>
              <a:t>, clip art </a:t>
            </a:r>
            <a:r>
              <a:rPr lang="en-US" sz="2000" dirty="0" err="1" smtClean="0">
                <a:latin typeface="Calibri"/>
                <a:cs typeface="Helvetica" charset="0"/>
                <a:sym typeface="Helvetica" charset="0"/>
              </a:rPr>
              <a:t>uit</a:t>
            </a:r>
            <a:r>
              <a:rPr lang="en-US" sz="2000" dirty="0" smtClean="0">
                <a:latin typeface="Calibri"/>
                <a:cs typeface="Helvetica" charset="0"/>
                <a:sym typeface="Helvetica" charset="0"/>
              </a:rPr>
              <a:t> het </a:t>
            </a:r>
            <a:r>
              <a:rPr lang="en-US" sz="2000" dirty="0" err="1" smtClean="0">
                <a:latin typeface="Calibri"/>
                <a:cs typeface="Helvetica" charset="0"/>
                <a:sym typeface="Helvetica" charset="0"/>
              </a:rPr>
              <a:t>publieke</a:t>
            </a:r>
            <a:r>
              <a:rPr lang="en-US" sz="2000" dirty="0" smtClean="0">
                <a:latin typeface="Calibri"/>
                <a:cs typeface="Helvetica" charset="0"/>
                <a:sym typeface="Helvetica" charset="0"/>
              </a:rPr>
              <a:t> </a:t>
            </a:r>
            <a:r>
              <a:rPr lang="en-US" sz="2000" dirty="0" err="1" smtClean="0">
                <a:latin typeface="Calibri"/>
                <a:cs typeface="Helvetica" charset="0"/>
                <a:sym typeface="Helvetica" charset="0"/>
              </a:rPr>
              <a:t>domein</a:t>
            </a:r>
            <a:r>
              <a:rPr lang="en-US" sz="2000" dirty="0" smtClean="0">
                <a:latin typeface="Calibri"/>
                <a:cs typeface="Helvetica" charset="0"/>
                <a:sym typeface="Helvetica" charset="0"/>
              </a:rPr>
              <a:t>, of Wikimedia.</a:t>
            </a:r>
          </a:p>
          <a:p>
            <a:pPr marL="274320" marR="0" lvl="0" algn="l" defTabSz="914400" eaLnBrk="1" fontAlgn="auto" latinLnBrk="0" hangingPunct="1">
              <a:spcBef>
                <a:spcPts val="0"/>
              </a:spcBef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</a:tabLst>
              <a:defRPr/>
            </a:pPr>
            <a:endParaRPr lang="en-US" sz="2000" dirty="0">
              <a:latin typeface="Calibri"/>
              <a:cs typeface="Helvetica" charset="0"/>
              <a:sym typeface="Helvetica" charset="0"/>
            </a:endParaRPr>
          </a:p>
          <a:p>
            <a:pPr marL="274320" marR="0" lvl="0" algn="l" defTabSz="914400" eaLnBrk="1" fontAlgn="auto" latinLnBrk="0" hangingPunct="1">
              <a:spcBef>
                <a:spcPts val="0"/>
              </a:spcBef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</a:tabLst>
              <a:defRPr/>
            </a:pPr>
            <a:endParaRPr lang="en-US" sz="2000" dirty="0">
              <a:latin typeface="Calibri"/>
              <a:cs typeface="Helvetica" charset="0"/>
              <a:sym typeface="Helvetica" charset="0"/>
            </a:endParaRPr>
          </a:p>
          <a:p>
            <a:pPr marL="274320" marR="0" lvl="0" algn="l" defTabSz="914400" eaLnBrk="1" fontAlgn="auto" latinLnBrk="0" hangingPunct="1">
              <a:spcBef>
                <a:spcPts val="0"/>
              </a:spcBef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</a:tabLst>
              <a:defRPr/>
            </a:pPr>
            <a:r>
              <a:rPr lang="en-US" sz="2000" dirty="0">
                <a:latin typeface="Calibri"/>
                <a:cs typeface="Helvetica" charset="0"/>
                <a:sym typeface="Helvetica" charset="0"/>
              </a:rPr>
              <a:t>http://commons.wikimedia.org/wiki/File:070825-N-3271W-004.jpg</a:t>
            </a:r>
          </a:p>
          <a:p>
            <a:pPr marL="274320" marR="0" lvl="0" algn="l" defTabSz="914400" eaLnBrk="1" fontAlgn="auto" latinLnBrk="0" hangingPunct="1">
              <a:spcBef>
                <a:spcPts val="0"/>
              </a:spcBef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</a:tabLst>
              <a:defRPr/>
            </a:pPr>
            <a:r>
              <a:rPr lang="en-US" sz="2000" dirty="0">
                <a:latin typeface="Calibri"/>
                <a:cs typeface="Helvetica" charset="0"/>
                <a:sym typeface="Helvetica" charset="0"/>
              </a:rPr>
              <a:t>http://commons.wikimedia.org/wiki/File:StappSled.jpg</a:t>
            </a:r>
          </a:p>
          <a:p>
            <a:pPr marL="274320" marR="0" lvl="0" algn="l" defTabSz="914400" eaLnBrk="1" fontAlgn="auto" latinLnBrk="0" hangingPunct="1">
              <a:spcBef>
                <a:spcPts val="0"/>
              </a:spcBef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</a:tabLst>
              <a:defRPr/>
            </a:pPr>
            <a:r>
              <a:rPr lang="en-US" sz="2000" dirty="0">
                <a:latin typeface="Calibri"/>
                <a:cs typeface="Helvetica" charset="0"/>
                <a:sym typeface="Helvetica" charset="0"/>
              </a:rPr>
              <a:t>http://commons.wikimedia.org/wiki/File:Rocket_sled_track.jpg</a:t>
            </a:r>
          </a:p>
          <a:p>
            <a:pPr marL="274320" marR="0" lvl="0" algn="l" defTabSz="914400" eaLnBrk="1" fontAlgn="auto" latinLnBrk="0" hangingPunct="1">
              <a:spcBef>
                <a:spcPts val="0"/>
              </a:spcBef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</a:tabLst>
              <a:defRPr/>
            </a:pPr>
            <a:r>
              <a:rPr lang="en-US" sz="2000" dirty="0">
                <a:latin typeface="Calibri"/>
                <a:cs typeface="Helvetica" charset="0"/>
                <a:sym typeface="Helvetica" charset="0"/>
              </a:rPr>
              <a:t>http://commons.wikimedia.org/wiki/File:F-14D_Tomcat_on_USS_John_C._Stennis.jpg</a:t>
            </a:r>
          </a:p>
          <a:p>
            <a:pPr marL="274320" marR="0" lvl="0" algn="l" defTabSz="914400" eaLnBrk="1" fontAlgn="auto" latinLnBrk="0" hangingPunct="1">
              <a:spcBef>
                <a:spcPts val="0"/>
              </a:spcBef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</a:tabLst>
              <a:defRPr/>
            </a:pPr>
            <a:r>
              <a:rPr lang="en-US" sz="2000" dirty="0">
                <a:latin typeface="Calibri"/>
                <a:cs typeface="Helvetica" charset="0"/>
                <a:sym typeface="Helvetica" charset="0"/>
              </a:rPr>
              <a:t>http://commons.wikimedia.org/wiki/File:FA-18-Decollage.jpg</a:t>
            </a:r>
          </a:p>
          <a:p>
            <a:pPr marL="274320" marR="0" lvl="0" algn="l" defTabSz="914400" eaLnBrk="1" fontAlgn="auto" latinLnBrk="0" hangingPunct="1">
              <a:spcBef>
                <a:spcPts val="0"/>
              </a:spcBef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</a:tabLst>
              <a:defRPr/>
            </a:pPr>
            <a:r>
              <a:rPr lang="en-US" sz="2000" dirty="0">
                <a:latin typeface="Calibri"/>
                <a:cs typeface="Helvetica" charset="0"/>
                <a:sym typeface="Helvetica" charset="0"/>
              </a:rPr>
              <a:t>http://commons.wikimedia.org/wiki/File:Paul_Menard,_Homestead-Miami_2006.jpg</a:t>
            </a:r>
          </a:p>
          <a:p>
            <a:pPr marL="274320" marR="0" lvl="0" algn="l" defTabSz="914400" eaLnBrk="1" fontAlgn="auto" latinLnBrk="0" hangingPunct="1">
              <a:spcBef>
                <a:spcPts val="0"/>
              </a:spcBef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</a:tabLst>
              <a:defRPr/>
            </a:pPr>
            <a:r>
              <a:rPr lang="en-US" sz="2000" dirty="0">
                <a:latin typeface="Calibri"/>
                <a:cs typeface="Helvetica" charset="0"/>
                <a:sym typeface="Helvetica" charset="0"/>
              </a:rPr>
              <a:t>http://upload.wikimedia.org/wikipedia/commons/1/14/F-15_takeoff.jpg</a:t>
            </a:r>
          </a:p>
          <a:p>
            <a:pPr marL="274320" marR="0" lvl="0" algn="l" defTabSz="914400" eaLnBrk="1" fontAlgn="auto" latinLnBrk="0" hangingPunct="1">
              <a:spcBef>
                <a:spcPts val="0"/>
              </a:spcBef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</a:tabLst>
              <a:defRPr/>
            </a:pPr>
            <a:r>
              <a:rPr lang="en-US" sz="2000" dirty="0">
                <a:latin typeface="Calibri"/>
                <a:cs typeface="Helvetica" charset="0"/>
                <a:sym typeface="Helvetica" charset="0"/>
              </a:rPr>
              <a:t>http://commons.wikimedia.org/wiki/File:Ford_BA_Falcon_GT_-_Targa_Tasmania.jpg</a:t>
            </a:r>
          </a:p>
          <a:p>
            <a:pPr marL="274320" marR="0" lvl="0" algn="l" defTabSz="914400" eaLnBrk="1" fontAlgn="auto" latinLnBrk="0" hangingPunct="1">
              <a:spcBef>
                <a:spcPts val="0"/>
              </a:spcBef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</a:tabLst>
              <a:defRPr/>
            </a:pPr>
            <a:r>
              <a:rPr lang="en-US" sz="2000" dirty="0">
                <a:latin typeface="Calibri"/>
                <a:cs typeface="Helvetica" charset="0"/>
                <a:sym typeface="Helvetica" charset="0"/>
              </a:rPr>
              <a:t>http://www.freeclipartnow.com/office/paper-shredder.jpg.html</a:t>
            </a:r>
          </a:p>
          <a:p>
            <a:pPr marL="274320" marR="0" lvl="0" algn="l" defTabSz="914400" eaLnBrk="1" fontAlgn="auto" latinLnBrk="0" hangingPunct="1">
              <a:spcBef>
                <a:spcPts val="0"/>
              </a:spcBef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</a:tabLst>
              <a:defRPr/>
            </a:pPr>
            <a:endParaRPr lang="en-US" sz="2000" dirty="0">
              <a:latin typeface="Calibri"/>
              <a:cs typeface="Helvetica" charset="0"/>
              <a:sym typeface="Helvetica" charset="0"/>
            </a:endParaRPr>
          </a:p>
          <a:p>
            <a:pPr marL="274320" marR="0" lvl="0" algn="l" defTabSz="914400" eaLnBrk="1" fontAlgn="auto" latinLnBrk="0" hangingPunct="1">
              <a:spcBef>
                <a:spcPts val="0"/>
              </a:spcBef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</a:tabLst>
              <a:defRPr/>
            </a:pPr>
            <a:endParaRPr lang="en-US" sz="2000" dirty="0">
              <a:latin typeface="Calibri"/>
              <a:cs typeface="Helvetica" charset="0"/>
              <a:sym typeface="Helvetica" charset="0"/>
            </a:endParaRPr>
          </a:p>
          <a:p>
            <a:pPr marL="274320" marR="0" lvl="0" algn="l" defTabSz="914400" eaLnBrk="1" fontAlgn="auto" latinLnBrk="0" hangingPunct="1">
              <a:spcBef>
                <a:spcPts val="0"/>
              </a:spcBef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</a:tabLst>
              <a:defRPr/>
            </a:pPr>
            <a:endParaRPr lang="en-US" sz="2000" dirty="0">
              <a:latin typeface="Calibri"/>
              <a:cs typeface="Helvetica" charset="0"/>
              <a:sym typeface="Helvetica" charset="0"/>
            </a:endParaRPr>
          </a:p>
          <a:p>
            <a:pPr marR="0" lvl="0" indent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</a:tabLst>
              <a:defRPr/>
            </a:pPr>
            <a:endParaRPr lang="en-US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42106" y="514713"/>
            <a:ext cx="6399133" cy="3908008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0" y="396973"/>
            <a:ext cx="2333267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182953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en-US" sz="3200" b="1" dirty="0" err="1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v</a:t>
            </a:r>
            <a:r>
              <a:rPr lang="en-US" sz="3200" b="1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raagstelling</a:t>
            </a:r>
            <a:endParaRPr lang="en-US" sz="3200" b="1" dirty="0">
              <a:solidFill>
                <a:srgbClr val="EB572D"/>
              </a:solidFill>
              <a:latin typeface="Calibri"/>
              <a:ea typeface="Verdana Bold" charset="0"/>
              <a:cs typeface="Verdana Bold" charset="0"/>
              <a:sym typeface="Verdana Bold" charset="0"/>
            </a:endParaRPr>
          </a:p>
        </p:txBody>
      </p:sp>
      <p:sp>
        <p:nvSpPr>
          <p:cNvPr id="5123" name="Rectangle 3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0" y="896111"/>
            <a:ext cx="5827782" cy="907941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548393" marR="0" lvl="0" indent="-274197" algn="l" defTabSz="91440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</a:tabLst>
              <a:defRPr/>
            </a:pP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Wat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betekent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het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om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te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vertragen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?</a:t>
            </a:r>
            <a:endParaRPr lang="en-US" sz="2700" dirty="0"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548393" marR="0" lvl="0" indent="-274197" algn="l" defTabSz="91440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</a:tabLst>
              <a:defRPr/>
            </a:pP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Wat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betekent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het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om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te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versnellen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?</a:t>
            </a:r>
            <a:endParaRPr lang="en-US" sz="27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9495" y="2916709"/>
            <a:ext cx="8227457" cy="3488612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0" y="396973"/>
            <a:ext cx="3122611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anchor="ctr" anchorCtr="0">
            <a:spAutoFit/>
          </a:bodyPr>
          <a:lstStyle/>
          <a:p>
            <a:pPr marL="182953" marR="0" lvl="0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en-US" sz="3200" b="1" dirty="0" err="1" smtClean="0">
                <a:solidFill>
                  <a:srgbClr val="EB572D"/>
                </a:solidFill>
                <a:latin typeface="Calibri"/>
                <a:cs typeface="Helvetica" charset="0"/>
                <a:sym typeface="Helvetica" charset="0"/>
              </a:rPr>
              <a:t>achtergrond</a:t>
            </a:r>
            <a:endParaRPr lang="en-US" sz="3200" b="1" dirty="0">
              <a:solidFill>
                <a:srgbClr val="EB572D"/>
              </a:solidFill>
              <a:latin typeface="Calibri"/>
              <a:cs typeface="Helvetica" charset="0"/>
              <a:sym typeface="Helvetica" charset="0"/>
            </a:endParaRPr>
          </a:p>
        </p:txBody>
      </p:sp>
      <p:sp>
        <p:nvSpPr>
          <p:cNvPr id="6147" name="Rectangle 3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0" y="896111"/>
            <a:ext cx="6837169" cy="830997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548393" marR="0" lvl="0" indent="-274197" algn="l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</a:tabLst>
              <a:defRPr/>
            </a:pP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Versnelling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is de mate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waarin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snelheid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verandert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  <a:endParaRPr lang="en-US" sz="27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6148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0" y="3605078"/>
            <a:ext cx="6322953" cy="2546851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548393" marR="0" lvl="0" indent="-274197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</a:tabLst>
              <a:defRPr/>
            </a:pP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Aangezien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snelheid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van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een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object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behalve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een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waarde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ook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een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richting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heeft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kan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een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versnelling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zowel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versnellen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,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vertragen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of van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richting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veranderen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betekenen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  <a:endParaRPr lang="en-US" sz="2700" dirty="0"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495333" marR="0" lvl="0" indent="-495333" defTabSz="914400" eaLnBrk="1" fontAlgn="auto" latinLnBrk="0" hangingPunct="1">
              <a:lnSpc>
                <a:spcPct val="100000"/>
              </a:lnSpc>
              <a:spcBef>
                <a:spcPts val="1500"/>
              </a:spcBef>
              <a:tabLst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</a:tabLst>
              <a:defRPr/>
            </a:pPr>
            <a:endParaRPr lang="en-US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32612" y="631031"/>
            <a:ext cx="4837440" cy="5871544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4"/>
            </p:custDataLst>
          </p:nvPr>
        </p:nvSpPr>
        <p:spPr>
          <a:xfrm>
            <a:off x="379412" y="2155031"/>
            <a:ext cx="4114800" cy="400110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0" tIns="0" rIns="0" bIns="0" rtlCol="0" anchor="ctr" anchorCtr="0">
            <a:spAutoFit/>
          </a:bodyPr>
          <a:lstStyle/>
          <a:p>
            <a:pPr algn="l"/>
            <a:r>
              <a:rPr lang="en-US" sz="2600" dirty="0" err="1" smtClean="0">
                <a:latin typeface="Calibri"/>
              </a:rPr>
              <a:t>snelheid</a:t>
            </a:r>
            <a:r>
              <a:rPr lang="en-US" sz="2600" dirty="0" smtClean="0">
                <a:latin typeface="Calibri"/>
              </a:rPr>
              <a:t> </a:t>
            </a:r>
            <a:r>
              <a:rPr lang="en-US" sz="2600" baseline="-18000" dirty="0" err="1" smtClean="0">
                <a:latin typeface="Calibri"/>
              </a:rPr>
              <a:t>eind</a:t>
            </a:r>
            <a:r>
              <a:rPr lang="en-US" sz="2600" dirty="0" smtClean="0">
                <a:latin typeface="Calibri"/>
              </a:rPr>
              <a:t>   –   </a:t>
            </a:r>
            <a:r>
              <a:rPr lang="en-US" sz="2600" dirty="0" err="1" smtClean="0">
                <a:latin typeface="Calibri"/>
              </a:rPr>
              <a:t>snelheid</a:t>
            </a:r>
            <a:r>
              <a:rPr lang="en-US" sz="2600" dirty="0" smtClean="0">
                <a:latin typeface="Calibri"/>
              </a:rPr>
              <a:t> </a:t>
            </a:r>
            <a:r>
              <a:rPr lang="en-US" sz="2600" baseline="-18000" dirty="0" smtClean="0">
                <a:latin typeface="Calibri"/>
              </a:rPr>
              <a:t>begin </a:t>
            </a:r>
            <a:endParaRPr lang="en-US" sz="2600" baseline="-18000" dirty="0">
              <a:latin typeface="Calibri"/>
            </a:endParaRPr>
          </a:p>
        </p:txBody>
      </p:sp>
      <p:sp>
        <p:nvSpPr>
          <p:cNvPr id="9" name="TextBox 8"/>
          <p:cNvSpPr txBox="1"/>
          <p:nvPr>
            <p:custDataLst>
              <p:tags r:id="rId5"/>
            </p:custDataLst>
          </p:nvPr>
        </p:nvSpPr>
        <p:spPr>
          <a:xfrm>
            <a:off x="4341812" y="2459831"/>
            <a:ext cx="2209800" cy="400110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0" tIns="0" rIns="0" bIns="0" rtlCol="0" anchor="ctr" anchorCtr="0">
            <a:spAutoFit/>
          </a:bodyPr>
          <a:lstStyle/>
          <a:p>
            <a:pPr algn="l"/>
            <a:r>
              <a:rPr lang="en-US" sz="2600" dirty="0" smtClean="0">
                <a:latin typeface="Calibri"/>
              </a:rPr>
              <a:t>= </a:t>
            </a:r>
            <a:r>
              <a:rPr lang="en-US" sz="2600" dirty="0" err="1" smtClean="0">
                <a:latin typeface="Calibri"/>
              </a:rPr>
              <a:t>versnelling</a:t>
            </a:r>
            <a:endParaRPr lang="en-US" sz="2600" dirty="0">
              <a:latin typeface="Calibri"/>
            </a:endParaRPr>
          </a:p>
        </p:txBody>
      </p:sp>
      <p:sp>
        <p:nvSpPr>
          <p:cNvPr id="10" name="TextBox 9"/>
          <p:cNvSpPr txBox="1"/>
          <p:nvPr>
            <p:custDataLst>
              <p:tags r:id="rId6"/>
            </p:custDataLst>
          </p:nvPr>
        </p:nvSpPr>
        <p:spPr>
          <a:xfrm>
            <a:off x="1903412" y="2764631"/>
            <a:ext cx="990600" cy="400110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0" tIns="0" rIns="0" bIns="0" rtlCol="0" anchor="ctr" anchorCtr="0">
            <a:spAutoFit/>
          </a:bodyPr>
          <a:lstStyle/>
          <a:p>
            <a:pPr algn="l"/>
            <a:r>
              <a:rPr lang="en-US" sz="2600" dirty="0" err="1" smtClean="0">
                <a:latin typeface="Calibri"/>
              </a:rPr>
              <a:t>tijd</a:t>
            </a:r>
            <a:endParaRPr lang="en-US" sz="2600" dirty="0">
              <a:latin typeface="Calibri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379412" y="2688431"/>
            <a:ext cx="3810000" cy="1588"/>
          </a:xfrm>
          <a:prstGeom prst="line">
            <a:avLst/>
          </a:prstGeom>
          <a:blipFill dpi="0" rotWithShape="0">
            <a:blip r:embed="rId10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0" y="3986078"/>
            <a:ext cx="11522249" cy="213135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548393" marR="0" lvl="0" indent="-274197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</a:tabLst>
              <a:defRPr/>
            </a:pP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Als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een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auto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accelereert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is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zijn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versnelling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in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dezelfde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richting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als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snelheid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: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beiden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zijn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positief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of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negatief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Als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een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auto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remt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is de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versnelling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in de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tegengestelde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richting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van de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snelheid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en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zijn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tekens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tegengesteld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: + en - of  - en  +.</a:t>
            </a:r>
            <a:endParaRPr lang="en-US" sz="2700" dirty="0"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495333" marR="0" lvl="0" indent="-476282" defTabSz="914400" eaLnBrk="1" fontAlgn="auto" latinLnBrk="0" hangingPunct="1">
              <a:lnSpc>
                <a:spcPct val="100000"/>
              </a:lnSpc>
              <a:spcBef>
                <a:spcPts val="1500"/>
              </a:spcBef>
              <a:tabLst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</a:tabLst>
              <a:defRPr/>
            </a:pPr>
            <a:endParaRPr lang="en-US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85012" y="857855"/>
            <a:ext cx="4894575" cy="2935772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0" y="896111"/>
            <a:ext cx="7160935" cy="1246495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548393" marR="0" lvl="0" indent="-274197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</a:tabLst>
              <a:defRPr/>
            </a:pP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Een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auto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kan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een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positieve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versnelling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hebben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,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als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hij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gas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geeft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en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een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negatieve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versnelling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als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hij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remt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,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afhankelijk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van de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rijrichting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  <a:endParaRPr lang="en-US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7172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0" y="396973"/>
            <a:ext cx="3282889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ctr" anchorCtr="0">
            <a:spAutoFit/>
          </a:bodyPr>
          <a:lstStyle/>
          <a:p>
            <a:pPr marL="182953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en-US" sz="3200" b="1" dirty="0" err="1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achtergrond</a:t>
            </a:r>
            <a:endParaRPr lang="en-US" sz="3200" b="1" dirty="0">
              <a:solidFill>
                <a:srgbClr val="EB572D"/>
              </a:solidFill>
              <a:latin typeface="Calibri"/>
              <a:cs typeface="Helvetica" charset="0"/>
              <a:sym typeface="Helvetica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5942012" y="896111"/>
            <a:ext cx="6227728" cy="4570482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548393" marR="0" lvl="0" indent="-274197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</a:tabLst>
              <a:defRPr/>
            </a:pP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Een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constante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versnelling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betekent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,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dat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snelheid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van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een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voorwerp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met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een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constante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snelheid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verandert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  <a:endParaRPr lang="en-US" sz="2700" dirty="0"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548393" marR="0" lvl="0" indent="-274197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</a:tabLst>
              <a:defRPr/>
            </a:pP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Als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je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bijvoorbeeld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een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bal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opgooit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dan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ondervindt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die bal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elke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seconde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een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snelheidsverandering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van 9.8 meter per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seconde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Omdat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richting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van de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versnelling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naar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beneden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gericht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is,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zal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de bal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vertragen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als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hij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naar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boven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vliegt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en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versnellen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,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als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hij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weer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naar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beneden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valt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  <a:endParaRPr lang="en-US" sz="27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9412" y="1545431"/>
            <a:ext cx="5675422" cy="345048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0" y="396973"/>
            <a:ext cx="3282889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ctr" anchorCtr="0">
            <a:spAutoFit/>
          </a:bodyPr>
          <a:lstStyle/>
          <a:p>
            <a:pPr marL="182953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en-US" sz="3200" b="1" dirty="0" err="1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achtergrond</a:t>
            </a:r>
            <a:endParaRPr lang="en-US" sz="3200" b="1" dirty="0">
              <a:solidFill>
                <a:srgbClr val="EB572D"/>
              </a:solidFill>
              <a:latin typeface="Calibri"/>
              <a:cs typeface="Helvetica" charset="0"/>
              <a:sym typeface="Helvetica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8151809" y="1240631"/>
            <a:ext cx="3886203" cy="2215991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73181" marR="0" lvl="0" indent="0" algn="l" defTabSz="914400" eaLnBrk="1" fontAlgn="auto" latinLnBrk="0" hangingPunct="1">
              <a:lnSpc>
                <a:spcPct val="100000"/>
              </a:lnSpc>
              <a:spcBef>
                <a:spcPts val="1501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en-US" sz="24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Het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fotootje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in je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werkboek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is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een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herinnering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van de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pagina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waarvan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je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een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foto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hebt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gemaakt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en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om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het in je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werkboek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in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te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voeren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.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Druk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 op          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om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de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foto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te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maken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  <a:endParaRPr lang="en-US" sz="2400" dirty="0">
              <a:solidFill>
                <a:schemeClr val="tx1"/>
              </a:solidFill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9218" name="Rectangle 2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0" y="1"/>
            <a:ext cx="1054648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182798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2946" algn="l"/>
                <a:tab pos="1065894" algn="l"/>
                <a:tab pos="1598840" algn="l"/>
                <a:tab pos="2131786" algn="l"/>
                <a:tab pos="2664734" algn="l"/>
                <a:tab pos="3197680" algn="l"/>
                <a:tab pos="3730626" algn="l"/>
                <a:tab pos="4263575" algn="l"/>
                <a:tab pos="4796521" algn="l"/>
                <a:tab pos="5329467" algn="l"/>
                <a:tab pos="5862415" algn="l"/>
                <a:tab pos="6395360" algn="l"/>
              </a:tabLst>
              <a:defRPr/>
            </a:pPr>
            <a:r>
              <a:rPr lang="en-US" sz="3200" b="1" dirty="0" err="1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toets</a:t>
            </a:r>
            <a:endParaRPr lang="en-US" sz="3200" b="1" dirty="0">
              <a:solidFill>
                <a:srgbClr val="EB572D"/>
              </a:solidFill>
              <a:latin typeface="Calibri"/>
              <a:ea typeface="Verdana Bold" charset="0"/>
              <a:cs typeface="Verdana Bold" charset="0"/>
              <a:sym typeface="Verdana Bold" charset="0"/>
            </a:endParaRPr>
          </a:p>
        </p:txBody>
      </p:sp>
      <p:sp>
        <p:nvSpPr>
          <p:cNvPr id="9219" name="Rectangle 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0" y="548770"/>
            <a:ext cx="7598971" cy="3870290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ctr" anchorCtr="0">
            <a:spAutoFit/>
          </a:bodyPr>
          <a:lstStyle/>
          <a:p>
            <a:pPr marL="731044" marR="0" lvl="0" indent="-456903" algn="l" defTabSz="914400" eaLnBrk="1" fontAlgn="auto" latinLnBrk="0" hangingPunct="1">
              <a:spcBef>
                <a:spcPts val="1499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</a:tabLst>
              <a:defRPr/>
            </a:pP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Wanneer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versnelling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van de auto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negatief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is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maar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zijn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snelheid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positief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, is de auto….</a:t>
            </a:r>
          </a:p>
          <a:p>
            <a:pPr marL="1188720" lvl="1" indent="-457200" algn="l">
              <a:spcBef>
                <a:spcPts val="1499"/>
              </a:spcBef>
              <a:spcAft>
                <a:spcPts val="0"/>
              </a:spcAft>
              <a:buFont typeface="+mj-lt"/>
              <a:buAutoNum type="alphaLcParenR"/>
              <a:tabLst>
                <a:tab pos="19051" algn="l"/>
                <a:tab pos="590589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9051" algn="l"/>
                <a:tab pos="590589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9051" algn="l"/>
                <a:tab pos="590589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</a:tabLst>
            </a:pP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aan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het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afremmen</a:t>
            </a:r>
            <a:endParaRPr lang="en-US" sz="2700" dirty="0" smtClean="0">
              <a:solidFill>
                <a:schemeClr val="tx1"/>
              </a:solidFill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1188720" lvl="1" indent="-457200" algn="l">
              <a:spcBef>
                <a:spcPts val="1499"/>
              </a:spcBef>
              <a:spcAft>
                <a:spcPts val="0"/>
              </a:spcAft>
              <a:buFont typeface="+mj-lt"/>
              <a:buAutoNum type="alphaLcParenR"/>
              <a:tabLst>
                <a:tab pos="19051" algn="l"/>
                <a:tab pos="590589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9051" algn="l"/>
                <a:tab pos="590589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9051" algn="l"/>
                <a:tab pos="590589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</a:tabLst>
            </a:pP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aan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het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versnellen</a:t>
            </a:r>
            <a:endParaRPr lang="en-US" sz="2700" dirty="0" smtClean="0">
              <a:solidFill>
                <a:schemeClr val="tx1"/>
              </a:solidFill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1188720" lvl="1" indent="-457200" algn="l">
              <a:spcBef>
                <a:spcPts val="1499"/>
              </a:spcBef>
              <a:spcAft>
                <a:spcPts val="0"/>
              </a:spcAft>
              <a:buFont typeface="+mj-lt"/>
              <a:buAutoNum type="alphaLcParenR"/>
              <a:tabLst>
                <a:tab pos="19051" algn="l"/>
                <a:tab pos="590589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9051" algn="l"/>
                <a:tab pos="590589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9051" algn="l"/>
                <a:tab pos="590589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</a:tabLst>
            </a:pP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heeft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de auto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een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constante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snelheid</a:t>
            </a:r>
            <a:endParaRPr lang="en-US" sz="2700" dirty="0" smtClean="0">
              <a:solidFill>
                <a:schemeClr val="tx1"/>
              </a:solidFill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1188720" lvl="1" indent="-457200" algn="l">
              <a:spcBef>
                <a:spcPts val="1499"/>
              </a:spcBef>
              <a:spcAft>
                <a:spcPts val="0"/>
              </a:spcAft>
              <a:buFont typeface="+mj-lt"/>
              <a:buAutoNum type="alphaLcParenR"/>
              <a:tabLst>
                <a:tab pos="19051" algn="l"/>
                <a:tab pos="590589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9051" algn="l"/>
                <a:tab pos="590589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9051" algn="l"/>
                <a:tab pos="590589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</a:tabLst>
            </a:pP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kun je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niet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voorspellen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wat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de auto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gaat</a:t>
            </a:r>
            <a:r>
              <a:rPr lang="en-US" sz="2700" dirty="0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doen</a:t>
            </a:r>
            <a:endParaRPr lang="en-US" sz="2700" dirty="0" smtClean="0">
              <a:solidFill>
                <a:schemeClr val="tx1"/>
              </a:solidFill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731191" marR="0" lvl="0" indent="-456994" algn="l" defTabSz="914400" eaLnBrk="1" fontAlgn="auto" latinLnBrk="0" hangingPunct="1">
              <a:spcBef>
                <a:spcPts val="1499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</a:tabLst>
              <a:defRPr/>
            </a:pPr>
            <a:endParaRPr lang="en-US" sz="27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9191680" y="478631"/>
            <a:ext cx="952251" cy="800664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761412" y="3012819"/>
            <a:ext cx="361856" cy="362206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0964232" y="2469460"/>
            <a:ext cx="952251" cy="800664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/>
            <a:tailEnd/>
          </a:ln>
        </p:spPr>
      </p:pic>
      <p:sp>
        <p:nvSpPr>
          <p:cNvPr id="10242" name="Rectangle 2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0" y="914615"/>
            <a:ext cx="10855672" cy="1246495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729776" marR="0" lvl="0" indent="-456903" algn="l" defTabSz="91440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None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  <a:tab pos="5332664" algn="l"/>
                <a:tab pos="5865929" algn="l"/>
                <a:tab pos="6399197" algn="l"/>
              </a:tabLst>
              <a:defRPr/>
            </a:pP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2.	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Is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een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wagentje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,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dat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vrijelijk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een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hellende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baan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eerst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op - en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daarna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weer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afrijdt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een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voorbeeld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van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een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constante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versnelling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?  Leg je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antwoord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uit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!</a:t>
            </a:r>
            <a:endParaRPr lang="en-US" sz="27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10243" name="Rectangle 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0" y="396973"/>
            <a:ext cx="1054648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182953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en-US" sz="3200" b="1" dirty="0" err="1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toets</a:t>
            </a:r>
            <a:endParaRPr lang="en-US" sz="3200" b="1" dirty="0">
              <a:solidFill>
                <a:srgbClr val="EB572D"/>
              </a:solidFill>
              <a:latin typeface="Calibri"/>
              <a:ea typeface="Verdana Bold" charset="0"/>
              <a:cs typeface="Verdana Bold" charset="0"/>
              <a:sym typeface="Verdana Bold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61314" y="934109"/>
            <a:ext cx="6932394" cy="549027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11266" name="Rectangle 2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0" y="896322"/>
            <a:ext cx="4494212" cy="738664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anchor="ctr" anchorCtr="0">
            <a:spAutoFit/>
          </a:bodyPr>
          <a:lstStyle/>
          <a:p>
            <a:pPr marL="274430" marR="0" lvl="0" indent="0" algn="l" defTabSz="91440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  <a:defRPr/>
            </a:pP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Verzamel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al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deze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materialen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voor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dat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je met het experiment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begint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  <a:endParaRPr lang="en-US" sz="2400" dirty="0">
              <a:solidFill>
                <a:srgbClr val="0000FF"/>
              </a:solidFill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11267" name="Rectangle 3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1" y="1774031"/>
            <a:ext cx="4530407" cy="3200876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t" anchorCtr="0">
            <a:spAutoFit/>
          </a:bodyPr>
          <a:lstStyle/>
          <a:p>
            <a:pPr marL="548283" marR="0" lvl="0" indent="-274142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  <a:tab pos="5332664" algn="l"/>
                <a:tab pos="5865929" algn="l"/>
              </a:tabLst>
              <a:defRPr/>
            </a:pPr>
            <a:r>
              <a:rPr lang="en-US" sz="26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bewegingssensor</a:t>
            </a:r>
            <a:endParaRPr lang="en-US" sz="2600" dirty="0"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548283" marR="0" lvl="0" indent="-274142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  <a:tab pos="5332664" algn="l"/>
                <a:tab pos="5865929" algn="l"/>
              </a:tabLst>
              <a:defRPr/>
            </a:pPr>
            <a:r>
              <a:rPr lang="en-US" sz="26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karretje</a:t>
            </a:r>
            <a:r>
              <a:rPr lang="en-US" sz="26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met </a:t>
            </a:r>
            <a:r>
              <a:rPr lang="en-US" sz="26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veerbuffer</a:t>
            </a:r>
            <a:endParaRPr lang="en-US" sz="2600" dirty="0" smtClean="0"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548283" marR="0" lvl="0" indent="-274142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  <a:tab pos="5332664" algn="l"/>
                <a:tab pos="5865929" algn="l"/>
              </a:tabLst>
              <a:defRPr/>
            </a:pPr>
            <a:r>
              <a:rPr lang="en-US" sz="26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stootblok</a:t>
            </a:r>
            <a:r>
              <a:rPr lang="en-US" sz="26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6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voor</a:t>
            </a:r>
            <a:r>
              <a:rPr lang="en-US" sz="26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6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aan</a:t>
            </a:r>
            <a:r>
              <a:rPr lang="en-US" sz="26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het </a:t>
            </a:r>
            <a:r>
              <a:rPr lang="en-US" sz="26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einde</a:t>
            </a:r>
            <a:endParaRPr lang="en-US" sz="2600" dirty="0" smtClean="0"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548283" marR="0" lvl="0" indent="-274142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  <a:tab pos="5332664" algn="l"/>
                <a:tab pos="5865929" algn="l"/>
              </a:tabLst>
              <a:defRPr/>
            </a:pPr>
            <a:r>
              <a:rPr lang="en-US" sz="26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   van de </a:t>
            </a:r>
            <a:r>
              <a:rPr lang="en-US" sz="26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baan</a:t>
            </a:r>
            <a:endParaRPr lang="en-US" sz="2600" dirty="0"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548283" marR="0" lvl="0" indent="-274142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  <a:tab pos="5332664" algn="l"/>
                <a:tab pos="5865929" algn="l"/>
              </a:tabLst>
              <a:defRPr/>
            </a:pPr>
            <a:r>
              <a:rPr lang="en-US" sz="26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klem</a:t>
            </a:r>
            <a:r>
              <a:rPr lang="en-US" sz="26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6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om</a:t>
            </a:r>
            <a:r>
              <a:rPr lang="en-US" sz="26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de </a:t>
            </a:r>
            <a:r>
              <a:rPr lang="en-US" sz="26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helling</a:t>
            </a:r>
            <a:r>
              <a:rPr lang="en-US" sz="26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van de</a:t>
            </a:r>
          </a:p>
          <a:p>
            <a:pPr marL="548283" marR="0" lvl="0" indent="-274142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  <a:tab pos="5332664" algn="l"/>
                <a:tab pos="5865929" algn="l"/>
              </a:tabLst>
              <a:defRPr/>
            </a:pPr>
            <a:r>
              <a:rPr lang="en-US" sz="26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   </a:t>
            </a:r>
            <a:r>
              <a:rPr lang="en-US" sz="26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baan</a:t>
            </a:r>
            <a:r>
              <a:rPr lang="en-US" sz="26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in </a:t>
            </a:r>
            <a:r>
              <a:rPr lang="en-US" sz="26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te</a:t>
            </a:r>
            <a:r>
              <a:rPr lang="en-US" sz="26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6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stellen</a:t>
            </a:r>
            <a:endParaRPr lang="en-US" sz="2600" dirty="0" smtClean="0"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548283" marR="0" lvl="0" indent="-274142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  <a:tab pos="5332664" algn="l"/>
                <a:tab pos="5865929" algn="l"/>
              </a:tabLst>
              <a:defRPr/>
            </a:pPr>
            <a:r>
              <a:rPr lang="en-US" sz="26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Pasco </a:t>
            </a:r>
            <a:r>
              <a:rPr lang="en-US" sz="26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baan</a:t>
            </a:r>
            <a:endParaRPr lang="en-US" sz="2600" dirty="0"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548283" marR="0" lvl="0" indent="-274142" algn="l" defTabSz="91440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  <a:tab pos="5332664" algn="l"/>
                <a:tab pos="5865929" algn="l"/>
              </a:tabLst>
              <a:defRPr/>
            </a:pPr>
            <a:r>
              <a:rPr lang="en-US" sz="26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statief</a:t>
            </a:r>
            <a:endParaRPr lang="en-US" sz="26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11268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-1588" y="5485745"/>
            <a:ext cx="3904233" cy="1061829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274320" marR="0" lvl="0" indent="0" algn="l" defTabSz="91440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  <a:defRPr/>
            </a:pPr>
            <a:r>
              <a:rPr lang="en-US" sz="2300" b="1" dirty="0" smtClean="0">
                <a:latin typeface="Calibri"/>
                <a:ea typeface="Verdana Bold" charset="0"/>
                <a:cs typeface="Verdana Bold" charset="0"/>
                <a:sym typeface="Verdana Bold" charset="0"/>
              </a:rPr>
              <a:t>Let op:</a:t>
            </a:r>
            <a:r>
              <a:rPr lang="en-US" sz="2300" b="1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De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hellingshoek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meter op de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foto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wordt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hier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niet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3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gebruikt</a:t>
            </a:r>
            <a:r>
              <a:rPr lang="en-US" sz="23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  <a:endParaRPr lang="en-US" sz="23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11269" name="Rectangle 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0" y="396973"/>
            <a:ext cx="5756363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ctr" anchorCtr="0">
            <a:spAutoFit/>
          </a:bodyPr>
          <a:lstStyle/>
          <a:p>
            <a:pPr marL="182953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en-US" sz="3200" b="1" dirty="0" err="1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materialen</a:t>
            </a:r>
            <a:r>
              <a:rPr lang="en-US" sz="3200" b="1" dirty="0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 en </a:t>
            </a:r>
            <a:r>
              <a:rPr lang="en-US" sz="3200" b="1" dirty="0" err="1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benodigdheden</a:t>
            </a:r>
            <a:endParaRPr lang="en-US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Bulleted Left With Header No Subh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Bulleted Left With Header No Subh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Bulleted Left Vertical Float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Larg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Larg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Regular Float Larg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Bulleted Left Vertical Float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Bulleted Left With Header No Subh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Bulleted Left With Header No Subh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Top  Right Below Camer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No Header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Left Numbered No Header No Subh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Camera Right Above Text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Camera Top Half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Numbered With Header No Subh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Subheading With Heade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Bulleted Left With Header 2 Ln Subh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Regular Vertical Float Smal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Top Right RegularAbove Camer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Camera Top Half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Sequence Chall Bubble C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Sequence Chall Text C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Sequence Chall Bubble D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Sequence Chall Text D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Sequence Chall Bubble 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Sequence Chall Bubble B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Sequence Chall Text 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Sequence Chall Text B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No Header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Numbered With Header No Subh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Regular Vertical Float Small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Top Right Numbered With Headin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Top Right Headin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Top Right Numbered With Headin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Top  Right Below Camera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Top Right Headin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Numbered With Header No Subh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Camera Top Half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Numbered With Header No Subh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Camera Top Half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Top Right Headin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Top Right Numbered With Heading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Camera Top Half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Top Right Heading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Top Right Numbered With Heading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Camera Top Half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Numbered With Header No Subh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Camera Top Half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Numbered With Header No Subh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Camera Top Half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Left Numbered No Header No Subh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Subheading With Header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No Header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Camera Top Half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Numbered With Header No Subh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Camera Top Half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Camera Top Half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No Header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Left Numbered No Header No Subh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Camera Top Half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No Header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Camera Right Above Text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Left Numbered No Header No Subh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Camera Top Half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No Header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Left Numbered No Header No Subh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Subheading With Header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Regular With Hdr &amp; Hdg &amp; Subheading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ogo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Image References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  <p:tag name="RNRSTYLE" val="Left Bulleted Left With Header 2 Ln Subh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nk SPARK">
  <a:themeElements>
    <a:clrScheme name="Physics">
      <a:dk1>
        <a:srgbClr val="000000"/>
      </a:dk1>
      <a:lt1>
        <a:srgbClr val="FFFFFF"/>
      </a:lt1>
      <a:dk2>
        <a:srgbClr val="0066CC"/>
      </a:dk2>
      <a:lt2>
        <a:srgbClr val="808080"/>
      </a:lt2>
      <a:accent1>
        <a:srgbClr val="0066CC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SPAR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SP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irst Page">
  <a:themeElements>
    <a:clrScheme name="SPARK Physics">
      <a:dk1>
        <a:sysClr val="windowText" lastClr="000000"/>
      </a:dk1>
      <a:lt1>
        <a:sysClr val="window" lastClr="FFFFFF"/>
      </a:lt1>
      <a:dk2>
        <a:srgbClr val="0066CC"/>
      </a:dk2>
      <a:lt2>
        <a:srgbClr val="EEECE1"/>
      </a:lt2>
      <a:accent1>
        <a:srgbClr val="0066CC"/>
      </a:accent1>
      <a:accent2>
        <a:srgbClr val="C0504D"/>
      </a:accent2>
      <a:accent3>
        <a:srgbClr val="0066CC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irst Pag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First P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1704</TotalTime>
  <Pages>0</Pages>
  <Words>1202</Words>
  <Characters>0</Characters>
  <Application>Microsoft Office PowerPoint</Application>
  <PresentationFormat>Aangepast</PresentationFormat>
  <Lines>0</Lines>
  <Paragraphs>177</Paragraphs>
  <Slides>26</Slides>
  <Notes>26</Notes>
  <HiddenSlides>0</HiddenSlides>
  <MMClips>0</MMClip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26</vt:i4>
      </vt:variant>
    </vt:vector>
  </HeadingPairs>
  <TitlesOfParts>
    <vt:vector size="28" baseType="lpstr">
      <vt:lpstr>Blank SPARK</vt:lpstr>
      <vt:lpstr>First Page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Dia 15</vt:lpstr>
      <vt:lpstr>Dia 16</vt:lpstr>
      <vt:lpstr>Dia 17</vt:lpstr>
      <vt:lpstr>Dia 18</vt:lpstr>
      <vt:lpstr>Dia 19</vt:lpstr>
      <vt:lpstr>Dia 20</vt:lpstr>
      <vt:lpstr>Dia 21</vt:lpstr>
      <vt:lpstr>Dia 22</vt:lpstr>
      <vt:lpstr>Dia 23</vt:lpstr>
      <vt:lpstr>Dia 24</vt:lpstr>
      <vt:lpstr>Dia 25</vt:lpstr>
      <vt:lpstr>Dia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Fred en Joke</dc:creator>
  <cp:lastModifiedBy>gebruiker</cp:lastModifiedBy>
  <cp:revision>108</cp:revision>
  <dcterms:modified xsi:type="dcterms:W3CDTF">2009-08-21T20:30:34Z</dcterms:modified>
</cp:coreProperties>
</file>