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139.xml" ContentType="application/vnd.openxmlformats-officedocument.presentationml.tags+xml"/>
  <Override PartName="/ppt/tags/tag186.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58.xml" ContentType="application/vnd.openxmlformats-officedocument.presentationml.tags+xml"/>
  <Override PartName="/ppt/tags/tag169.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notesSlides/notesSlide21.xml" ContentType="application/vnd.openxmlformats-officedocument.presentationml.notesSlide+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9.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Default Extension="gif" ContentType="image/gif"/>
  <Override PartName="/ppt/tags/tag53.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sldIdLst>
    <p:sldId id="256" r:id="rId2"/>
    <p:sldId id="328" r:id="rId3"/>
    <p:sldId id="326"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327" r:id="rId18"/>
    <p:sldId id="321" r:id="rId19"/>
    <p:sldId id="271" r:id="rId20"/>
    <p:sldId id="272" r:id="rId21"/>
    <p:sldId id="273" r:id="rId22"/>
    <p:sldId id="322" r:id="rId23"/>
    <p:sldId id="279" r:id="rId24"/>
    <p:sldId id="284"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24" r:id="rId42"/>
    <p:sldId id="325" r:id="rId43"/>
  </p:sldIdLst>
  <p:sldSz cx="12188825" cy="6748463"/>
  <p:notesSz cx="6858000" cy="9144000"/>
  <p:defaultTextStyle>
    <a:defPPr>
      <a:defRPr lang="en-US"/>
    </a:defPPr>
    <a:lvl1pPr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1pPr>
    <a:lvl2pPr marL="685846"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2pPr>
    <a:lvl3pPr marL="1371691"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3pPr>
    <a:lvl4pPr marL="2057537"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4pPr>
    <a:lvl5pPr marL="2743383"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5pPr>
    <a:lvl6pPr marL="3429229" algn="l" defTabSz="1371691" rtl="0" eaLnBrk="1" latinLnBrk="0" hangingPunct="1">
      <a:defRPr kern="1200">
        <a:solidFill>
          <a:srgbClr val="000000"/>
        </a:solidFill>
        <a:latin typeface="Gill Sans" charset="0"/>
        <a:ea typeface="ヒラギノ角ゴ ProN W3" charset="0"/>
        <a:cs typeface="ヒラギノ角ゴ ProN W3" charset="0"/>
        <a:sym typeface="Gill Sans" charset="0"/>
      </a:defRPr>
    </a:lvl6pPr>
    <a:lvl7pPr marL="4115074" algn="l" defTabSz="1371691" rtl="0" eaLnBrk="1" latinLnBrk="0" hangingPunct="1">
      <a:defRPr kern="1200">
        <a:solidFill>
          <a:srgbClr val="000000"/>
        </a:solidFill>
        <a:latin typeface="Gill Sans" charset="0"/>
        <a:ea typeface="ヒラギノ角ゴ ProN W3" charset="0"/>
        <a:cs typeface="ヒラギノ角ゴ ProN W3" charset="0"/>
        <a:sym typeface="Gill Sans" charset="0"/>
      </a:defRPr>
    </a:lvl7pPr>
    <a:lvl8pPr marL="4800920" algn="l" defTabSz="1371691" rtl="0" eaLnBrk="1" latinLnBrk="0" hangingPunct="1">
      <a:defRPr kern="1200">
        <a:solidFill>
          <a:srgbClr val="000000"/>
        </a:solidFill>
        <a:latin typeface="Gill Sans" charset="0"/>
        <a:ea typeface="ヒラギノ角ゴ ProN W3" charset="0"/>
        <a:cs typeface="ヒラギノ角ゴ ProN W3" charset="0"/>
        <a:sym typeface="Gill Sans" charset="0"/>
      </a:defRPr>
    </a:lvl8pPr>
    <a:lvl9pPr marL="5486766" algn="l" defTabSz="1371691" rtl="0" eaLnBrk="1" latinLnBrk="0" hangingPunct="1">
      <a:defRPr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0000"/>
    <a:srgbClr val="EF7857"/>
    <a:srgbClr val="CC66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80040" autoAdjust="0"/>
  </p:normalViewPr>
  <p:slideViewPr>
    <p:cSldViewPr>
      <p:cViewPr varScale="1">
        <p:scale>
          <a:sx n="55" d="100"/>
          <a:sy n="55" d="100"/>
        </p:scale>
        <p:origin x="-510" y="-102"/>
      </p:cViewPr>
      <p:guideLst>
        <p:guide orient="horz" pos="2126"/>
        <p:guide pos="2591"/>
        <p:guide pos="513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F48C4-C022-49E3-9614-F70A2F8F26B9}" type="datetimeFigureOut">
              <a:rPr lang="en-US" smtClean="0"/>
              <a:pPr/>
              <a:t>2/2/2011</a:t>
            </a:fld>
            <a:endParaRPr lang="en-US"/>
          </a:p>
        </p:txBody>
      </p:sp>
      <p:sp>
        <p:nvSpPr>
          <p:cNvPr id="4" name="Slide Image Placeholder 3"/>
          <p:cNvSpPr>
            <a:spLocks noGrp="1" noRot="1" noChangeAspect="1"/>
          </p:cNvSpPr>
          <p:nvPr>
            <p:ph type="sldImg" idx="2"/>
          </p:nvPr>
        </p:nvSpPr>
        <p:spPr>
          <a:xfrm>
            <a:off x="333375" y="685800"/>
            <a:ext cx="61912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A75F8-81BC-4647-994A-77DBC8F688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L3</a:t>
            </a:r>
            <a:r>
              <a:rPr lang="en-US" baseline="0" dirty="0" smtClean="0"/>
              <a:t> – text box</a:t>
            </a:r>
          </a:p>
          <a:p>
            <a:r>
              <a:rPr lang="en-US" baseline="0" dirty="0" smtClean="0"/>
              <a:t>	[ Q1:] </a:t>
            </a:r>
          </a:p>
          <a:p>
            <a:r>
              <a:rPr lang="en-US" baseline="0" dirty="0" smtClean="0"/>
              <a:t>L6 – text box</a:t>
            </a:r>
          </a:p>
          <a:p>
            <a:r>
              <a:rPr lang="en-US" baseline="0" dirty="0" smtClean="0"/>
              <a:t>	</a:t>
            </a:r>
            <a:r>
              <a:rPr lang="en-US" baseline="0" smtClean="0"/>
              <a:t>[ Q2:]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with the four measurements</a:t>
            </a:r>
          </a:p>
          <a:p>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a digits box.</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 Notes]</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The main differences were … ] </a:t>
            </a:r>
          </a:p>
          <a:p>
            <a:r>
              <a:rPr lang="en-US" dirty="0" smtClean="0"/>
              <a:t>	[ I think that …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a:t>
            </a:r>
            <a:r>
              <a:rPr lang="en-US" baseline="0" dirty="0" smtClean="0"/>
              <a:t> – text box</a:t>
            </a:r>
          </a:p>
          <a:p>
            <a:r>
              <a:rPr lang="en-US" baseline="0" dirty="0" smtClean="0"/>
              <a:t>	[ Differences occur as a result of …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I think that …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 </a:t>
            </a:r>
          </a:p>
          <a:p>
            <a:r>
              <a:rPr lang="en-US" dirty="0" smtClean="0"/>
              <a:t>	[ Our water … ]</a:t>
            </a:r>
          </a:p>
          <a:p>
            <a:r>
              <a:rPr lang="en-US" dirty="0" smtClean="0"/>
              <a:t>	[ We know this because …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Our water …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Our water …</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Our water …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An additional thing</a:t>
            </a:r>
            <a:r>
              <a:rPr lang="en-US" baseline="0" dirty="0" smtClean="0"/>
              <a:t> I would like to study is … ] </a:t>
            </a:r>
          </a:p>
          <a:p>
            <a:r>
              <a:rPr lang="en-US" baseline="0" dirty="0" smtClean="0"/>
              <a:t>	[ because …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Our process includes</a:t>
            </a:r>
            <a:r>
              <a:rPr lang="en-US" baseline="0" dirty="0" smtClean="0"/>
              <a:t> …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 </a:t>
            </a:r>
          </a:p>
          <a:p>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 </a:t>
            </a:r>
          </a:p>
          <a:p>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 </a:t>
            </a:r>
          </a:p>
          <a:p>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 </a:t>
            </a:r>
          </a:p>
          <a:p>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5800"/>
            <a:ext cx="6194425" cy="3429000"/>
          </a:xfrm>
        </p:spPr>
      </p:sp>
      <p:sp>
        <p:nvSpPr>
          <p:cNvPr id="3" name="Notes Placeholder 2"/>
          <p:cNvSpPr>
            <a:spLocks noGrp="1"/>
          </p:cNvSpPr>
          <p:nvPr>
            <p:ph type="body" idx="1"/>
          </p:nvPr>
        </p:nvSpPr>
        <p:spPr/>
        <p:txBody>
          <a:bodyPr>
            <a:normAutofit/>
          </a:bodyPr>
          <a:lstStyle/>
          <a:p>
            <a:endParaRPr lang="en-US" sz="1800"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65500535-F472-4103-8D86-C11BDF2F29B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 scheme (RGB values)</a:t>
            </a:r>
          </a:p>
          <a:p>
            <a:r>
              <a:rPr lang="en-US" dirty="0" smtClean="0"/>
              <a:t>biology 121, 173, 54</a:t>
            </a:r>
          </a:p>
          <a:p>
            <a:r>
              <a:rPr lang="en-US" dirty="0" smtClean="0"/>
              <a:t>chemistry 0 176, 216</a:t>
            </a:r>
          </a:p>
          <a:p>
            <a:r>
              <a:rPr lang="en-US" dirty="0" smtClean="0"/>
              <a:t>physics 0, 102, 204</a:t>
            </a:r>
          </a:p>
          <a:p>
            <a:r>
              <a:rPr lang="en-US" dirty="0" smtClean="0"/>
              <a:t>earth 204, 102, 0</a:t>
            </a:r>
          </a:p>
          <a:p>
            <a:r>
              <a:rPr lang="en-US" dirty="0" smtClean="0"/>
              <a:t>middle 153, 102, 153</a:t>
            </a:r>
          </a:p>
          <a:p>
            <a:r>
              <a:rPr lang="en-US" dirty="0" smtClean="0"/>
              <a:t>elementary 255, 51, 0</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6944D8B0-958D-4CDB-AC6E-2B3EDCF623F3}"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a:t>
            </a:r>
            <a:r>
              <a:rPr lang="en-US" baseline="0" dirty="0" smtClean="0"/>
              <a:t> The correct sequence of steps for Part A is … ]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a:t>
            </a:r>
            <a:r>
              <a:rPr lang="en-US" baseline="0" dirty="0" smtClean="0"/>
              <a:t> The correct sequence of steps for Part B is … ] </a:t>
            </a:r>
            <a:endParaRPr lang="en-US" dirty="0" smtClean="0"/>
          </a:p>
          <a:p>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Site</a:t>
            </a:r>
            <a:r>
              <a:rPr lang="en-US" baseline="0" dirty="0" smtClean="0"/>
              <a:t> 1:]</a:t>
            </a:r>
          </a:p>
          <a:p>
            <a:r>
              <a:rPr lang="en-US" baseline="0" dirty="0" smtClean="0"/>
              <a:t>	[ Site 2:] </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a digits box.</a:t>
            </a:r>
            <a:endParaRPr lang="en-US" dirty="0"/>
          </a:p>
        </p:txBody>
      </p:sp>
      <p:sp>
        <p:nvSpPr>
          <p:cNvPr id="4" name="Slide Number Placeholder 3"/>
          <p:cNvSpPr>
            <a:spLocks noGrp="1"/>
          </p:cNvSpPr>
          <p:nvPr>
            <p:ph type="sldNum" sz="quarter" idx="10"/>
          </p:nvPr>
        </p:nvSpPr>
        <p:spPr/>
        <p:txBody>
          <a:bodyPr/>
          <a:lstStyle/>
          <a:p>
            <a:fld id="{BCDA75F8-81BC-4647-994A-77DBC8F68831}"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69272"/>
            <a:ext cx="10969943" cy="1124744"/>
          </a:xfrm>
          <a:prstGeom prst="rect">
            <a:avLst/>
          </a:prstGeom>
        </p:spPr>
        <p:txBody>
          <a:bodyPr lIns="137169" tIns="68585" rIns="137169" bIns="68585"/>
          <a:lstStyle/>
          <a:p>
            <a:r>
              <a:rPr lang="en-US" smtClean="0"/>
              <a:t>Click to edit Master title style</a:t>
            </a:r>
            <a:endParaRPr lang="en-US"/>
          </a:p>
        </p:txBody>
      </p:sp>
      <p:sp>
        <p:nvSpPr>
          <p:cNvPr id="3" name="Content Placeholder 2"/>
          <p:cNvSpPr>
            <a:spLocks noGrp="1"/>
          </p:cNvSpPr>
          <p:nvPr>
            <p:ph idx="1"/>
          </p:nvPr>
        </p:nvSpPr>
        <p:spPr>
          <a:xfrm>
            <a:off x="609441" y="1575119"/>
            <a:ext cx="10969943" cy="4453699"/>
          </a:xfrm>
          <a:prstGeom prst="rect">
            <a:avLst/>
          </a:prstGeom>
        </p:spPr>
        <p:txBody>
          <a:bodyPr lIns="137169" tIns="68585" rIns="137169" bIns="6858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6" name="Text Placeholder 14"/>
          <p:cNvSpPr>
            <a:spLocks noGrp="1"/>
          </p:cNvSpPr>
          <p:nvPr>
            <p:ph type="body" sz="quarter" idx="11" hasCustomPrompt="1"/>
          </p:nvPr>
        </p:nvSpPr>
        <p:spPr>
          <a:xfrm>
            <a:off x="2" y="0"/>
            <a:ext cx="12188824" cy="146684"/>
          </a:xfrm>
          <a:prstGeom prst="rect">
            <a:avLst/>
          </a:prstGeom>
          <a:solidFill>
            <a:schemeClr val="accent1"/>
          </a:solidFill>
        </p:spPr>
        <p:txBody>
          <a:bodyPr lIns="182921" tIns="91460" rIns="182921" bIns="91460"/>
          <a:lstStyle>
            <a:lvl1pPr algn="l">
              <a:defRPr sz="2000" b="1">
                <a:solidFill>
                  <a:schemeClr val="bg1"/>
                </a:solidFill>
                <a:latin typeface="Calibri" pitchFamily="34" charset="0"/>
              </a:defRPr>
            </a:lvl1pPr>
          </a:lstStyle>
          <a:p>
            <a:pPr lvl="0"/>
            <a:r>
              <a:rPr lang="en-US" dirty="0" smtClean="0"/>
              <a:t> </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eader with Footer">
    <p:spTree>
      <p:nvGrpSpPr>
        <p:cNvPr id="1" name=""/>
        <p:cNvGrpSpPr/>
        <p:nvPr/>
      </p:nvGrpSpPr>
      <p:grpSpPr>
        <a:xfrm>
          <a:off x="0" y="0"/>
          <a:ext cx="0" cy="0"/>
          <a:chOff x="0" y="0"/>
          <a:chExt cx="0" cy="0"/>
        </a:xfrm>
      </p:grpSpPr>
      <p:sp>
        <p:nvSpPr>
          <p:cNvPr id="6" name="Text Placeholder 3"/>
          <p:cNvSpPr>
            <a:spLocks noGrp="1"/>
          </p:cNvSpPr>
          <p:nvPr>
            <p:ph type="body" sz="quarter" idx="12" hasCustomPrompt="1"/>
          </p:nvPr>
        </p:nvSpPr>
        <p:spPr>
          <a:xfrm>
            <a:off x="1" y="6601779"/>
            <a:ext cx="12188572" cy="146684"/>
          </a:xfrm>
          <a:prstGeom prst="rect">
            <a:avLst/>
          </a:prstGeom>
          <a:solidFill>
            <a:schemeClr val="accent1"/>
          </a:solidFill>
        </p:spPr>
        <p:txBody>
          <a:bodyPr lIns="182921" tIns="91460" rIns="182921" bIns="91460"/>
          <a:lstStyle>
            <a:lvl1pPr>
              <a:defRPr/>
            </a:lvl1pPr>
          </a:lstStyle>
          <a:p>
            <a:pPr lvl="0"/>
            <a:r>
              <a:rPr lang="en-US" dirty="0" smtClean="0"/>
              <a:t> </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Header without Footer">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 id="2147483658" r:id="rId5"/>
  </p:sldLayoutIdLst>
  <p:transition/>
  <p:txStyles>
    <p:titleStyle>
      <a:lvl1pPr algn="ctr" rtl="0" fontAlgn="base">
        <a:spcBef>
          <a:spcPct val="0"/>
        </a:spcBef>
        <a:spcAft>
          <a:spcPct val="0"/>
        </a:spcAft>
        <a:defRPr sz="5700">
          <a:solidFill>
            <a:schemeClr val="tx1"/>
          </a:solidFill>
          <a:latin typeface="+mj-lt"/>
          <a:ea typeface="+mj-ea"/>
          <a:cs typeface="+mj-cs"/>
          <a:sym typeface="Gill Sans" charset="0"/>
        </a:defRPr>
      </a:lvl1pPr>
      <a:lvl2pPr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5pPr>
      <a:lvl6pPr marL="685846"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6pPr>
      <a:lvl7pPr marL="1371691"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7pPr>
      <a:lvl8pPr marL="2057537"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8pPr>
      <a:lvl9pPr marL="2743383" algn="ctr" rtl="0" fontAlgn="base">
        <a:spcBef>
          <a:spcPct val="0"/>
        </a:spcBef>
        <a:spcAft>
          <a:spcPct val="0"/>
        </a:spcAft>
        <a:defRPr sz="57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685846" algn="ctr" rtl="0" fontAlgn="base">
        <a:spcBef>
          <a:spcPct val="0"/>
        </a:spcBef>
        <a:spcAft>
          <a:spcPct val="0"/>
        </a:spcAft>
        <a:defRPr sz="2400">
          <a:solidFill>
            <a:schemeClr val="tx1"/>
          </a:solidFill>
          <a:latin typeface="+mn-lt"/>
          <a:ea typeface="+mn-ea"/>
          <a:cs typeface="+mn-cs"/>
          <a:sym typeface="Gill Sans" charset="0"/>
        </a:defRPr>
      </a:lvl6pPr>
      <a:lvl7pPr marL="1371691" algn="ctr" rtl="0" fontAlgn="base">
        <a:spcBef>
          <a:spcPct val="0"/>
        </a:spcBef>
        <a:spcAft>
          <a:spcPct val="0"/>
        </a:spcAft>
        <a:defRPr sz="2400">
          <a:solidFill>
            <a:schemeClr val="tx1"/>
          </a:solidFill>
          <a:latin typeface="+mn-lt"/>
          <a:ea typeface="+mn-ea"/>
          <a:cs typeface="+mn-cs"/>
          <a:sym typeface="Gill Sans" charset="0"/>
        </a:defRPr>
      </a:lvl7pPr>
      <a:lvl8pPr marL="2057537" algn="ctr" rtl="0" fontAlgn="base">
        <a:spcBef>
          <a:spcPct val="0"/>
        </a:spcBef>
        <a:spcAft>
          <a:spcPct val="0"/>
        </a:spcAft>
        <a:defRPr sz="2400">
          <a:solidFill>
            <a:schemeClr val="tx1"/>
          </a:solidFill>
          <a:latin typeface="+mn-lt"/>
          <a:ea typeface="+mn-ea"/>
          <a:cs typeface="+mn-cs"/>
          <a:sym typeface="Gill Sans" charset="0"/>
        </a:defRPr>
      </a:lvl8pPr>
      <a:lvl9pPr marL="2743383"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1371691" rtl="0" eaLnBrk="1" latinLnBrk="0" hangingPunct="1">
        <a:defRPr sz="2700" kern="1200">
          <a:solidFill>
            <a:schemeClr val="tx1"/>
          </a:solidFill>
          <a:latin typeface="+mn-lt"/>
          <a:ea typeface="+mn-ea"/>
          <a:cs typeface="+mn-cs"/>
        </a:defRPr>
      </a:lvl1pPr>
      <a:lvl2pPr marL="685846" algn="l" defTabSz="1371691" rtl="0" eaLnBrk="1" latinLnBrk="0" hangingPunct="1">
        <a:defRPr sz="2700" kern="1200">
          <a:solidFill>
            <a:schemeClr val="tx1"/>
          </a:solidFill>
          <a:latin typeface="+mn-lt"/>
          <a:ea typeface="+mn-ea"/>
          <a:cs typeface="+mn-cs"/>
        </a:defRPr>
      </a:lvl2pPr>
      <a:lvl3pPr marL="1371691" algn="l" defTabSz="1371691" rtl="0" eaLnBrk="1" latinLnBrk="0" hangingPunct="1">
        <a:defRPr sz="2700" kern="1200">
          <a:solidFill>
            <a:schemeClr val="tx1"/>
          </a:solidFill>
          <a:latin typeface="+mn-lt"/>
          <a:ea typeface="+mn-ea"/>
          <a:cs typeface="+mn-cs"/>
        </a:defRPr>
      </a:lvl3pPr>
      <a:lvl4pPr marL="2057537" algn="l" defTabSz="1371691" rtl="0" eaLnBrk="1" latinLnBrk="0" hangingPunct="1">
        <a:defRPr sz="2700" kern="1200">
          <a:solidFill>
            <a:schemeClr val="tx1"/>
          </a:solidFill>
          <a:latin typeface="+mn-lt"/>
          <a:ea typeface="+mn-ea"/>
          <a:cs typeface="+mn-cs"/>
        </a:defRPr>
      </a:lvl4pPr>
      <a:lvl5pPr marL="2743383" algn="l" defTabSz="1371691" rtl="0" eaLnBrk="1" latinLnBrk="0" hangingPunct="1">
        <a:defRPr sz="2700" kern="1200">
          <a:solidFill>
            <a:schemeClr val="tx1"/>
          </a:solidFill>
          <a:latin typeface="+mn-lt"/>
          <a:ea typeface="+mn-ea"/>
          <a:cs typeface="+mn-cs"/>
        </a:defRPr>
      </a:lvl5pPr>
      <a:lvl6pPr marL="3429229" algn="l" defTabSz="1371691" rtl="0" eaLnBrk="1" latinLnBrk="0" hangingPunct="1">
        <a:defRPr sz="2700" kern="1200">
          <a:solidFill>
            <a:schemeClr val="tx1"/>
          </a:solidFill>
          <a:latin typeface="+mn-lt"/>
          <a:ea typeface="+mn-ea"/>
          <a:cs typeface="+mn-cs"/>
        </a:defRPr>
      </a:lvl6pPr>
      <a:lvl7pPr marL="4115074" algn="l" defTabSz="1371691" rtl="0" eaLnBrk="1" latinLnBrk="0" hangingPunct="1">
        <a:defRPr sz="2700" kern="1200">
          <a:solidFill>
            <a:schemeClr val="tx1"/>
          </a:solidFill>
          <a:latin typeface="+mn-lt"/>
          <a:ea typeface="+mn-ea"/>
          <a:cs typeface="+mn-cs"/>
        </a:defRPr>
      </a:lvl7pPr>
      <a:lvl8pPr marL="4800920" algn="l" defTabSz="1371691" rtl="0" eaLnBrk="1" latinLnBrk="0" hangingPunct="1">
        <a:defRPr sz="2700" kern="1200">
          <a:solidFill>
            <a:schemeClr val="tx1"/>
          </a:solidFill>
          <a:latin typeface="+mn-lt"/>
          <a:ea typeface="+mn-ea"/>
          <a:cs typeface="+mn-cs"/>
        </a:defRPr>
      </a:lvl8pPr>
      <a:lvl9pPr marL="5486766" algn="l" defTabSz="1371691"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2.gif"/><Relationship Id="rId5" Type="http://schemas.openxmlformats.org/officeDocument/2006/relationships/slideLayout" Target="../slideLayouts/slideLayout3.xml"/><Relationship Id="rId4"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s/_rels/slide12.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slideLayout" Target="../slideLayouts/slideLayout3.xml"/><Relationship Id="rId18" Type="http://schemas.openxmlformats.org/officeDocument/2006/relationships/image" Target="../media/image15.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image" Target="../media/image14.png"/><Relationship Id="rId2" Type="http://schemas.openxmlformats.org/officeDocument/2006/relationships/tags" Target="../tags/tag42.xml"/><Relationship Id="rId16" Type="http://schemas.openxmlformats.org/officeDocument/2006/relationships/image" Target="../media/image13.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image" Target="../media/image6.png"/><Relationship Id="rId10" Type="http://schemas.openxmlformats.org/officeDocument/2006/relationships/tags" Target="../tags/tag50.xml"/><Relationship Id="rId19" Type="http://schemas.openxmlformats.org/officeDocument/2006/relationships/image" Target="../media/image16.png"/><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6.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notesSlide" Target="../notesSlides/notesSlide7.xml"/><Relationship Id="rId2" Type="http://schemas.openxmlformats.org/officeDocument/2006/relationships/tags" Target="../tags/tag54.xml"/><Relationship Id="rId16" Type="http://schemas.openxmlformats.org/officeDocument/2006/relationships/image" Target="../media/image19.pn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slideLayout" Target="../slideLayouts/slideLayout3.xml"/><Relationship Id="rId5" Type="http://schemas.openxmlformats.org/officeDocument/2006/relationships/tags" Target="../tags/tag57.xml"/><Relationship Id="rId15" Type="http://schemas.openxmlformats.org/officeDocument/2006/relationships/image" Target="../media/image18.png"/><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Layout" Target="../slideLayouts/slideLayout3.xml"/><Relationship Id="rId4" Type="http://schemas.openxmlformats.org/officeDocument/2006/relationships/tags" Target="../tags/tag70.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0.xml"/><Relationship Id="rId7" Type="http://schemas.openxmlformats.org/officeDocument/2006/relationships/image" Target="../media/image6.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81.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image" Target="../media/image20.png"/><Relationship Id="rId4" Type="http://schemas.openxmlformats.org/officeDocument/2006/relationships/tags" Target="../tags/tag85.xml"/><Relationship Id="rId9"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6.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9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23.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3.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24.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1.png"/><Relationship Id="rId5" Type="http://schemas.openxmlformats.org/officeDocument/2006/relationships/slideLayout" Target="../slideLayouts/slideLayout3.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22.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21.png"/><Relationship Id="rId5" Type="http://schemas.openxmlformats.org/officeDocument/2006/relationships/slideLayout" Target="../slideLayouts/slideLayout3.xml"/><Relationship Id="rId4" Type="http://schemas.openxmlformats.org/officeDocument/2006/relationships/tags" Target="../tags/tag107.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0.xml"/><Relationship Id="rId7" Type="http://schemas.openxmlformats.org/officeDocument/2006/relationships/notesSlide" Target="../notesSlides/notesSlide1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3.xml"/><Relationship Id="rId11" Type="http://schemas.openxmlformats.org/officeDocument/2006/relationships/image" Target="../media/image22.png"/><Relationship Id="rId5" Type="http://schemas.openxmlformats.org/officeDocument/2006/relationships/tags" Target="../tags/tag112.xml"/><Relationship Id="rId10" Type="http://schemas.openxmlformats.org/officeDocument/2006/relationships/image" Target="../media/image9.png"/><Relationship Id="rId4" Type="http://schemas.openxmlformats.org/officeDocument/2006/relationships/tags" Target="../tags/tag111.xml"/><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6.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16.xml"/></Relationships>
</file>

<file path=ppt/slides/_rels/slide26.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6.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120.xml"/></Relationships>
</file>

<file path=ppt/slides/_rels/slide27.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6.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124.xml"/></Relationships>
</file>

<file path=ppt/slides/_rels/slide2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6.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128.xml"/></Relationships>
</file>

<file path=ppt/slides/_rels/slide29.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6.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18.xml"/><Relationship Id="rId5" Type="http://schemas.openxmlformats.org/officeDocument/2006/relationships/slideLayout" Target="../slideLayouts/slideLayout3.xml"/><Relationship Id="rId4" Type="http://schemas.openxmlformats.org/officeDocument/2006/relationships/tags" Target="../tags/tag13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slideLayout" Target="../slideLayouts/slideLayout3.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6.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136.xml"/></Relationships>
</file>

<file path=ppt/slides/_rels/slide31.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6.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140.xml"/></Relationships>
</file>

<file path=ppt/slides/_rels/slide32.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6.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tags" Target="../tags/tag144.xm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47.xml"/><Relationship Id="rId7" Type="http://schemas.openxmlformats.org/officeDocument/2006/relationships/notesSlide" Target="../notesSlides/notesSlide22.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3.xml"/><Relationship Id="rId5" Type="http://schemas.openxmlformats.org/officeDocument/2006/relationships/tags" Target="../tags/tag149.xml"/><Relationship Id="rId4" Type="http://schemas.openxmlformats.org/officeDocument/2006/relationships/tags" Target="../tags/tag148.xm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52.xml"/><Relationship Id="rId7" Type="http://schemas.openxmlformats.org/officeDocument/2006/relationships/notesSlide" Target="../notesSlides/notesSlide23.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Layout" Target="../slideLayouts/slideLayout3.xml"/><Relationship Id="rId5" Type="http://schemas.openxmlformats.org/officeDocument/2006/relationships/tags" Target="../tags/tag154.xml"/><Relationship Id="rId4" Type="http://schemas.openxmlformats.org/officeDocument/2006/relationships/tags" Target="../tags/tag153.xml"/></Relationships>
</file>

<file path=ppt/slides/_rels/slide35.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6.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158.xml"/></Relationships>
</file>

<file path=ppt/slides/_rels/slide36.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6.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tags" Target="../tags/tag162.xml"/></Relationships>
</file>

<file path=ppt/slides/_rels/slide37.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6.pn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tags" Target="../tags/tag166.xml"/></Relationships>
</file>

<file path=ppt/slides/_rels/slide38.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6.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tags" Target="../tags/tag170.xml"/></Relationships>
</file>

<file path=ppt/slides/_rels/slide39.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6.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28.xml"/><Relationship Id="rId5" Type="http://schemas.openxmlformats.org/officeDocument/2006/relationships/slideLayout" Target="../slideLayouts/slideLayout3.xml"/><Relationship Id="rId4" Type="http://schemas.openxmlformats.org/officeDocument/2006/relationships/tags" Target="../tags/tag174.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slideLayout" Target="../slideLayouts/slideLayout3.xml"/><Relationship Id="rId4" Type="http://schemas.openxmlformats.org/officeDocument/2006/relationships/tags" Target="../tags/tag10.xml"/></Relationships>
</file>

<file path=ppt/slides/_rels/slide40.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6.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tags" Target="../tags/tag178.xml"/></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81.xml"/><Relationship Id="rId7" Type="http://schemas.openxmlformats.org/officeDocument/2006/relationships/notesSlide" Target="../notesSlides/notesSlide30.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slideLayout" Target="../slideLayouts/slideLayout3.xml"/><Relationship Id="rId5" Type="http://schemas.openxmlformats.org/officeDocument/2006/relationships/tags" Target="../tags/tag183.xml"/><Relationship Id="rId4" Type="http://schemas.openxmlformats.org/officeDocument/2006/relationships/tags" Target="../tags/tag182.xml"/></Relationships>
</file>

<file path=ppt/slides/_rels/slide42.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slideLayout" Target="../slideLayouts/slideLayout3.xml"/><Relationship Id="rId4" Type="http://schemas.openxmlformats.org/officeDocument/2006/relationships/tags" Target="../tags/tag187.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Layout" Target="../slideLayouts/slideLayout3.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Layout" Target="../slideLayouts/slideLayout3.xml"/><Relationship Id="rId4"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6.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1.png"/><Relationship Id="rId5" Type="http://schemas.openxmlformats.org/officeDocument/2006/relationships/slideLayout" Target="../slideLayouts/slideLayout3.xml"/><Relationship Id="rId4"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p:cNvSpPr>
          <p:nvPr/>
        </p:nvSpPr>
        <p:spPr bwMode="auto">
          <a:xfrm>
            <a:off x="0" y="0"/>
            <a:ext cx="12188825" cy="152508"/>
          </a:xfrm>
          <a:prstGeom prst="rect">
            <a:avLst/>
          </a:prstGeom>
          <a:solidFill>
            <a:schemeClr val="accent1"/>
          </a:solidFill>
          <a:ln w="25400" cap="flat">
            <a:noFill/>
            <a:miter lim="800000"/>
            <a:headEnd type="none" w="med" len="med"/>
            <a:tailEnd type="none" w="med" len="med"/>
          </a:ln>
        </p:spPr>
        <p:txBody>
          <a:bodyPr lIns="0" tIns="0" rIns="0" bIns="0"/>
          <a:lstStyle/>
          <a:p>
            <a:endParaRPr lang="en-US"/>
          </a:p>
        </p:txBody>
      </p:sp>
      <p:pic>
        <p:nvPicPr>
          <p:cNvPr id="5124" name="Picture 4"/>
          <p:cNvPicPr>
            <a:picLocks noChangeAspect="1" noChangeArrowheads="1"/>
          </p:cNvPicPr>
          <p:nvPr/>
        </p:nvPicPr>
        <p:blipFill>
          <a:blip r:embed="rId3" cstate="print"/>
          <a:srcRect/>
          <a:stretch>
            <a:fillRect/>
          </a:stretch>
        </p:blipFill>
        <p:spPr bwMode="auto">
          <a:xfrm>
            <a:off x="0" y="0"/>
            <a:ext cx="12188825" cy="6004988"/>
          </a:xfrm>
          <a:prstGeom prst="rect">
            <a:avLst/>
          </a:prstGeom>
          <a:noFill/>
          <a:ln w="12700" cap="flat">
            <a:noFill/>
            <a:miter lim="800000"/>
            <a:headEnd/>
            <a:tailEnd/>
          </a:ln>
        </p:spPr>
      </p:pic>
      <p:sp>
        <p:nvSpPr>
          <p:cNvPr id="6" name="Text Placeholder 5"/>
          <p:cNvSpPr>
            <a:spLocks noGrp="1"/>
          </p:cNvSpPr>
          <p:nvPr>
            <p:ph type="body" sz="quarter" idx="11"/>
          </p:nvPr>
        </p:nvSpPr>
        <p:spPr/>
        <p:txBody>
          <a:bodyPr/>
          <a:lstStyle/>
          <a:p>
            <a:endParaRPr lang="en-US"/>
          </a:p>
        </p:txBody>
      </p:sp>
      <p:sp>
        <p:nvSpPr>
          <p:cNvPr id="5" name="TextBox 4"/>
          <p:cNvSpPr txBox="1"/>
          <p:nvPr/>
        </p:nvSpPr>
        <p:spPr>
          <a:xfrm>
            <a:off x="1" y="5995690"/>
            <a:ext cx="12188572" cy="770089"/>
          </a:xfrm>
          <a:prstGeom prst="rect">
            <a:avLst/>
          </a:prstGeom>
          <a:solidFill>
            <a:schemeClr val="accent1"/>
          </a:solidFill>
        </p:spPr>
        <p:txBody>
          <a:bodyPr wrap="square" lIns="182921" tIns="0" rIns="0" bIns="0" rtlCol="0" anchor="ctr" anchorCtr="0">
            <a:noAutofit/>
          </a:bodyPr>
          <a:lstStyle/>
          <a:p>
            <a:pPr algn="l"/>
            <a:r>
              <a:rPr lang="en-US" sz="4100" b="1" dirty="0" smtClean="0">
                <a:solidFill>
                  <a:schemeClr val="bg1"/>
                </a:solidFill>
                <a:latin typeface="Calibri" pitchFamily="34" charset="0"/>
              </a:rPr>
              <a:t>Monitoring the Quality of Water</a:t>
            </a:r>
            <a:endParaRPr lang="en-US" sz="4100" b="1" dirty="0">
              <a:solidFill>
                <a:schemeClr val="bg1"/>
              </a:solidFill>
              <a:latin typeface="Calibri" pitchFamily="34" charset="0"/>
            </a:endParaRPr>
          </a:p>
        </p:txBody>
      </p:sp>
      <p:sp>
        <p:nvSpPr>
          <p:cNvPr id="7" name="TextBox 6"/>
          <p:cNvSpPr txBox="1"/>
          <p:nvPr/>
        </p:nvSpPr>
        <p:spPr>
          <a:xfrm>
            <a:off x="10241280" y="6309360"/>
            <a:ext cx="1766630" cy="369332"/>
          </a:xfrm>
          <a:prstGeom prst="rect">
            <a:avLst/>
          </a:prstGeom>
          <a:noFill/>
        </p:spPr>
        <p:txBody>
          <a:bodyPr wrap="square" rtlCol="0">
            <a:spAutoFit/>
          </a:bodyPr>
          <a:lstStyle/>
          <a:p>
            <a:r>
              <a:rPr lang="en-US" dirty="0" smtClean="0">
                <a:latin typeface="Calibri" pitchFamily="34" charset="0"/>
              </a:rPr>
              <a:t>012-10994 r1.04</a:t>
            </a:r>
            <a:endParaRPr lang="en-US" dirty="0">
              <a:latin typeface="Calibri"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custDataLst>
              <p:tags r:id="rId1"/>
            </p:custDataLst>
          </p:nvPr>
        </p:nvSpPr>
        <p:spPr bwMode="auto">
          <a:xfrm>
            <a:off x="228600" y="1097280"/>
            <a:ext cx="8455997" cy="2539157"/>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15938" marR="0" lvl="0" indent="-515938" algn="l" defTabSz="914400" eaLnBrk="1" fontAlgn="auto" latinLnBrk="0" hangingPunct="1">
              <a:lnSpc>
                <a:spcPct val="100000"/>
              </a:lnSpc>
              <a:spcBef>
                <a:spcPts val="0"/>
              </a:spcBef>
              <a:spcAft>
                <a:spcPts val="1800"/>
              </a:spcAft>
              <a:buClr>
                <a:srgbClr val="000000"/>
              </a:buClr>
              <a:buSzPct val="100000"/>
              <a:buFont typeface="Verdana"/>
              <a:buChar char="•"/>
              <a:tabLst>
                <a:tab pos="17463" algn="l"/>
                <a:tab pos="58738" algn="l"/>
                <a:tab pos="176213"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Follow all standard laboratory safety procedures.</a:t>
            </a:r>
          </a:p>
          <a:p>
            <a:pPr marL="515938" marR="0" lvl="0" indent="-515938" algn="l" defTabSz="914400" eaLnBrk="1" fontAlgn="auto" latinLnBrk="0" hangingPunct="1">
              <a:lnSpc>
                <a:spcPct val="100000"/>
              </a:lnSpc>
              <a:spcBef>
                <a:spcPts val="0"/>
              </a:spcBef>
              <a:spcAft>
                <a:spcPts val="1800"/>
              </a:spcAft>
              <a:buClr>
                <a:srgbClr val="000000"/>
              </a:buClr>
              <a:buSzPct val="100000"/>
              <a:buFont typeface="Verdana"/>
              <a:buChar char="•"/>
              <a:tabLst>
                <a:tab pos="17463" algn="l"/>
                <a:tab pos="58738" algn="l"/>
                <a:tab pos="176213"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Keep water away from sensitive electronic equipment.</a:t>
            </a:r>
          </a:p>
          <a:p>
            <a:pPr marL="515938" marR="0" lvl="0" indent="-515938" algn="l" defTabSz="914400" eaLnBrk="1" fontAlgn="auto" latinLnBrk="0" hangingPunct="1">
              <a:lnSpc>
                <a:spcPct val="100000"/>
              </a:lnSpc>
              <a:spcBef>
                <a:spcPts val="0"/>
              </a:spcBef>
              <a:spcAft>
                <a:spcPts val="1800"/>
              </a:spcAft>
              <a:buClr>
                <a:srgbClr val="000000"/>
              </a:buClr>
              <a:buSzPct val="100000"/>
              <a:buFont typeface="Verdana"/>
              <a:buChar char="•"/>
              <a:tabLst>
                <a:tab pos="17463" algn="l"/>
                <a:tab pos="58738" algn="l"/>
                <a:tab pos="176213"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This lab takes place outdoors, so practice appropriate caution around water bodies, steep terrain, and harmful plants or animals. </a:t>
            </a:r>
          </a:p>
        </p:txBody>
      </p:sp>
      <p:sp>
        <p:nvSpPr>
          <p:cNvPr id="13316" name="Rectangle 4"/>
          <p:cNvSpPr>
            <a:spLocks/>
          </p:cNvSpPr>
          <p:nvPr>
            <p:custDataLst>
              <p:tags r:id="rId2"/>
            </p:custDataLst>
          </p:nvPr>
        </p:nvSpPr>
        <p:spPr bwMode="auto">
          <a:xfrm>
            <a:off x="182880" y="457200"/>
            <a:ext cx="1056956"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Safety</a:t>
            </a:r>
          </a:p>
        </p:txBody>
      </p:sp>
      <p:sp>
        <p:nvSpPr>
          <p:cNvPr id="9" name="Text Placeholder 8"/>
          <p:cNvSpPr>
            <a:spLocks noGrp="1"/>
          </p:cNvSpPr>
          <p:nvPr>
            <p:ph type="body" sz="quarter" idx="12"/>
          </p:nvPr>
        </p:nvSpPr>
        <p:spPr/>
        <p:txBody>
          <a:bodyPr/>
          <a:lstStyle/>
          <a:p>
            <a:endParaRPr lang="en-US"/>
          </a:p>
        </p:txBody>
      </p:sp>
      <p:sp>
        <p:nvSpPr>
          <p:cNvPr id="7" name="Rectangle 6"/>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pic>
        <p:nvPicPr>
          <p:cNvPr id="11" name="Picture 10" descr="image19.gif"/>
          <p:cNvPicPr>
            <a:picLocks noChangeAspect="1"/>
          </p:cNvPicPr>
          <p:nvPr/>
        </p:nvPicPr>
        <p:blipFill>
          <a:blip r:embed="rId6" cstate="print"/>
          <a:stretch>
            <a:fillRect/>
          </a:stretch>
        </p:blipFill>
        <p:spPr>
          <a:xfrm>
            <a:off x="9523412" y="1240631"/>
            <a:ext cx="1611086" cy="14097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custDataLst>
              <p:tags r:id="rId1"/>
            </p:custDataLst>
          </p:nvPr>
        </p:nvSpPr>
        <p:spPr bwMode="auto">
          <a:xfrm>
            <a:off x="5852160" y="1463040"/>
            <a:ext cx="5980142" cy="400109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280988" algn="l"/>
                <a:tab pos="339725"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a:latin typeface="Calibri"/>
                <a:ea typeface="Verdana" charset="0"/>
                <a:cs typeface="Verdana" charset="0"/>
                <a:sym typeface="Verdana" charset="0"/>
              </a:rPr>
              <a:t>Wide-mouth sampling jar or small plastic bucket</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280988" algn="l"/>
                <a:tab pos="339725"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a:latin typeface="Calibri"/>
                <a:ea typeface="Verdana" charset="0"/>
                <a:cs typeface="Verdana" charset="0"/>
                <a:sym typeface="Verdana" charset="0"/>
              </a:rPr>
              <a:t>Long-handled sensor extension </a:t>
            </a:r>
            <a:r>
              <a:rPr lang="en-US" sz="2600" dirty="0" smtClean="0">
                <a:latin typeface="Calibri"/>
                <a:ea typeface="Verdana" charset="0"/>
                <a:cs typeface="Verdana" charset="0"/>
                <a:sym typeface="Verdana" charset="0"/>
              </a:rPr>
              <a:t>pole or meter stick</a:t>
            </a:r>
            <a:endParaRPr lang="en-US" sz="2600" dirty="0">
              <a:latin typeface="Calibri"/>
              <a:ea typeface="Verdana" charset="0"/>
              <a:cs typeface="Verdana" charset="0"/>
              <a:sym typeface="Verdana" charset="0"/>
            </a:endParaRP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280988" algn="l"/>
                <a:tab pos="339725"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a:latin typeface="Calibri"/>
                <a:ea typeface="Verdana" charset="0"/>
                <a:cs typeface="Verdana" charset="0"/>
                <a:sym typeface="Verdana" charset="0"/>
              </a:rPr>
              <a:t>Labels and pens, duct tape</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280988" algn="l"/>
                <a:tab pos="339725"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a:latin typeface="Calibri"/>
                <a:ea typeface="Verdana" charset="0"/>
                <a:cs typeface="Verdana" charset="0"/>
                <a:sym typeface="Verdana" charset="0"/>
              </a:rPr>
              <a:t>Towel</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280988" algn="l"/>
                <a:tab pos="339725"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a:latin typeface="Calibri"/>
                <a:ea typeface="Verdana" charset="0"/>
                <a:cs typeface="Verdana" charset="0"/>
                <a:sym typeface="Verdana" charset="0"/>
              </a:rPr>
              <a:t>pH standards (pH 4 + pH 7 or 10)</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280988" algn="l"/>
                <a:tab pos="339725"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a:latin typeface="Calibri"/>
                <a:ea typeface="Verdana" charset="0"/>
                <a:cs typeface="Verdana" charset="0"/>
                <a:sym typeface="Verdana" charset="0"/>
              </a:rPr>
              <a:t>Wash bottle containing distilled or </a:t>
            </a:r>
            <a:r>
              <a:rPr lang="en-US" sz="2600" dirty="0" err="1">
                <a:latin typeface="Calibri"/>
                <a:ea typeface="Verdana" charset="0"/>
                <a:cs typeface="Verdana" charset="0"/>
                <a:sym typeface="Verdana" charset="0"/>
              </a:rPr>
              <a:t>deionized</a:t>
            </a:r>
            <a:r>
              <a:rPr lang="en-US" sz="2600" dirty="0">
                <a:latin typeface="Calibri"/>
                <a:ea typeface="Verdana" charset="0"/>
                <a:cs typeface="Verdana" charset="0"/>
                <a:sym typeface="Verdana" charset="0"/>
              </a:rPr>
              <a:t> water</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280988" algn="l"/>
                <a:tab pos="339725"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a:latin typeface="Calibri"/>
                <a:ea typeface="Verdana" charset="0"/>
                <a:cs typeface="Verdana" charset="0"/>
                <a:sym typeface="Verdana" charset="0"/>
              </a:rPr>
              <a:t>Lint-free laboratory tissue</a:t>
            </a:r>
          </a:p>
        </p:txBody>
      </p:sp>
      <p:sp>
        <p:nvSpPr>
          <p:cNvPr id="14339" name="Rectangle 3"/>
          <p:cNvSpPr>
            <a:spLocks/>
          </p:cNvSpPr>
          <p:nvPr>
            <p:custDataLst>
              <p:tags r:id="rId2"/>
            </p:custDataLst>
          </p:nvPr>
        </p:nvSpPr>
        <p:spPr bwMode="auto">
          <a:xfrm>
            <a:off x="182880" y="457200"/>
            <a:ext cx="5756363"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Materials and </a:t>
            </a:r>
            <a:r>
              <a:rPr lang="en-US" sz="3200" b="1" dirty="0" smtClean="0">
                <a:solidFill>
                  <a:srgbClr val="EB572D"/>
                </a:solidFill>
                <a:latin typeface="Calibri"/>
                <a:ea typeface="Verdana Bold" charset="0"/>
                <a:cs typeface="Verdana Bold" charset="0"/>
                <a:sym typeface="Verdana Bold" charset="0"/>
              </a:rPr>
              <a:t>Equipment</a:t>
            </a:r>
            <a:endParaRPr lang="en-US" dirty="0">
              <a:solidFill>
                <a:schemeClr val="tx1"/>
              </a:solidFill>
              <a:ea typeface="Gill Sans" charset="0"/>
              <a:cs typeface="Gill Sans" charset="0"/>
            </a:endParaRPr>
          </a:p>
        </p:txBody>
      </p:sp>
      <p:sp>
        <p:nvSpPr>
          <p:cNvPr id="14340" name="Rectangle 4"/>
          <p:cNvSpPr>
            <a:spLocks/>
          </p:cNvSpPr>
          <p:nvPr>
            <p:custDataLst>
              <p:tags r:id="rId3"/>
            </p:custDataLst>
          </p:nvPr>
        </p:nvSpPr>
        <p:spPr bwMode="auto">
          <a:xfrm>
            <a:off x="228600" y="1005840"/>
            <a:ext cx="6887078"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1500"/>
              </a:spcBef>
              <a:spcAft>
                <a:spcPts val="0"/>
              </a:spcAft>
              <a:buClrTx/>
              <a:buSzTx/>
              <a:buNone/>
              <a:tabLst>
                <a:tab pos="533399" algn="l"/>
                <a:tab pos="1066801" algn="l"/>
                <a:tab pos="1600307" algn="l"/>
                <a:tab pos="2133742" algn="l"/>
                <a:tab pos="2667178" algn="l"/>
                <a:tab pos="3200613" algn="l"/>
                <a:tab pos="3734049" algn="l"/>
                <a:tab pos="4267484" algn="l"/>
                <a:tab pos="4800920" algn="l"/>
                <a:tab pos="5334356" algn="l"/>
                <a:tab pos="5867791" algn="l"/>
                <a:tab pos="6401227" algn="l"/>
                <a:tab pos="6401227" algn="l"/>
              </a:tabLst>
              <a:defRPr/>
            </a:pPr>
            <a:r>
              <a:rPr lang="en-US" sz="2400" b="1" dirty="0">
                <a:solidFill>
                  <a:srgbClr val="0000FF"/>
                </a:solidFill>
                <a:latin typeface="Calibri"/>
                <a:ea typeface="Verdana" charset="0"/>
                <a:cs typeface="Verdana" charset="0"/>
                <a:sym typeface="Verdana" charset="0"/>
              </a:rPr>
              <a:t>Collect all of these materials before beginning the lab.</a:t>
            </a:r>
          </a:p>
        </p:txBody>
      </p:sp>
      <p:sp>
        <p:nvSpPr>
          <p:cNvPr id="14341" name="Rectangle 5"/>
          <p:cNvSpPr>
            <a:spLocks/>
          </p:cNvSpPr>
          <p:nvPr>
            <p:custDataLst>
              <p:tags r:id="rId4"/>
            </p:custDataLst>
          </p:nvPr>
        </p:nvSpPr>
        <p:spPr bwMode="auto">
          <a:xfrm>
            <a:off x="228600" y="1463040"/>
            <a:ext cx="5408791" cy="400109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339725" algn="l"/>
                <a:tab pos="398463"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a:latin typeface="Calibri"/>
                <a:ea typeface="Verdana" charset="0"/>
                <a:cs typeface="Verdana" charset="0"/>
                <a:sym typeface="Verdana" charset="0"/>
              </a:rPr>
              <a:t>Water quality sensor (pH, conductivity, temperature, dissolved oxygen)</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339725" algn="l"/>
                <a:tab pos="398463"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smtClean="0">
                <a:latin typeface="Calibri"/>
                <a:ea typeface="Verdana" charset="0"/>
                <a:cs typeface="Verdana" charset="0"/>
                <a:sym typeface="Verdana" charset="0"/>
              </a:rPr>
              <a:t>Turbidity sensor (optional)</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339725" algn="l"/>
                <a:tab pos="398463"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smtClean="0">
                <a:latin typeface="Calibri"/>
                <a:ea typeface="Verdana" charset="0"/>
                <a:cs typeface="Verdana" charset="0"/>
                <a:sym typeface="Verdana" charset="0"/>
              </a:rPr>
              <a:t>Weather </a:t>
            </a:r>
            <a:r>
              <a:rPr lang="en-US" sz="2600" dirty="0">
                <a:latin typeface="Calibri"/>
                <a:ea typeface="Verdana" charset="0"/>
                <a:cs typeface="Verdana" charset="0"/>
                <a:sym typeface="Verdana" charset="0"/>
              </a:rPr>
              <a:t>sensor or barometric pressure </a:t>
            </a:r>
            <a:r>
              <a:rPr lang="en-US" sz="2600" dirty="0" smtClean="0">
                <a:latin typeface="Calibri"/>
                <a:ea typeface="Verdana" charset="0"/>
                <a:cs typeface="Verdana" charset="0"/>
                <a:sym typeface="Verdana" charset="0"/>
              </a:rPr>
              <a:t>sensor (optional)</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339725" algn="l"/>
                <a:tab pos="398463"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smtClean="0">
                <a:latin typeface="Calibri"/>
                <a:ea typeface="Verdana" charset="0"/>
                <a:cs typeface="Verdana" charset="0"/>
                <a:sym typeface="Verdana" charset="0"/>
              </a:rPr>
              <a:t>Sensor Extension Cable</a:t>
            </a:r>
            <a:endParaRPr lang="en-US" sz="2600" dirty="0">
              <a:latin typeface="Calibri"/>
              <a:ea typeface="Verdana" charset="0"/>
              <a:cs typeface="Verdana" charset="0"/>
              <a:sym typeface="Verdana" charset="0"/>
            </a:endParaRP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339725" algn="l"/>
                <a:tab pos="398463"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a:latin typeface="Calibri"/>
                <a:ea typeface="Verdana" charset="0"/>
                <a:cs typeface="Verdana" charset="0"/>
                <a:sym typeface="Verdana" charset="0"/>
              </a:rPr>
              <a:t>Large test tube (18 x 150 mm)</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339725" algn="l"/>
                <a:tab pos="398463"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a:latin typeface="Calibri"/>
                <a:ea typeface="Verdana" charset="0"/>
                <a:cs typeface="Verdana" charset="0"/>
                <a:sym typeface="Verdana" charset="0"/>
              </a:rPr>
              <a:t>Beaker, 100-mL or larger</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339725" algn="l"/>
                <a:tab pos="398463" algn="l"/>
                <a:tab pos="1065213" algn="l"/>
                <a:tab pos="1598613" algn="l"/>
                <a:tab pos="2132013" algn="l"/>
                <a:tab pos="2665413" algn="l"/>
                <a:tab pos="3198813" algn="l"/>
                <a:tab pos="3732213" algn="l"/>
                <a:tab pos="4265613" algn="l"/>
                <a:tab pos="4799013" algn="l"/>
                <a:tab pos="5332413" algn="l"/>
                <a:tab pos="5865813" algn="l"/>
                <a:tab pos="6397625" algn="l"/>
                <a:tab pos="17463" algn="l"/>
                <a:tab pos="1065213" algn="l"/>
                <a:tab pos="1598613" algn="l"/>
                <a:tab pos="2132013" algn="l"/>
                <a:tab pos="2665413" algn="l"/>
                <a:tab pos="3198813" algn="l"/>
                <a:tab pos="3732213" algn="l"/>
                <a:tab pos="4265613" algn="l"/>
                <a:tab pos="4799013" algn="l"/>
                <a:tab pos="5332413" algn="l"/>
                <a:tab pos="5865813" algn="l"/>
                <a:tab pos="6397625" algn="l"/>
                <a:tab pos="207963" algn="l"/>
                <a:tab pos="684213" algn="l"/>
                <a:tab pos="1065213" algn="l"/>
                <a:tab pos="1598613" algn="l"/>
                <a:tab pos="2132013" algn="l"/>
                <a:tab pos="2665413" algn="l"/>
              </a:tabLst>
              <a:defRPr/>
            </a:pPr>
            <a:r>
              <a:rPr lang="en-US" sz="2600" dirty="0">
                <a:latin typeface="Calibri"/>
                <a:ea typeface="Verdana" charset="0"/>
                <a:cs typeface="Verdana" charset="0"/>
                <a:sym typeface="Verdana" charset="0"/>
              </a:rPr>
              <a:t>Pipette</a:t>
            </a:r>
          </a:p>
        </p:txBody>
      </p:sp>
      <p:sp>
        <p:nvSpPr>
          <p:cNvPr id="10" name="Text Placeholder 9"/>
          <p:cNvSpPr>
            <a:spLocks noGrp="1"/>
          </p:cNvSpPr>
          <p:nvPr>
            <p:ph type="body" sz="quarter" idx="12"/>
          </p:nvPr>
        </p:nvSpPr>
        <p:spPr/>
        <p:txBody>
          <a:bodyPr/>
          <a:lstStyle/>
          <a:p>
            <a:endParaRPr lang="en-US"/>
          </a:p>
        </p:txBody>
      </p:sp>
      <p:sp>
        <p:nvSpPr>
          <p:cNvPr id="8" name="Rectangle 7"/>
          <p:cNvSpPr/>
          <p:nvPr>
            <p:custDataLst>
              <p:tags r:id="rId5"/>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6"/>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8" name="Picture 17" descr="SNAPSHOT 04.png"/>
          <p:cNvPicPr>
            <a:picLocks noChangeAspect="1"/>
          </p:cNvPicPr>
          <p:nvPr/>
        </p:nvPicPr>
        <p:blipFill>
          <a:blip r:embed="rId15" cstate="print"/>
          <a:stretch>
            <a:fillRect/>
          </a:stretch>
        </p:blipFill>
        <p:spPr>
          <a:xfrm>
            <a:off x="10745113" y="3017520"/>
            <a:ext cx="1216699" cy="296732"/>
          </a:xfrm>
          <a:prstGeom prst="rect">
            <a:avLst/>
          </a:prstGeom>
        </p:spPr>
      </p:pic>
      <p:sp>
        <p:nvSpPr>
          <p:cNvPr id="15361" name="Rectangle 1"/>
          <p:cNvSpPr>
            <a:spLocks/>
          </p:cNvSpPr>
          <p:nvPr>
            <p:custDataLst>
              <p:tags r:id="rId1"/>
            </p:custDataLst>
          </p:nvPr>
        </p:nvSpPr>
        <p:spPr bwMode="auto">
          <a:xfrm>
            <a:off x="8302753" y="548640"/>
            <a:ext cx="3659060" cy="2215991"/>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374"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dirty="0">
                <a:latin typeface="Calibri"/>
                <a:ea typeface="Verdana" charset="0"/>
                <a:cs typeface="Verdana" charset="0"/>
                <a:sym typeface="Verdana" charset="0"/>
              </a:rPr>
              <a:t>The steps to the left are PART A of the procedure for this lab activity. They are not in the right order. Write the correct sequence below, </a:t>
            </a:r>
            <a:r>
              <a:rPr lang="en-US" sz="2400" dirty="0" smtClean="0">
                <a:latin typeface="Calibri"/>
                <a:ea typeface="Verdana" charset="0"/>
                <a:cs typeface="Verdana" charset="0"/>
                <a:sym typeface="Verdana" charset="0"/>
              </a:rPr>
              <a:t>then take </a:t>
            </a:r>
            <a:r>
              <a:rPr lang="en-US" sz="2400" dirty="0">
                <a:latin typeface="Calibri"/>
                <a:ea typeface="Verdana" charset="0"/>
                <a:cs typeface="Verdana" charset="0"/>
                <a:sym typeface="Verdana" charset="0"/>
              </a:rPr>
              <a:t>a snapshot </a:t>
            </a:r>
            <a:r>
              <a:rPr lang="en-US" sz="2400" dirty="0" smtClean="0">
                <a:latin typeface="Calibri"/>
                <a:ea typeface="Verdana" charset="0"/>
                <a:cs typeface="Verdana" charset="0"/>
                <a:sym typeface="Verdana" charset="0"/>
              </a:rPr>
              <a:t>of </a:t>
            </a:r>
            <a:r>
              <a:rPr lang="en-US" sz="2400" dirty="0">
                <a:latin typeface="Calibri"/>
                <a:ea typeface="Verdana" charset="0"/>
                <a:cs typeface="Verdana" charset="0"/>
                <a:sym typeface="Verdana" charset="0"/>
              </a:rPr>
              <a:t>this page.</a:t>
            </a:r>
          </a:p>
        </p:txBody>
      </p:sp>
      <p:sp>
        <p:nvSpPr>
          <p:cNvPr id="15362" name="Rectangle 2"/>
          <p:cNvSpPr>
            <a:spLocks/>
          </p:cNvSpPr>
          <p:nvPr>
            <p:custDataLst>
              <p:tags r:id="rId2"/>
            </p:custDataLst>
          </p:nvPr>
        </p:nvSpPr>
        <p:spPr bwMode="auto">
          <a:xfrm>
            <a:off x="182880" y="457200"/>
            <a:ext cx="370973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Sequencing Challenge</a:t>
            </a:r>
          </a:p>
        </p:txBody>
      </p:sp>
      <p:pic>
        <p:nvPicPr>
          <p:cNvPr id="15363" name="Picture 3"/>
          <p:cNvPicPr>
            <a:picLocks noChangeAspect="1" noChangeArrowheads="1"/>
          </p:cNvPicPr>
          <p:nvPr>
            <p:custDataLst>
              <p:tags r:id="rId3"/>
            </p:custDataLst>
          </p:nvPr>
        </p:nvPicPr>
        <p:blipFill>
          <a:blip r:embed="rId16" cstate="print"/>
          <a:srcRect/>
          <a:stretch>
            <a:fillRect/>
          </a:stretch>
        </p:blipFill>
        <p:spPr bwMode="auto">
          <a:xfrm>
            <a:off x="150811" y="1143483"/>
            <a:ext cx="3713783" cy="2459348"/>
          </a:xfrm>
          <a:prstGeom prst="rect">
            <a:avLst/>
          </a:prstGeom>
          <a:solidFill>
            <a:scrgbClr r="0" g="0" b="0">
              <a:alpha val="0"/>
            </a:scrgbClr>
          </a:solidFill>
          <a:ln w="12700" cap="flat">
            <a:noFill/>
            <a:miter lim="800000"/>
            <a:headEnd/>
            <a:tailEnd/>
          </a:ln>
          <a:effectLst/>
        </p:spPr>
      </p:pic>
      <p:pic>
        <p:nvPicPr>
          <p:cNvPr id="15364" name="Picture 4"/>
          <p:cNvPicPr>
            <a:picLocks noChangeAspect="1" noChangeArrowheads="1"/>
          </p:cNvPicPr>
          <p:nvPr>
            <p:custDataLst>
              <p:tags r:id="rId4"/>
            </p:custDataLst>
          </p:nvPr>
        </p:nvPicPr>
        <p:blipFill>
          <a:blip r:embed="rId17" cstate="print"/>
          <a:srcRect/>
          <a:stretch>
            <a:fillRect/>
          </a:stretch>
        </p:blipFill>
        <p:spPr bwMode="auto">
          <a:xfrm>
            <a:off x="4037012" y="1139951"/>
            <a:ext cx="3713783" cy="2462880"/>
          </a:xfrm>
          <a:prstGeom prst="rect">
            <a:avLst/>
          </a:prstGeom>
          <a:solidFill>
            <a:scrgbClr r="0" g="0" b="0">
              <a:alpha val="0"/>
            </a:scrgbClr>
          </a:solidFill>
          <a:ln w="12700" cap="flat">
            <a:noFill/>
            <a:miter lim="800000"/>
            <a:headEnd/>
            <a:tailEnd/>
          </a:ln>
        </p:spPr>
      </p:pic>
      <p:pic>
        <p:nvPicPr>
          <p:cNvPr id="15365" name="Picture 5"/>
          <p:cNvPicPr>
            <a:picLocks noChangeAspect="1" noChangeArrowheads="1"/>
          </p:cNvPicPr>
          <p:nvPr>
            <p:custDataLst>
              <p:tags r:id="rId5"/>
            </p:custDataLst>
          </p:nvPr>
        </p:nvPicPr>
        <p:blipFill>
          <a:blip r:embed="rId18" cstate="print"/>
          <a:srcRect/>
          <a:stretch>
            <a:fillRect/>
          </a:stretch>
        </p:blipFill>
        <p:spPr bwMode="auto">
          <a:xfrm>
            <a:off x="155447" y="3755231"/>
            <a:ext cx="3713783" cy="2459831"/>
          </a:xfrm>
          <a:prstGeom prst="rect">
            <a:avLst/>
          </a:prstGeom>
          <a:solidFill>
            <a:scrgbClr r="0" g="0" b="0">
              <a:alpha val="0"/>
            </a:scrgbClr>
          </a:solidFill>
          <a:ln w="12700" cap="flat">
            <a:noFill/>
            <a:miter lim="800000"/>
            <a:headEnd/>
            <a:tailEnd/>
          </a:ln>
        </p:spPr>
      </p:pic>
      <p:pic>
        <p:nvPicPr>
          <p:cNvPr id="15366" name="Picture 6"/>
          <p:cNvPicPr>
            <a:picLocks noChangeAspect="1" noChangeArrowheads="1"/>
          </p:cNvPicPr>
          <p:nvPr>
            <p:custDataLst>
              <p:tags r:id="rId6"/>
            </p:custDataLst>
          </p:nvPr>
        </p:nvPicPr>
        <p:blipFill>
          <a:blip r:embed="rId19" cstate="print"/>
          <a:srcRect/>
          <a:stretch>
            <a:fillRect/>
          </a:stretch>
        </p:blipFill>
        <p:spPr bwMode="auto">
          <a:xfrm>
            <a:off x="4041647" y="3755715"/>
            <a:ext cx="3713783" cy="2459348"/>
          </a:xfrm>
          <a:prstGeom prst="rect">
            <a:avLst/>
          </a:prstGeom>
          <a:solidFill>
            <a:scrgbClr r="0" g="0" b="0">
              <a:alpha val="0"/>
            </a:scrgbClr>
          </a:solidFill>
          <a:ln w="12700" cap="flat">
            <a:noFill/>
            <a:miter lim="800000"/>
            <a:headEnd/>
            <a:tailEnd/>
          </a:ln>
        </p:spPr>
      </p:pic>
      <p:sp>
        <p:nvSpPr>
          <p:cNvPr id="15367" name="Rectangle 7"/>
          <p:cNvSpPr>
            <a:spLocks/>
          </p:cNvSpPr>
          <p:nvPr>
            <p:custDataLst>
              <p:tags r:id="rId7"/>
            </p:custDataLst>
          </p:nvPr>
        </p:nvSpPr>
        <p:spPr bwMode="auto">
          <a:xfrm>
            <a:off x="608012" y="1393029"/>
            <a:ext cx="2743200" cy="1939886"/>
          </a:xfrm>
          <a:prstGeom prst="rect">
            <a:avLst/>
          </a:prstGeom>
          <a:solidFill>
            <a:srgbClr val="000000">
              <a:alpha val="0"/>
            </a:srgbClr>
          </a:solidFill>
          <a:ln w="12700" cap="flat">
            <a:noFill/>
            <a:miter lim="800000"/>
            <a:headEnd type="none" w="med" len="med"/>
            <a:tailEnd type="none" w="med" len="med"/>
          </a:ln>
          <a:effectLst/>
        </p:spPr>
        <p:txBody>
          <a:bodyPr vert="horz"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A.</a:t>
            </a:r>
            <a:r>
              <a:rPr lang="en-US" sz="2300" b="1" dirty="0">
                <a:latin typeface="Calibri"/>
                <a:ea typeface="Verdana" charset="0"/>
                <a:cs typeface="Verdana" charset="0"/>
                <a:sym typeface="Verdana" charset="0"/>
              </a:rPr>
              <a:t>  </a:t>
            </a:r>
            <a:r>
              <a:rPr lang="en-US" sz="2300" dirty="0">
                <a:latin typeface="Calibri"/>
                <a:ea typeface="Verdana" charset="0"/>
                <a:cs typeface="Verdana" charset="0"/>
                <a:sym typeface="Verdana" charset="0"/>
              </a:rPr>
              <a:t>Collect a water sample from at least 1 meter away from the shore and from below the surface level of the water.</a:t>
            </a:r>
          </a:p>
        </p:txBody>
      </p:sp>
      <p:sp>
        <p:nvSpPr>
          <p:cNvPr id="15368" name="Rectangle 8"/>
          <p:cNvSpPr>
            <a:spLocks/>
          </p:cNvSpPr>
          <p:nvPr>
            <p:custDataLst>
              <p:tags r:id="rId8"/>
            </p:custDataLst>
          </p:nvPr>
        </p:nvSpPr>
        <p:spPr bwMode="auto">
          <a:xfrm>
            <a:off x="4570412" y="1395983"/>
            <a:ext cx="2743200" cy="1632109"/>
          </a:xfrm>
          <a:prstGeom prst="rect">
            <a:avLst/>
          </a:prstGeom>
          <a:solidFill>
            <a:srgbClr val="000000">
              <a:alpha val="0"/>
            </a:srgbClr>
          </a:solidFill>
          <a:ln w="12700" cap="flat">
            <a:noFill/>
            <a:miter lim="800000"/>
            <a:headEnd type="none" w="med" len="med"/>
            <a:tailEnd type="none" w="med" len="med"/>
          </a:ln>
        </p:spPr>
        <p:txBody>
          <a:bodyPr vert="horz"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B.</a:t>
            </a:r>
            <a:r>
              <a:rPr lang="en-US" sz="2300" b="1" dirty="0">
                <a:latin typeface="Calibri"/>
                <a:ea typeface="Verdana" charset="0"/>
                <a:cs typeface="Verdana" charset="0"/>
                <a:sym typeface="Verdana" charset="0"/>
              </a:rPr>
              <a:t>  </a:t>
            </a:r>
            <a:r>
              <a:rPr lang="en-US" sz="2300" dirty="0">
                <a:latin typeface="Calibri"/>
                <a:ea typeface="Verdana" charset="0"/>
                <a:cs typeface="Verdana" charset="0"/>
                <a:sym typeface="Verdana" charset="0"/>
              </a:rPr>
              <a:t>Measure the temperature, pH, conductivity, and dissolved oxygen of the water sample.         </a:t>
            </a:r>
          </a:p>
        </p:txBody>
      </p:sp>
      <p:sp>
        <p:nvSpPr>
          <p:cNvPr id="15369" name="Rectangle 9"/>
          <p:cNvSpPr>
            <a:spLocks/>
          </p:cNvSpPr>
          <p:nvPr>
            <p:custDataLst>
              <p:tags r:id="rId9"/>
            </p:custDataLst>
          </p:nvPr>
        </p:nvSpPr>
        <p:spPr bwMode="auto">
          <a:xfrm>
            <a:off x="608012" y="3929063"/>
            <a:ext cx="3048000" cy="1938988"/>
          </a:xfrm>
          <a:prstGeom prst="rect">
            <a:avLst/>
          </a:prstGeom>
          <a:solidFill>
            <a:srgbClr val="000000">
              <a:alpha val="0"/>
            </a:srgbClr>
          </a:solidFill>
          <a:ln w="12700" cap="flat">
            <a:noFill/>
            <a:miter lim="800000"/>
            <a:headEnd type="none" w="med" len="med"/>
            <a:tailEnd type="none" w="med" len="med"/>
          </a:ln>
        </p:spPr>
        <p:txBody>
          <a:bodyPr vert="horz" wrap="square"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C.</a:t>
            </a:r>
            <a:r>
              <a:rPr lang="en-US" sz="2300" dirty="0">
                <a:latin typeface="Calibri"/>
                <a:ea typeface="Verdana Bold" charset="0"/>
                <a:cs typeface="Verdana Bold" charset="0"/>
                <a:sym typeface="Verdana Bold" charset="0"/>
              </a:rPr>
              <a:t>  </a:t>
            </a:r>
            <a:r>
              <a:rPr lang="en-US" sz="2300" dirty="0">
                <a:latin typeface="Calibri"/>
                <a:ea typeface="Verdana" charset="0"/>
                <a:cs typeface="Verdana" charset="0"/>
                <a:sym typeface="Verdana" charset="0"/>
              </a:rPr>
              <a:t>Find a suitable place to collect water samples. Note environmental conditions and appearance of water.</a:t>
            </a:r>
          </a:p>
        </p:txBody>
      </p:sp>
      <p:sp>
        <p:nvSpPr>
          <p:cNvPr id="15370" name="Rectangle 10"/>
          <p:cNvSpPr>
            <a:spLocks/>
          </p:cNvSpPr>
          <p:nvPr>
            <p:custDataLst>
              <p:tags r:id="rId10"/>
            </p:custDataLst>
          </p:nvPr>
        </p:nvSpPr>
        <p:spPr bwMode="auto">
          <a:xfrm>
            <a:off x="4570412" y="3929063"/>
            <a:ext cx="2971800" cy="1938988"/>
          </a:xfrm>
          <a:prstGeom prst="rect">
            <a:avLst/>
          </a:prstGeom>
          <a:solidFill>
            <a:srgbClr val="000000">
              <a:alpha val="0"/>
            </a:srgbClr>
          </a:solidFill>
          <a:ln w="12700" cap="flat">
            <a:noFill/>
            <a:miter lim="800000"/>
            <a:headEnd type="none" w="med" len="med"/>
            <a:tailEnd type="none" w="med" len="med"/>
          </a:ln>
        </p:spPr>
        <p:txBody>
          <a:bodyPr vert="horz" wrap="square"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D.</a:t>
            </a:r>
            <a:r>
              <a:rPr lang="en-US" sz="2300" dirty="0">
                <a:latin typeface="Calibri"/>
                <a:ea typeface="Verdana" charset="0"/>
                <a:cs typeface="Verdana" charset="0"/>
                <a:sym typeface="Verdana" charset="0"/>
              </a:rPr>
              <a:t>  Determine barometric pressure. Calibrate pH and dissolved O</a:t>
            </a:r>
            <a:r>
              <a:rPr lang="en-US" sz="2300" baseline="-20000" dirty="0">
                <a:latin typeface="Calibri"/>
                <a:ea typeface="Verdana" charset="0"/>
                <a:cs typeface="Verdana" charset="0"/>
                <a:sym typeface="Verdana" charset="0"/>
              </a:rPr>
              <a:t>2</a:t>
            </a:r>
            <a:r>
              <a:rPr lang="en-US" sz="2300" dirty="0">
                <a:latin typeface="Calibri"/>
                <a:ea typeface="Verdana" charset="0"/>
                <a:cs typeface="Verdana" charset="0"/>
                <a:sym typeface="Verdana" charset="0"/>
              </a:rPr>
              <a:t> sensors before making measurements.</a:t>
            </a:r>
          </a:p>
        </p:txBody>
      </p:sp>
      <p:sp>
        <p:nvSpPr>
          <p:cNvPr id="13" name="Rectangle 12"/>
          <p:cNvSpPr/>
          <p:nvPr>
            <p:custDataLst>
              <p:tags r:id="rId11"/>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Box 13"/>
          <p:cNvSpPr txBox="1"/>
          <p:nvPr>
            <p:custDataLst>
              <p:tags r:id="rId12"/>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15" name="Text Placeholder 14"/>
          <p:cNvSpPr>
            <a:spLocks noGrp="1"/>
          </p:cNvSpPr>
          <p:nvPr>
            <p:ph type="body" sz="quarter" idx="12"/>
          </p:nvPr>
        </p:nvSpPr>
        <p:spPr/>
        <p:txBody>
          <a:bodyPr/>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6" name="Picture 15" descr="SNAPSHOT 04.png"/>
          <p:cNvPicPr>
            <a:picLocks noChangeAspect="1"/>
          </p:cNvPicPr>
          <p:nvPr/>
        </p:nvPicPr>
        <p:blipFill>
          <a:blip r:embed="rId13" cstate="print"/>
          <a:stretch>
            <a:fillRect/>
          </a:stretch>
        </p:blipFill>
        <p:spPr>
          <a:xfrm>
            <a:off x="10745113" y="3017520"/>
            <a:ext cx="1216699" cy="296732"/>
          </a:xfrm>
          <a:prstGeom prst="rect">
            <a:avLst/>
          </a:prstGeom>
        </p:spPr>
      </p:pic>
      <p:sp>
        <p:nvSpPr>
          <p:cNvPr id="17" name="Rectangle 1"/>
          <p:cNvSpPr>
            <a:spLocks/>
          </p:cNvSpPr>
          <p:nvPr>
            <p:custDataLst>
              <p:tags r:id="rId1"/>
            </p:custDataLst>
          </p:nvPr>
        </p:nvSpPr>
        <p:spPr bwMode="auto">
          <a:xfrm>
            <a:off x="8302753" y="548640"/>
            <a:ext cx="3659060" cy="2215991"/>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374"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dirty="0">
                <a:latin typeface="Calibri"/>
                <a:ea typeface="Verdana" charset="0"/>
                <a:cs typeface="Verdana" charset="0"/>
                <a:sym typeface="Verdana" charset="0"/>
              </a:rPr>
              <a:t>The steps to the left are PART </a:t>
            </a:r>
            <a:r>
              <a:rPr lang="en-US" sz="2400" dirty="0" smtClean="0">
                <a:latin typeface="Calibri"/>
                <a:ea typeface="Verdana" charset="0"/>
                <a:cs typeface="Verdana" charset="0"/>
                <a:sym typeface="Verdana" charset="0"/>
              </a:rPr>
              <a:t>B </a:t>
            </a:r>
            <a:r>
              <a:rPr lang="en-US" sz="2400" dirty="0">
                <a:latin typeface="Calibri"/>
                <a:ea typeface="Verdana" charset="0"/>
                <a:cs typeface="Verdana" charset="0"/>
                <a:sym typeface="Verdana" charset="0"/>
              </a:rPr>
              <a:t>of the procedure for this lab activity. They are not in the right order. Write the correct sequence below, </a:t>
            </a:r>
            <a:r>
              <a:rPr lang="en-US" sz="2400" dirty="0" smtClean="0">
                <a:latin typeface="Calibri"/>
                <a:ea typeface="Verdana" charset="0"/>
                <a:cs typeface="Verdana" charset="0"/>
                <a:sym typeface="Verdana" charset="0"/>
              </a:rPr>
              <a:t>then take </a:t>
            </a:r>
            <a:r>
              <a:rPr lang="en-US" sz="2400" dirty="0">
                <a:latin typeface="Calibri"/>
                <a:ea typeface="Verdana" charset="0"/>
                <a:cs typeface="Verdana" charset="0"/>
                <a:sym typeface="Verdana" charset="0"/>
              </a:rPr>
              <a:t>a snapshot </a:t>
            </a:r>
            <a:r>
              <a:rPr lang="en-US" sz="2400" dirty="0" smtClean="0">
                <a:latin typeface="Calibri"/>
                <a:ea typeface="Verdana" charset="0"/>
                <a:cs typeface="Verdana" charset="0"/>
                <a:sym typeface="Verdana" charset="0"/>
              </a:rPr>
              <a:t>of </a:t>
            </a:r>
            <a:r>
              <a:rPr lang="en-US" sz="2400" dirty="0">
                <a:latin typeface="Calibri"/>
                <a:ea typeface="Verdana" charset="0"/>
                <a:cs typeface="Verdana" charset="0"/>
                <a:sym typeface="Verdana" charset="0"/>
              </a:rPr>
              <a:t>this page.</a:t>
            </a:r>
          </a:p>
        </p:txBody>
      </p:sp>
      <p:sp>
        <p:nvSpPr>
          <p:cNvPr id="16388" name="Rectangle 4"/>
          <p:cNvSpPr>
            <a:spLocks/>
          </p:cNvSpPr>
          <p:nvPr>
            <p:custDataLst>
              <p:tags r:id="rId2"/>
            </p:custDataLst>
          </p:nvPr>
        </p:nvSpPr>
        <p:spPr bwMode="auto">
          <a:xfrm>
            <a:off x="182880" y="457200"/>
            <a:ext cx="370973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Sequencing Challenge</a:t>
            </a:r>
          </a:p>
        </p:txBody>
      </p:sp>
      <p:pic>
        <p:nvPicPr>
          <p:cNvPr id="16389" name="Picture 5"/>
          <p:cNvPicPr>
            <a:picLocks noChangeAspect="1" noChangeArrowheads="1"/>
          </p:cNvPicPr>
          <p:nvPr>
            <p:custDataLst>
              <p:tags r:id="rId3"/>
            </p:custDataLst>
          </p:nvPr>
        </p:nvPicPr>
        <p:blipFill>
          <a:blip r:embed="rId14" cstate="print"/>
          <a:srcRect/>
          <a:stretch>
            <a:fillRect/>
          </a:stretch>
        </p:blipFill>
        <p:spPr bwMode="auto">
          <a:xfrm>
            <a:off x="150811" y="1143483"/>
            <a:ext cx="3713783" cy="2383148"/>
          </a:xfrm>
          <a:prstGeom prst="rect">
            <a:avLst/>
          </a:prstGeom>
          <a:solidFill>
            <a:scrgbClr r="0" g="0" b="0">
              <a:alpha val="0"/>
            </a:scrgbClr>
          </a:solidFill>
          <a:ln w="12700" cap="flat">
            <a:noFill/>
            <a:miter lim="800000"/>
            <a:headEnd/>
            <a:tailEnd/>
          </a:ln>
          <a:effectLst/>
        </p:spPr>
      </p:pic>
      <p:pic>
        <p:nvPicPr>
          <p:cNvPr id="16390" name="Picture 6"/>
          <p:cNvPicPr>
            <a:picLocks noChangeAspect="1" noChangeArrowheads="1"/>
          </p:cNvPicPr>
          <p:nvPr>
            <p:custDataLst>
              <p:tags r:id="rId4"/>
            </p:custDataLst>
          </p:nvPr>
        </p:nvPicPr>
        <p:blipFill>
          <a:blip r:embed="rId15" cstate="print"/>
          <a:srcRect/>
          <a:stretch>
            <a:fillRect/>
          </a:stretch>
        </p:blipFill>
        <p:spPr bwMode="auto">
          <a:xfrm>
            <a:off x="4037012" y="1139951"/>
            <a:ext cx="3713783" cy="2386680"/>
          </a:xfrm>
          <a:prstGeom prst="rect">
            <a:avLst/>
          </a:prstGeom>
          <a:solidFill>
            <a:scrgbClr r="0" g="0" b="0">
              <a:alpha val="0"/>
            </a:scrgbClr>
          </a:solidFill>
          <a:ln w="12700" cap="flat">
            <a:noFill/>
            <a:miter lim="800000"/>
            <a:headEnd/>
            <a:tailEnd/>
          </a:ln>
        </p:spPr>
      </p:pic>
      <p:pic>
        <p:nvPicPr>
          <p:cNvPr id="16391" name="Picture 7"/>
          <p:cNvPicPr>
            <a:picLocks noChangeAspect="1" noChangeArrowheads="1"/>
          </p:cNvPicPr>
          <p:nvPr>
            <p:custDataLst>
              <p:tags r:id="rId5"/>
            </p:custDataLst>
          </p:nvPr>
        </p:nvPicPr>
        <p:blipFill>
          <a:blip r:embed="rId16" cstate="print"/>
          <a:srcRect/>
          <a:stretch>
            <a:fillRect/>
          </a:stretch>
        </p:blipFill>
        <p:spPr bwMode="auto">
          <a:xfrm>
            <a:off x="155447" y="3679031"/>
            <a:ext cx="3713783" cy="1828800"/>
          </a:xfrm>
          <a:prstGeom prst="rect">
            <a:avLst/>
          </a:prstGeom>
          <a:solidFill>
            <a:scrgbClr r="0" g="0" b="0">
              <a:alpha val="0"/>
            </a:scrgbClr>
          </a:solidFill>
          <a:ln w="12700" cap="flat">
            <a:noFill/>
            <a:miter lim="800000"/>
            <a:headEnd/>
            <a:tailEnd/>
          </a:ln>
        </p:spPr>
      </p:pic>
      <p:sp>
        <p:nvSpPr>
          <p:cNvPr id="16392" name="Rectangle 8"/>
          <p:cNvSpPr>
            <a:spLocks/>
          </p:cNvSpPr>
          <p:nvPr>
            <p:custDataLst>
              <p:tags r:id="rId6"/>
            </p:custDataLst>
          </p:nvPr>
        </p:nvSpPr>
        <p:spPr bwMode="auto">
          <a:xfrm>
            <a:off x="608012" y="1316831"/>
            <a:ext cx="2743200" cy="1939886"/>
          </a:xfrm>
          <a:prstGeom prst="rect">
            <a:avLst/>
          </a:prstGeom>
          <a:solidFill>
            <a:srgbClr val="000000">
              <a:alpha val="0"/>
            </a:srgbClr>
          </a:solidFill>
          <a:ln w="12700" cap="flat">
            <a:noFill/>
            <a:miter lim="800000"/>
            <a:headEnd type="none" w="med" len="med"/>
            <a:tailEnd type="none" w="med" len="med"/>
          </a:ln>
        </p:spPr>
        <p:txBody>
          <a:bodyPr vert="horz"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A.</a:t>
            </a:r>
            <a:r>
              <a:rPr lang="en-US" sz="2300" dirty="0">
                <a:latin typeface="Calibri"/>
                <a:ea typeface="Verdana" charset="0"/>
                <a:cs typeface="Verdana" charset="0"/>
                <a:sym typeface="Verdana" charset="0"/>
              </a:rPr>
              <a:t>  (Optional) Map your test site locations and test values in GIS software such as My World GIS.</a:t>
            </a:r>
          </a:p>
        </p:txBody>
      </p:sp>
      <p:sp>
        <p:nvSpPr>
          <p:cNvPr id="16393" name="Rectangle 9"/>
          <p:cNvSpPr>
            <a:spLocks/>
          </p:cNvSpPr>
          <p:nvPr>
            <p:custDataLst>
              <p:tags r:id="rId7"/>
            </p:custDataLst>
          </p:nvPr>
        </p:nvSpPr>
        <p:spPr bwMode="auto">
          <a:xfrm>
            <a:off x="4570412" y="1395983"/>
            <a:ext cx="3124200" cy="1631212"/>
          </a:xfrm>
          <a:prstGeom prst="rect">
            <a:avLst/>
          </a:prstGeom>
          <a:solidFill>
            <a:srgbClr val="000000">
              <a:alpha val="0"/>
            </a:srgbClr>
          </a:solidFill>
          <a:ln w="12700" cap="flat">
            <a:noFill/>
            <a:miter lim="800000"/>
            <a:headEnd type="none" w="med" len="med"/>
            <a:tailEnd type="none" w="med" len="med"/>
          </a:ln>
        </p:spPr>
        <p:txBody>
          <a:bodyPr vert="horz" wrap="square"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B.</a:t>
            </a:r>
            <a:r>
              <a:rPr lang="en-US" sz="2300" dirty="0">
                <a:latin typeface="Calibri"/>
                <a:ea typeface="Verdana" charset="0"/>
                <a:cs typeface="Verdana" charset="0"/>
                <a:sym typeface="Verdana" charset="0"/>
              </a:rPr>
              <a:t>  Find a second location on the water body and repeat the measurement procedure.</a:t>
            </a:r>
          </a:p>
        </p:txBody>
      </p:sp>
      <p:sp>
        <p:nvSpPr>
          <p:cNvPr id="16394" name="Rectangle 10"/>
          <p:cNvSpPr>
            <a:spLocks/>
          </p:cNvSpPr>
          <p:nvPr>
            <p:custDataLst>
              <p:tags r:id="rId8"/>
            </p:custDataLst>
          </p:nvPr>
        </p:nvSpPr>
        <p:spPr bwMode="auto">
          <a:xfrm>
            <a:off x="652838" y="3907630"/>
            <a:ext cx="2743200" cy="1016556"/>
          </a:xfrm>
          <a:prstGeom prst="rect">
            <a:avLst/>
          </a:prstGeom>
          <a:solidFill>
            <a:srgbClr val="000000">
              <a:alpha val="0"/>
            </a:srgbClr>
          </a:solidFill>
          <a:ln w="12700" cap="flat">
            <a:noFill/>
            <a:miter lim="800000"/>
            <a:headEnd type="none" w="med" len="med"/>
            <a:tailEnd type="none" w="med" len="med"/>
          </a:ln>
        </p:spPr>
        <p:txBody>
          <a:bodyPr vert="horz"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C.</a:t>
            </a:r>
            <a:r>
              <a:rPr lang="en-US" sz="2300" dirty="0">
                <a:latin typeface="Calibri"/>
                <a:ea typeface="Verdana Bold" charset="0"/>
                <a:cs typeface="Verdana Bold" charset="0"/>
                <a:sym typeface="Verdana Bold" charset="0"/>
              </a:rPr>
              <a:t> </a:t>
            </a:r>
            <a:r>
              <a:rPr lang="en-US" sz="2300" dirty="0" smtClean="0">
                <a:latin typeface="Calibri"/>
                <a:ea typeface="Verdana" charset="0"/>
                <a:cs typeface="Verdana" charset="0"/>
                <a:sym typeface="Verdana" charset="0"/>
              </a:rPr>
              <a:t>Measure </a:t>
            </a:r>
            <a:r>
              <a:rPr lang="en-US" sz="2300" dirty="0">
                <a:latin typeface="Calibri"/>
                <a:ea typeface="Verdana" charset="0"/>
                <a:cs typeface="Verdana" charset="0"/>
                <a:sym typeface="Verdana" charset="0"/>
              </a:rPr>
              <a:t>the turbidity of the water. </a:t>
            </a:r>
            <a:r>
              <a:rPr lang="en-US" sz="2300" dirty="0" smtClean="0">
                <a:latin typeface="Calibri"/>
                <a:ea typeface="Verdana" charset="0"/>
                <a:cs typeface="Verdana" charset="0"/>
                <a:sym typeface="Verdana" charset="0"/>
              </a:rPr>
              <a:t>(optional)</a:t>
            </a:r>
            <a:endParaRPr lang="en-US" sz="2300" dirty="0">
              <a:latin typeface="Calibri"/>
              <a:ea typeface="Verdana" charset="0"/>
              <a:cs typeface="Verdana" charset="0"/>
              <a:sym typeface="Verdana" charset="0"/>
            </a:endParaRPr>
          </a:p>
        </p:txBody>
      </p:sp>
      <p:sp>
        <p:nvSpPr>
          <p:cNvPr id="11" name="Text Placeholder 10"/>
          <p:cNvSpPr>
            <a:spLocks noGrp="1"/>
          </p:cNvSpPr>
          <p:nvPr>
            <p:ph type="body" sz="quarter" idx="12"/>
          </p:nvPr>
        </p:nvSpPr>
        <p:spPr/>
        <p:txBody>
          <a:bodyPr/>
          <a:lstStyle/>
          <a:p>
            <a:endParaRPr lang="en-US"/>
          </a:p>
        </p:txBody>
      </p:sp>
      <p:sp>
        <p:nvSpPr>
          <p:cNvPr id="18" name="Rectangle 17"/>
          <p:cNvSpPr/>
          <p:nvPr>
            <p:custDataLst>
              <p:tags r:id="rId9"/>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TextBox 18"/>
          <p:cNvSpPr txBox="1"/>
          <p:nvPr>
            <p:custDataLst>
              <p:tags r:id="rId10"/>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410" name="Rectangle 2"/>
          <p:cNvSpPr>
            <a:spLocks/>
          </p:cNvSpPr>
          <p:nvPr>
            <p:custDataLst>
              <p:tags r:id="rId1"/>
            </p:custDataLst>
          </p:nvPr>
        </p:nvSpPr>
        <p:spPr bwMode="auto">
          <a:xfrm>
            <a:off x="182880" y="457200"/>
            <a:ext cx="2407069"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1813" algn="l"/>
                <a:tab pos="1066800" algn="l"/>
                <a:tab pos="1600200" algn="l"/>
                <a:tab pos="2132013" algn="l"/>
                <a:tab pos="2667000" algn="l"/>
                <a:tab pos="3200400" algn="l"/>
                <a:tab pos="3732213" algn="l"/>
                <a:tab pos="4267200" algn="l"/>
                <a:tab pos="4799013" algn="l"/>
                <a:tab pos="5332413" algn="l"/>
                <a:tab pos="5867400" algn="l"/>
                <a:tab pos="6399213" algn="l"/>
              </a:tabLst>
              <a:defRPr/>
            </a:pPr>
            <a:r>
              <a:rPr lang="en-US" sz="3200" b="1" dirty="0">
                <a:solidFill>
                  <a:srgbClr val="EB572D"/>
                </a:solidFill>
                <a:latin typeface="Calibri"/>
                <a:ea typeface="Verdana Bold" charset="0"/>
                <a:cs typeface="Verdana Bold" charset="0"/>
                <a:sym typeface="Verdana Bold" charset="0"/>
              </a:rPr>
              <a:t>General Setup</a:t>
            </a:r>
          </a:p>
        </p:txBody>
      </p:sp>
      <p:sp>
        <p:nvSpPr>
          <p:cNvPr id="17411" name="Rectangle 3"/>
          <p:cNvSpPr>
            <a:spLocks/>
          </p:cNvSpPr>
          <p:nvPr>
            <p:custDataLst>
              <p:tags r:id="rId2"/>
            </p:custDataLst>
          </p:nvPr>
        </p:nvSpPr>
        <p:spPr bwMode="auto">
          <a:xfrm>
            <a:off x="228600" y="1097280"/>
            <a:ext cx="9675812" cy="1854354"/>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57200" marR="0" lvl="0" indent="-457200" algn="l" defTabSz="914400" eaLnBrk="1" fontAlgn="auto" latinLnBrk="0" hangingPunct="1">
              <a:lnSpc>
                <a:spcPct val="100000"/>
              </a:lnSpc>
              <a:spcBef>
                <a:spcPts val="1500"/>
              </a:spcBef>
              <a:spcAft>
                <a:spcPts val="0"/>
              </a:spcAft>
              <a:buClrTx/>
              <a:buSzTx/>
              <a:buFontTx/>
              <a:buAutoNum type="arabicPeriod"/>
              <a:tabLst>
                <a:tab pos="17463" algn="l"/>
                <a:tab pos="457200"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Lst>
              <a:defRPr/>
            </a:pPr>
            <a:r>
              <a:rPr lang="en-US" sz="2700" dirty="0">
                <a:latin typeface="Calibri"/>
                <a:ea typeface="Verdana" charset="0"/>
                <a:cs typeface="Verdana" charset="0"/>
                <a:sym typeface="Verdana" charset="0"/>
              </a:rPr>
              <a:t>Ask your teacher for advice on the best </a:t>
            </a:r>
            <a:r>
              <a:rPr lang="en-US" sz="2700" dirty="0" smtClean="0">
                <a:latin typeface="Calibri"/>
                <a:ea typeface="Verdana" charset="0"/>
                <a:cs typeface="Verdana" charset="0"/>
                <a:sym typeface="Verdana" charset="0"/>
              </a:rPr>
              <a:t>places </a:t>
            </a:r>
            <a:r>
              <a:rPr lang="en-US" sz="2700" dirty="0">
                <a:latin typeface="Calibri"/>
                <a:ea typeface="Verdana" charset="0"/>
                <a:cs typeface="Verdana" charset="0"/>
                <a:sym typeface="Verdana" charset="0"/>
              </a:rPr>
              <a:t>to gather your water </a:t>
            </a:r>
            <a:r>
              <a:rPr lang="en-US" sz="2700" dirty="0" smtClean="0">
                <a:latin typeface="Calibri"/>
                <a:ea typeface="Verdana" charset="0"/>
                <a:cs typeface="Verdana" charset="0"/>
                <a:sym typeface="Verdana" charset="0"/>
              </a:rPr>
              <a:t>samples.  You will need two locations about 5 meters apart.</a:t>
            </a:r>
          </a:p>
          <a:p>
            <a:pPr marL="457200" marR="0" lvl="0" indent="-457200" algn="l" defTabSz="914400" eaLnBrk="1" fontAlgn="auto" latinLnBrk="0" hangingPunct="1">
              <a:lnSpc>
                <a:spcPct val="100000"/>
              </a:lnSpc>
              <a:spcBef>
                <a:spcPts val="1500"/>
              </a:spcBef>
              <a:spcAft>
                <a:spcPts val="0"/>
              </a:spcAft>
              <a:buClrTx/>
              <a:buSzTx/>
              <a:buFontTx/>
              <a:buAutoNum type="arabicPeriod"/>
              <a:tabLst>
                <a:tab pos="17463" algn="l"/>
                <a:tab pos="457200"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Lst>
              <a:defRPr/>
            </a:pPr>
            <a:r>
              <a:rPr lang="en-US" sz="2700" dirty="0" smtClean="0">
                <a:latin typeface="Calibri"/>
                <a:ea typeface=".LastResort" charset="0"/>
                <a:cs typeface=".LastResort" charset="0"/>
                <a:sym typeface="Verdana" charset="0"/>
              </a:rPr>
              <a:t>Describe your locations in the space below. Refer to them as Site 1 and Site 2.</a:t>
            </a:r>
            <a:endParaRPr lang="en-US" sz="2700" dirty="0">
              <a:latin typeface="Calibri"/>
              <a:ea typeface=".LastResort" charset="0"/>
              <a:cs typeface=".LastResort" charset="0"/>
              <a:sym typeface=".LastResort" charset="0"/>
            </a:endParaRP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7" name="Text Placeholder 6"/>
          <p:cNvSpPr>
            <a:spLocks noGrp="1"/>
          </p:cNvSpPr>
          <p:nvPr>
            <p:ph type="body" sz="quarter" idx="12"/>
          </p:nvPr>
        </p:nvSpPr>
        <p:spPr/>
        <p:txBody>
          <a:bodyPr/>
          <a:lstStyle/>
          <a:p>
            <a:endParaRPr lang="en-US"/>
          </a:p>
        </p:txBody>
      </p:sp>
      <p:pic>
        <p:nvPicPr>
          <p:cNvPr id="9" name="Picture 8" descr="SNAPSHOT 04.png"/>
          <p:cNvPicPr>
            <a:picLocks noChangeAspect="1"/>
          </p:cNvPicPr>
          <p:nvPr/>
        </p:nvPicPr>
        <p:blipFill>
          <a:blip r:embed="rId7" cstate="print"/>
          <a:stretch>
            <a:fillRect/>
          </a:stretch>
        </p:blipFill>
        <p:spPr>
          <a:xfrm>
            <a:off x="10748057" y="3012977"/>
            <a:ext cx="1216699" cy="296732"/>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custDataLst>
              <p:tags r:id="rId1"/>
            </p:custDataLst>
          </p:nvPr>
        </p:nvSpPr>
        <p:spPr bwMode="auto">
          <a:xfrm>
            <a:off x="182880" y="457200"/>
            <a:ext cx="2407069"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General Setup</a:t>
            </a:r>
          </a:p>
        </p:txBody>
      </p:sp>
      <p:sp>
        <p:nvSpPr>
          <p:cNvPr id="18435" name="Rectangle 3"/>
          <p:cNvSpPr>
            <a:spLocks/>
          </p:cNvSpPr>
          <p:nvPr>
            <p:custDataLst>
              <p:tags r:id="rId2"/>
            </p:custDataLst>
          </p:nvPr>
        </p:nvSpPr>
        <p:spPr bwMode="auto">
          <a:xfrm>
            <a:off x="228600" y="1097280"/>
            <a:ext cx="11407978" cy="473206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57200" marR="0" lvl="0" indent="-457200" algn="l" defTabSz="914400" eaLnBrk="1" fontAlgn="auto" latinLnBrk="0" hangingPunct="1">
              <a:lnSpc>
                <a:spcPct val="100000"/>
              </a:lnSpc>
              <a:spcBef>
                <a:spcPts val="1500"/>
              </a:spcBef>
              <a:spcAft>
                <a:spcPts val="0"/>
              </a:spcAft>
              <a:buClrTx/>
              <a:buSzTx/>
              <a:buFontTx/>
              <a:buAutoNum type="arabicPeriod" startAt="3"/>
              <a:tabLst>
                <a:tab pos="17463" algn="l"/>
                <a:tab pos="280988" algn="l"/>
                <a:tab pos="339725"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a:latin typeface="Calibri"/>
                <a:ea typeface="Verdana" charset="0"/>
                <a:cs typeface="Verdana" charset="0"/>
                <a:sym typeface="Verdana" charset="0"/>
              </a:rPr>
              <a:t>Using </a:t>
            </a:r>
            <a:r>
              <a:rPr lang="en-US" sz="2700" dirty="0" smtClean="0">
                <a:latin typeface="Calibri"/>
                <a:ea typeface="Verdana" charset="0"/>
                <a:cs typeface="Verdana" charset="0"/>
                <a:sym typeface="Verdana" charset="0"/>
              </a:rPr>
              <a:t>a sensor extension cable, </a:t>
            </a:r>
            <a:r>
              <a:rPr lang="en-US" sz="2700" dirty="0">
                <a:latin typeface="Calibri"/>
                <a:ea typeface="Verdana" charset="0"/>
                <a:cs typeface="Verdana" charset="0"/>
                <a:sym typeface="Verdana" charset="0"/>
              </a:rPr>
              <a:t>connect the Water </a:t>
            </a:r>
            <a:r>
              <a:rPr lang="en-US" sz="2700" dirty="0" smtClean="0">
                <a:latin typeface="Calibri"/>
                <a:ea typeface="Verdana" charset="0"/>
                <a:cs typeface="Verdana" charset="0"/>
                <a:sym typeface="Verdana" charset="0"/>
              </a:rPr>
              <a:t>Quality Sensor to your data collection system. </a:t>
            </a:r>
            <a:r>
              <a:rPr lang="en-US" sz="2700" dirty="0">
                <a:latin typeface="Calibri"/>
                <a:ea typeface="Verdana" charset="0"/>
                <a:cs typeface="Verdana" charset="0"/>
                <a:sym typeface="Verdana" charset="0"/>
              </a:rPr>
              <a:t>Make sure </a:t>
            </a:r>
            <a:r>
              <a:rPr lang="en-US" sz="2700" dirty="0" smtClean="0">
                <a:latin typeface="Calibri"/>
                <a:ea typeface="Verdana" charset="0"/>
                <a:cs typeface="Verdana" charset="0"/>
                <a:sym typeface="Verdana" charset="0"/>
              </a:rPr>
              <a:t>all four sensors are </a:t>
            </a:r>
            <a:r>
              <a:rPr lang="en-US" sz="2700" dirty="0">
                <a:latin typeface="Calibri"/>
                <a:ea typeface="Verdana" charset="0"/>
                <a:cs typeface="Verdana" charset="0"/>
                <a:sym typeface="Verdana" charset="0"/>
              </a:rPr>
              <a:t>working as expected.</a:t>
            </a:r>
          </a:p>
          <a:p>
            <a:pPr marL="457200" marR="0" lvl="0" indent="-457200" algn="l" defTabSz="914400" eaLnBrk="1" fontAlgn="auto" latinLnBrk="0" hangingPunct="1">
              <a:lnSpc>
                <a:spcPct val="100000"/>
              </a:lnSpc>
              <a:spcBef>
                <a:spcPts val="1500"/>
              </a:spcBef>
              <a:spcAft>
                <a:spcPts val="0"/>
              </a:spcAft>
              <a:buClrTx/>
              <a:buSzTx/>
              <a:buFontTx/>
              <a:buAutoNum type="arabicPeriod" startAt="3"/>
              <a:tabLst>
                <a:tab pos="17463" algn="l"/>
                <a:tab pos="280988" algn="l"/>
                <a:tab pos="339725"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a:latin typeface="Calibri"/>
                <a:ea typeface="Verdana" charset="0"/>
                <a:cs typeface="Verdana" charset="0"/>
                <a:sym typeface="Verdana" charset="0"/>
              </a:rPr>
              <a:t>Make sure the conductivity sensor is adjusted to measure the quality of fresh (not salt) water. </a:t>
            </a:r>
            <a:r>
              <a:rPr lang="en-US" sz="2700" dirty="0" smtClean="0">
                <a:latin typeface="Calibri"/>
                <a:ea typeface="Verdana" charset="0"/>
                <a:cs typeface="Verdana" charset="0"/>
                <a:sym typeface="Verdana" charset="0"/>
              </a:rPr>
              <a:t>(Select the mid-range button on the sensor.)</a:t>
            </a:r>
            <a:endParaRPr lang="en-US" sz="2700" dirty="0">
              <a:latin typeface="Calibri"/>
              <a:ea typeface="Verdana" charset="0"/>
              <a:cs typeface="Verdana" charset="0"/>
              <a:sym typeface="Verdana" charset="0"/>
            </a:endParaRPr>
          </a:p>
          <a:p>
            <a:pPr marL="457200" marR="0" lvl="0" indent="-457200" algn="l" defTabSz="914400" eaLnBrk="1" fontAlgn="auto" latinLnBrk="0" hangingPunct="1">
              <a:lnSpc>
                <a:spcPct val="100000"/>
              </a:lnSpc>
              <a:spcBef>
                <a:spcPts val="1500"/>
              </a:spcBef>
              <a:spcAft>
                <a:spcPts val="0"/>
              </a:spcAft>
              <a:buClrTx/>
              <a:buSzTx/>
              <a:buFontTx/>
              <a:buAutoNum type="arabicPeriod" startAt="3"/>
              <a:tabLst>
                <a:tab pos="17463" algn="l"/>
                <a:tab pos="280988" algn="l"/>
                <a:tab pos="339725"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a:latin typeface="Calibri"/>
                <a:ea typeface="Verdana" charset="0"/>
                <a:cs typeface="Verdana" charset="0"/>
                <a:sym typeface="Verdana" charset="0"/>
              </a:rPr>
              <a:t>Ask your teacher if you should calibrate the pH sensor (instructions on next page) and the dissolved oxygen (DO) sensor </a:t>
            </a:r>
            <a:r>
              <a:rPr lang="en-US" sz="2700" dirty="0" smtClean="0">
                <a:latin typeface="Calibri"/>
                <a:ea typeface="Verdana" charset="0"/>
                <a:cs typeface="Verdana" charset="0"/>
                <a:sym typeface="Verdana" charset="0"/>
              </a:rPr>
              <a:t>(Instructions follow next page). </a:t>
            </a:r>
            <a:endParaRPr lang="en-US" sz="2700" dirty="0">
              <a:latin typeface="Calibri"/>
              <a:ea typeface="Verdana" charset="0"/>
              <a:cs typeface="Verdana" charset="0"/>
              <a:sym typeface="Verdana" charset="0"/>
            </a:endParaRPr>
          </a:p>
          <a:p>
            <a:pPr marL="457200" marR="0" lvl="0" indent="-457200" algn="l" defTabSz="914400" eaLnBrk="1" fontAlgn="auto" latinLnBrk="0" hangingPunct="1">
              <a:lnSpc>
                <a:spcPct val="100000"/>
              </a:lnSpc>
              <a:spcBef>
                <a:spcPts val="1500"/>
              </a:spcBef>
              <a:spcAft>
                <a:spcPts val="0"/>
              </a:spcAft>
              <a:buClrTx/>
              <a:buSzTx/>
              <a:buFontTx/>
              <a:buAutoNum type="arabicPeriod" startAt="3"/>
              <a:tabLst>
                <a:tab pos="17463" algn="l"/>
                <a:tab pos="280988" algn="l"/>
                <a:tab pos="339725"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smtClean="0">
                <a:latin typeface="Calibri"/>
                <a:ea typeface="Verdana" charset="0"/>
                <a:cs typeface="Verdana" charset="0"/>
                <a:sym typeface="Verdana" charset="0"/>
              </a:rPr>
              <a:t>Determine the 100% saturation point for the DO sensor with the sensor's storage bottle submerged in the water you plan to monitor. To do this you will need the barometric pressure of the air and the temperature of the water.  Instructions for this are on page 16, but this may be optional. Ask your teacher.</a:t>
            </a:r>
            <a:endParaRPr lang="en-US" sz="2700" dirty="0">
              <a:latin typeface="Calibri"/>
              <a:ea typeface="Verdana" charset="0"/>
              <a:cs typeface="Verdana" charset="0"/>
              <a:sym typeface="Verdana" charset="0"/>
            </a:endParaRPr>
          </a:p>
        </p:txBody>
      </p:sp>
      <p:sp>
        <p:nvSpPr>
          <p:cNvPr id="8" name="Text Placeholder 7"/>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custDataLst>
              <p:tags r:id="rId1"/>
            </p:custDataLst>
          </p:nvPr>
        </p:nvSpPr>
        <p:spPr bwMode="auto">
          <a:xfrm>
            <a:off x="228600" y="1005840"/>
            <a:ext cx="8494633"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a:solidFill>
                  <a:srgbClr val="0000FF"/>
                </a:solidFill>
                <a:latin typeface="Calibri"/>
                <a:cs typeface="Helvetica" charset="0"/>
                <a:sym typeface="Helvetica" charset="0"/>
              </a:rPr>
              <a:t>Note:  Only calibrate the sensor if instructed to do so by your teacher.</a:t>
            </a:r>
          </a:p>
        </p:txBody>
      </p:sp>
      <p:sp>
        <p:nvSpPr>
          <p:cNvPr id="19458" name="Rectangle 2"/>
          <p:cNvSpPr>
            <a:spLocks/>
          </p:cNvSpPr>
          <p:nvPr>
            <p:custDataLst>
              <p:tags r:id="rId2"/>
            </p:custDataLst>
          </p:nvPr>
        </p:nvSpPr>
        <p:spPr bwMode="auto">
          <a:xfrm>
            <a:off x="182880" y="457200"/>
            <a:ext cx="4951412" cy="492443"/>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FF0000"/>
                </a:solidFill>
                <a:latin typeface="Calibri"/>
                <a:ea typeface="Verdana Bold" charset="0"/>
                <a:cs typeface="Verdana Bold" charset="0"/>
                <a:sym typeface="Verdana Bold" charset="0"/>
              </a:rPr>
              <a:t>To Calibrate the pH Sensor</a:t>
            </a:r>
            <a:r>
              <a:rPr lang="en-US" sz="3200" b="1" dirty="0" smtClean="0">
                <a:solidFill>
                  <a:srgbClr val="FF0000"/>
                </a:solidFill>
                <a:latin typeface="Calibri"/>
                <a:ea typeface="Verdana Bold" charset="0"/>
                <a:cs typeface="Verdana Bold" charset="0"/>
                <a:sym typeface="Verdana Bold" charset="0"/>
              </a:rPr>
              <a:t>:</a:t>
            </a:r>
            <a:endParaRPr lang="en-US" sz="3200" b="1" dirty="0">
              <a:solidFill>
                <a:srgbClr val="FF0000"/>
              </a:solidFill>
              <a:latin typeface="Calibri"/>
              <a:ea typeface="Gill Sans" charset="0"/>
              <a:cs typeface="Gill Sans" charset="0"/>
            </a:endParaRPr>
          </a:p>
        </p:txBody>
      </p:sp>
      <p:sp>
        <p:nvSpPr>
          <p:cNvPr id="19460" name="Rectangle 4"/>
          <p:cNvSpPr>
            <a:spLocks/>
          </p:cNvSpPr>
          <p:nvPr>
            <p:custDataLst>
              <p:tags r:id="rId3"/>
            </p:custDataLst>
          </p:nvPr>
        </p:nvSpPr>
        <p:spPr bwMode="auto">
          <a:xfrm>
            <a:off x="228600" y="1371600"/>
            <a:ext cx="5046698" cy="707886"/>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a:solidFill>
                  <a:srgbClr val="0000FF"/>
                </a:solidFill>
                <a:latin typeface="Calibri"/>
                <a:cs typeface="Helvetica" charset="0"/>
                <a:sym typeface="Helvetica" charset="0"/>
              </a:rPr>
              <a:t>Note:  During the calibration process you will not be able to return to this page. </a:t>
            </a:r>
          </a:p>
        </p:txBody>
      </p:sp>
      <p:sp>
        <p:nvSpPr>
          <p:cNvPr id="19461" name="Rectangle 5"/>
          <p:cNvSpPr>
            <a:spLocks/>
          </p:cNvSpPr>
          <p:nvPr>
            <p:custDataLst>
              <p:tags r:id="rId4"/>
            </p:custDataLst>
          </p:nvPr>
        </p:nvSpPr>
        <p:spPr bwMode="auto">
          <a:xfrm>
            <a:off x="150812" y="2359580"/>
            <a:ext cx="6019800" cy="4431983"/>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365760" indent="-274320" algn="l">
              <a:spcBef>
                <a:spcPts val="0"/>
              </a:spcBef>
              <a:spcAft>
                <a:spcPts val="0"/>
              </a:spcAft>
              <a:buFont typeface="+mj-lt"/>
              <a:buAutoNum type="arabicPeriod"/>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400" b="1" dirty="0" smtClean="0">
                <a:solidFill>
                  <a:srgbClr val="0000FF"/>
                </a:solidFill>
                <a:latin typeface="Calibri"/>
                <a:ea typeface="Verdana" charset="0"/>
                <a:cs typeface="Verdana" charset="0"/>
                <a:sym typeface="Verdana" charset="0"/>
              </a:rPr>
              <a:t>Tap </a:t>
            </a:r>
            <a:r>
              <a:rPr lang="en-US" sz="2400" dirty="0" smtClean="0">
                <a:solidFill>
                  <a:srgbClr val="0000FF"/>
                </a:solidFill>
                <a:latin typeface="Calibri"/>
                <a:ea typeface="Verdana" charset="0"/>
                <a:cs typeface="Verdana" charset="0"/>
                <a:sym typeface="Verdana" charset="0"/>
              </a:rPr>
              <a:t>     </a:t>
            </a:r>
            <a:endParaRPr lang="en-US" sz="2400" dirty="0">
              <a:solidFill>
                <a:srgbClr val="0000FF"/>
              </a:solidFill>
              <a:latin typeface="Calibri"/>
              <a:ea typeface="Verdana" charset="0"/>
              <a:cs typeface="Verdana" charset="0"/>
              <a:sym typeface="Verdana" charset="0"/>
            </a:endParaRPr>
          </a:p>
          <a:p>
            <a:pPr marL="914400" indent="-457200" algn="l">
              <a:spcBef>
                <a:spcPts val="0"/>
              </a:spcBef>
              <a:spcAft>
                <a:spcPts val="0"/>
              </a:spcAft>
              <a:buFont typeface="+mj-lt"/>
              <a:buAutoNum type="alphaLcPeriod"/>
              <a:tabLst>
                <a:tab pos="511175" algn="l"/>
                <a:tab pos="685800" algn="l"/>
                <a:tab pos="1066800" algn="l"/>
                <a:tab pos="1600200" algn="l"/>
                <a:tab pos="2133600" algn="l"/>
                <a:tab pos="2667000" algn="l"/>
                <a:tab pos="3200400" algn="l"/>
                <a:tab pos="3733800" algn="l"/>
                <a:tab pos="4267200" algn="l"/>
                <a:tab pos="4800600" algn="l"/>
                <a:tab pos="5334000" algn="l"/>
                <a:tab pos="5867400" algn="l"/>
                <a:tab pos="6400800" algn="l"/>
                <a:tab pos="628650" algn="l"/>
                <a:tab pos="990600" algn="l"/>
                <a:tab pos="1600200" algn="l"/>
                <a:tab pos="2133600" algn="l"/>
                <a:tab pos="2667000" algn="l"/>
                <a:tab pos="3200400" algn="l"/>
                <a:tab pos="3733800" algn="l"/>
                <a:tab pos="4267200" algn="l"/>
                <a:tab pos="4800600" algn="l"/>
                <a:tab pos="5334000" algn="l"/>
                <a:tab pos="5867400" algn="l"/>
                <a:tab pos="6400800" algn="l"/>
                <a:tab pos="381000" algn="l"/>
                <a:tab pos="628650" algn="l"/>
                <a:tab pos="990600" algn="l"/>
                <a:tab pos="1600200" algn="l"/>
                <a:tab pos="2133600" algn="l"/>
                <a:tab pos="2667000" algn="l"/>
              </a:tabLst>
            </a:pPr>
            <a:r>
              <a:rPr lang="en-US" sz="2400" dirty="0" smtClean="0">
                <a:solidFill>
                  <a:srgbClr val="0000FF"/>
                </a:solidFill>
                <a:latin typeface="Calibri"/>
                <a:ea typeface="Verdana" charset="0"/>
                <a:cs typeface="Verdana" charset="0"/>
                <a:sym typeface="Verdana" charset="0"/>
              </a:rPr>
              <a:t>Tap Calibrate Sensor</a:t>
            </a:r>
          </a:p>
          <a:p>
            <a:pPr marL="914400" indent="-457200" algn="l">
              <a:spcBef>
                <a:spcPts val="0"/>
              </a:spcBef>
              <a:spcAft>
                <a:spcPts val="0"/>
              </a:spcAft>
              <a:buFont typeface="+mj-lt"/>
              <a:buAutoNum type="alphaLcPeriod"/>
              <a:tabLst>
                <a:tab pos="511175" algn="l"/>
                <a:tab pos="685800" algn="l"/>
                <a:tab pos="1066800" algn="l"/>
                <a:tab pos="1600200" algn="l"/>
                <a:tab pos="2133600" algn="l"/>
                <a:tab pos="2667000" algn="l"/>
                <a:tab pos="3200400" algn="l"/>
                <a:tab pos="3733800" algn="l"/>
                <a:tab pos="4267200" algn="l"/>
                <a:tab pos="4800600" algn="l"/>
                <a:tab pos="5334000" algn="l"/>
                <a:tab pos="5867400" algn="l"/>
                <a:tab pos="6400800" algn="l"/>
                <a:tab pos="628650" algn="l"/>
                <a:tab pos="990600" algn="l"/>
                <a:tab pos="1600200" algn="l"/>
                <a:tab pos="2133600" algn="l"/>
                <a:tab pos="2667000" algn="l"/>
                <a:tab pos="3200400" algn="l"/>
                <a:tab pos="3733800" algn="l"/>
                <a:tab pos="4267200" algn="l"/>
                <a:tab pos="4800600" algn="l"/>
                <a:tab pos="5334000" algn="l"/>
                <a:tab pos="5867400" algn="l"/>
                <a:tab pos="6400800" algn="l"/>
                <a:tab pos="381000" algn="l"/>
                <a:tab pos="628650" algn="l"/>
                <a:tab pos="990600" algn="l"/>
                <a:tab pos="1600200" algn="l"/>
                <a:tab pos="2133600" algn="l"/>
                <a:tab pos="2667000" algn="l"/>
              </a:tabLst>
            </a:pPr>
            <a:r>
              <a:rPr lang="en-US" sz="2400" dirty="0" smtClean="0">
                <a:solidFill>
                  <a:srgbClr val="0000FF"/>
                </a:solidFill>
                <a:latin typeface="Calibri"/>
                <a:ea typeface="Verdana" charset="0"/>
                <a:cs typeface="Verdana" charset="0"/>
                <a:sym typeface="Verdana" charset="0"/>
              </a:rPr>
              <a:t>Measurement</a:t>
            </a:r>
            <a:r>
              <a:rPr lang="en-US" sz="2400" dirty="0">
                <a:solidFill>
                  <a:srgbClr val="0000FF"/>
                </a:solidFill>
                <a:latin typeface="Calibri"/>
                <a:ea typeface="Verdana" charset="0"/>
                <a:cs typeface="Verdana" charset="0"/>
                <a:sym typeface="Verdana" charset="0"/>
              </a:rPr>
              <a:t>:  </a:t>
            </a:r>
            <a:r>
              <a:rPr lang="en-US" sz="2400" dirty="0" smtClean="0">
                <a:solidFill>
                  <a:srgbClr val="0000FF"/>
                </a:solidFill>
                <a:latin typeface="Calibri"/>
                <a:ea typeface="Verdana" charset="0"/>
                <a:cs typeface="Verdana" charset="0"/>
                <a:sym typeface="Verdana" charset="0"/>
              </a:rPr>
              <a:t>select “pH”</a:t>
            </a:r>
          </a:p>
          <a:p>
            <a:pPr marL="914400" indent="-457200" algn="l">
              <a:spcBef>
                <a:spcPts val="0"/>
              </a:spcBef>
              <a:spcAft>
                <a:spcPts val="0"/>
              </a:spcAft>
              <a:buFont typeface="+mj-lt"/>
              <a:buAutoNum type="alphaLcPeriod"/>
              <a:tabLst>
                <a:tab pos="511175" algn="l"/>
                <a:tab pos="685800" algn="l"/>
                <a:tab pos="1066800" algn="l"/>
                <a:tab pos="1600200" algn="l"/>
                <a:tab pos="2133600" algn="l"/>
                <a:tab pos="2667000" algn="l"/>
                <a:tab pos="3200400" algn="l"/>
                <a:tab pos="3733800" algn="l"/>
                <a:tab pos="4267200" algn="l"/>
                <a:tab pos="4800600" algn="l"/>
                <a:tab pos="5334000" algn="l"/>
                <a:tab pos="5867400" algn="l"/>
                <a:tab pos="6400800" algn="l"/>
                <a:tab pos="628650" algn="l"/>
                <a:tab pos="990600" algn="l"/>
                <a:tab pos="1600200" algn="l"/>
                <a:tab pos="2133600" algn="l"/>
                <a:tab pos="2667000" algn="l"/>
                <a:tab pos="3200400" algn="l"/>
                <a:tab pos="3733800" algn="l"/>
                <a:tab pos="4267200" algn="l"/>
                <a:tab pos="4800600" algn="l"/>
                <a:tab pos="5334000" algn="l"/>
                <a:tab pos="5867400" algn="l"/>
                <a:tab pos="6400800" algn="l"/>
                <a:tab pos="381000" algn="l"/>
                <a:tab pos="628650" algn="l"/>
                <a:tab pos="990600" algn="l"/>
                <a:tab pos="1600200" algn="l"/>
                <a:tab pos="2133600" algn="l"/>
                <a:tab pos="2667000" algn="l"/>
              </a:tabLst>
            </a:pPr>
            <a:r>
              <a:rPr lang="en-US" sz="2400" dirty="0" smtClean="0">
                <a:solidFill>
                  <a:srgbClr val="0000FF"/>
                </a:solidFill>
                <a:latin typeface="Calibri"/>
                <a:ea typeface="Verdana" charset="0"/>
                <a:cs typeface="Verdana" charset="0"/>
                <a:sym typeface="Verdana" charset="0"/>
              </a:rPr>
              <a:t>Calibration </a:t>
            </a:r>
            <a:r>
              <a:rPr lang="en-US" sz="2400" dirty="0">
                <a:solidFill>
                  <a:srgbClr val="0000FF"/>
                </a:solidFill>
                <a:latin typeface="Calibri"/>
                <a:ea typeface="Verdana" charset="0"/>
                <a:cs typeface="Verdana" charset="0"/>
                <a:sym typeface="Verdana" charset="0"/>
              </a:rPr>
              <a:t>Type:  2 </a:t>
            </a:r>
            <a:r>
              <a:rPr lang="en-US" sz="2400" dirty="0" smtClean="0">
                <a:solidFill>
                  <a:srgbClr val="0000FF"/>
                </a:solidFill>
                <a:latin typeface="Calibri"/>
                <a:ea typeface="Verdana" charset="0"/>
                <a:cs typeface="Verdana" charset="0"/>
                <a:sym typeface="Verdana" charset="0"/>
              </a:rPr>
              <a:t>point</a:t>
            </a:r>
          </a:p>
          <a:p>
            <a:pPr marL="914400" indent="-457200" algn="l">
              <a:spcBef>
                <a:spcPts val="0"/>
              </a:spcBef>
              <a:spcAft>
                <a:spcPts val="0"/>
              </a:spcAft>
              <a:buFont typeface="+mj-lt"/>
              <a:buAutoNum type="alphaLcPeriod"/>
              <a:tabLst>
                <a:tab pos="511175" algn="l"/>
                <a:tab pos="685800" algn="l"/>
                <a:tab pos="1066800" algn="l"/>
                <a:tab pos="1600200" algn="l"/>
                <a:tab pos="2133600" algn="l"/>
                <a:tab pos="2667000" algn="l"/>
                <a:tab pos="3200400" algn="l"/>
                <a:tab pos="3733800" algn="l"/>
                <a:tab pos="4267200" algn="l"/>
                <a:tab pos="4800600" algn="l"/>
                <a:tab pos="5334000" algn="l"/>
                <a:tab pos="5867400" algn="l"/>
                <a:tab pos="6400800" algn="l"/>
                <a:tab pos="628650" algn="l"/>
                <a:tab pos="990600" algn="l"/>
                <a:tab pos="1600200" algn="l"/>
                <a:tab pos="2133600" algn="l"/>
                <a:tab pos="2667000" algn="l"/>
                <a:tab pos="3200400" algn="l"/>
                <a:tab pos="3733800" algn="l"/>
                <a:tab pos="4267200" algn="l"/>
                <a:tab pos="4800600" algn="l"/>
                <a:tab pos="5334000" algn="l"/>
                <a:tab pos="5867400" algn="l"/>
                <a:tab pos="6400800" algn="l"/>
                <a:tab pos="381000" algn="l"/>
                <a:tab pos="628650" algn="l"/>
                <a:tab pos="990600" algn="l"/>
                <a:tab pos="1600200" algn="l"/>
                <a:tab pos="2133600" algn="l"/>
                <a:tab pos="2667000" algn="l"/>
              </a:tabLst>
            </a:pPr>
            <a:r>
              <a:rPr lang="en-US" sz="2400" dirty="0" smtClean="0">
                <a:solidFill>
                  <a:srgbClr val="0000FF"/>
                </a:solidFill>
                <a:latin typeface="Calibri"/>
                <a:ea typeface="Verdana" charset="0"/>
                <a:cs typeface="Verdana" charset="0"/>
                <a:sym typeface="Verdana" charset="0"/>
              </a:rPr>
              <a:t>Tap </a:t>
            </a:r>
            <a:r>
              <a:rPr lang="en-US" sz="2400" b="1" dirty="0" smtClean="0">
                <a:solidFill>
                  <a:srgbClr val="0000FF"/>
                </a:solidFill>
                <a:latin typeface="Calibri"/>
                <a:ea typeface="Verdana Bold" charset="0"/>
                <a:cs typeface="Verdana Bold" charset="0"/>
                <a:sym typeface="Verdana Bold" charset="0"/>
              </a:rPr>
              <a:t>NEXT</a:t>
            </a:r>
          </a:p>
          <a:p>
            <a:pPr marL="548640" indent="-457200" algn="l">
              <a:spcBef>
                <a:spcPts val="0"/>
              </a:spcBef>
              <a:spcAft>
                <a:spcPts val="0"/>
              </a:spcAft>
              <a:buFont typeface="+mj-lt"/>
              <a:buAutoNum type="arabicPeriod" startAt="2"/>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400" b="1" dirty="0" smtClean="0">
                <a:solidFill>
                  <a:srgbClr val="0000FF"/>
                </a:solidFill>
                <a:latin typeface="Calibri"/>
                <a:ea typeface="Verdana Bold" charset="0"/>
                <a:cs typeface="Verdana Bold" charset="0"/>
                <a:sym typeface="Verdana Bold" charset="0"/>
              </a:rPr>
              <a:t>Calibration Point 1: </a:t>
            </a:r>
            <a:endParaRPr lang="en-US" sz="2400" b="1" dirty="0" smtClean="0">
              <a:solidFill>
                <a:srgbClr val="0000FF"/>
              </a:solidFill>
              <a:latin typeface="Calibri"/>
              <a:ea typeface="Verdana" charset="0"/>
              <a:cs typeface="Verdana" charset="0"/>
              <a:sym typeface="Verdana" charset="0"/>
            </a:endParaRPr>
          </a:p>
          <a:p>
            <a:pPr marL="796925" lvl="1" indent="-339725" algn="l">
              <a:spcBef>
                <a:spcPts val="0"/>
              </a:spcBef>
              <a:spcAft>
                <a:spcPts val="0"/>
              </a:spcAft>
              <a:buFont typeface="+mj-lt"/>
              <a:buAutoNum type="alphaLcPeriod"/>
              <a:tabLst>
                <a:tab pos="381000" algn="l"/>
                <a:tab pos="685800" algn="l"/>
                <a:tab pos="806450" algn="l"/>
                <a:tab pos="860425" algn="l"/>
                <a:tab pos="1600200" algn="l"/>
                <a:tab pos="2133600" algn="l"/>
                <a:tab pos="2667000" algn="l"/>
                <a:tab pos="3200400" algn="l"/>
                <a:tab pos="3733800" algn="l"/>
                <a:tab pos="4267200" algn="l"/>
                <a:tab pos="4800600" algn="l"/>
                <a:tab pos="5334000" algn="l"/>
                <a:tab pos="5867400" algn="l"/>
                <a:tab pos="6400800" algn="l"/>
                <a:tab pos="419100" algn="l"/>
                <a:tab pos="819150" algn="l"/>
                <a:tab pos="1600200" algn="l"/>
                <a:tab pos="2133600" algn="l"/>
                <a:tab pos="2667000" algn="l"/>
                <a:tab pos="3200400" algn="l"/>
                <a:tab pos="3733800" algn="l"/>
                <a:tab pos="4267200" algn="l"/>
                <a:tab pos="4800600" algn="l"/>
                <a:tab pos="5334000" algn="l"/>
                <a:tab pos="5867400" algn="l"/>
                <a:tab pos="6400800" algn="l"/>
                <a:tab pos="419100" algn="l"/>
                <a:tab pos="819150" algn="l"/>
                <a:tab pos="1600200" algn="l"/>
                <a:tab pos="2133600" algn="l"/>
                <a:tab pos="2667000" algn="l"/>
              </a:tabLst>
            </a:pPr>
            <a:r>
              <a:rPr lang="en-US" sz="2400" dirty="0" smtClean="0">
                <a:solidFill>
                  <a:srgbClr val="0000FF"/>
                </a:solidFill>
                <a:latin typeface="Calibri"/>
                <a:ea typeface="Verdana" charset="0"/>
                <a:cs typeface="Verdana" charset="0"/>
                <a:sym typeface="Verdana" charset="0"/>
              </a:rPr>
              <a:t>Place pH probe in a pH 4 buffer solution.   </a:t>
            </a:r>
          </a:p>
          <a:p>
            <a:pPr marL="796925" lvl="1" indent="-339725" algn="l">
              <a:spcBef>
                <a:spcPts val="0"/>
              </a:spcBef>
              <a:spcAft>
                <a:spcPts val="0"/>
              </a:spcAft>
              <a:buFont typeface="+mj-lt"/>
              <a:buAutoNum type="alphaLcPeriod"/>
              <a:tabLst>
                <a:tab pos="381000" algn="l"/>
                <a:tab pos="685800" algn="l"/>
                <a:tab pos="806450" algn="l"/>
                <a:tab pos="860425" algn="l"/>
                <a:tab pos="1600200" algn="l"/>
                <a:tab pos="2133600" algn="l"/>
                <a:tab pos="2667000" algn="l"/>
                <a:tab pos="3200400" algn="l"/>
                <a:tab pos="3733800" algn="l"/>
                <a:tab pos="4267200" algn="l"/>
                <a:tab pos="4800600" algn="l"/>
                <a:tab pos="5334000" algn="l"/>
                <a:tab pos="5867400" algn="l"/>
                <a:tab pos="6400800" algn="l"/>
                <a:tab pos="419100" algn="l"/>
                <a:tab pos="819150" algn="l"/>
                <a:tab pos="1600200" algn="l"/>
                <a:tab pos="2133600" algn="l"/>
                <a:tab pos="2667000" algn="l"/>
                <a:tab pos="3200400" algn="l"/>
                <a:tab pos="3733800" algn="l"/>
                <a:tab pos="4267200" algn="l"/>
                <a:tab pos="4800600" algn="l"/>
                <a:tab pos="5334000" algn="l"/>
                <a:tab pos="5867400" algn="l"/>
                <a:tab pos="6400800" algn="l"/>
                <a:tab pos="419100" algn="l"/>
                <a:tab pos="819150" algn="l"/>
                <a:tab pos="1600200" algn="l"/>
                <a:tab pos="2133600" algn="l"/>
                <a:tab pos="2667000" algn="l"/>
              </a:tabLst>
            </a:pPr>
            <a:r>
              <a:rPr lang="en-US" sz="2400" dirty="0" smtClean="0">
                <a:solidFill>
                  <a:srgbClr val="0000FF"/>
                </a:solidFill>
                <a:latin typeface="Calibri"/>
                <a:ea typeface="Verdana" charset="0"/>
                <a:cs typeface="Verdana" charset="0"/>
                <a:sym typeface="Verdana" charset="0"/>
              </a:rPr>
              <a:t>Tap </a:t>
            </a:r>
            <a:r>
              <a:rPr lang="en-US" sz="2400" b="1" dirty="0" smtClean="0">
                <a:solidFill>
                  <a:srgbClr val="0000FF"/>
                </a:solidFill>
                <a:latin typeface="Calibri"/>
                <a:ea typeface="Verdana Bold" charset="0"/>
                <a:cs typeface="Verdana Bold" charset="0"/>
                <a:sym typeface="Verdana Bold" charset="0"/>
              </a:rPr>
              <a:t>Read From Sensor </a:t>
            </a:r>
            <a:r>
              <a:rPr lang="en-US" sz="2400" dirty="0" smtClean="0">
                <a:solidFill>
                  <a:srgbClr val="0000FF"/>
                </a:solidFill>
                <a:latin typeface="Calibri"/>
                <a:ea typeface="Verdana" charset="0"/>
                <a:cs typeface="Verdana" charset="0"/>
                <a:sym typeface="Verdana" charset="0"/>
              </a:rPr>
              <a:t>under </a:t>
            </a:r>
            <a:r>
              <a:rPr lang="en-US" sz="2400" b="1" dirty="0" smtClean="0">
                <a:solidFill>
                  <a:srgbClr val="0000FF"/>
                </a:solidFill>
                <a:latin typeface="Calibri"/>
                <a:ea typeface="Verdana Bold" charset="0"/>
                <a:cs typeface="Verdana Bold" charset="0"/>
                <a:sym typeface="Verdana Bold" charset="0"/>
              </a:rPr>
              <a:t>Calibration Point 1</a:t>
            </a:r>
            <a:r>
              <a:rPr lang="en-US" sz="2400" dirty="0" smtClean="0">
                <a:solidFill>
                  <a:srgbClr val="0000FF"/>
                </a:solidFill>
                <a:latin typeface="Calibri"/>
                <a:ea typeface="Verdana" charset="0"/>
                <a:cs typeface="Verdana" charset="0"/>
                <a:sym typeface="Verdana" charset="0"/>
              </a:rPr>
              <a:t>. </a:t>
            </a:r>
          </a:p>
          <a:p>
            <a:pPr marL="796925" lvl="1" indent="-339725" algn="l">
              <a:spcBef>
                <a:spcPts val="0"/>
              </a:spcBef>
              <a:spcAft>
                <a:spcPts val="0"/>
              </a:spcAft>
              <a:buFont typeface="+mj-lt"/>
              <a:buAutoNum type="alphaLcPeriod"/>
              <a:tabLst>
                <a:tab pos="280988" algn="l"/>
                <a:tab pos="381000" algn="l"/>
                <a:tab pos="457200" algn="l"/>
                <a:tab pos="515938" algn="l"/>
                <a:tab pos="1600200" algn="l"/>
                <a:tab pos="2133600" algn="l"/>
                <a:tab pos="2667000" algn="l"/>
                <a:tab pos="3200400" algn="l"/>
                <a:tab pos="3733800" algn="l"/>
                <a:tab pos="4267200" algn="l"/>
                <a:tab pos="4800600" algn="l"/>
                <a:tab pos="5334000" algn="l"/>
                <a:tab pos="5867400" algn="l"/>
                <a:tab pos="6400800" algn="l"/>
                <a:tab pos="419100" algn="l"/>
                <a:tab pos="1600200" algn="l"/>
                <a:tab pos="2133600" algn="l"/>
                <a:tab pos="2667000" algn="l"/>
                <a:tab pos="3200400" algn="l"/>
                <a:tab pos="3733800" algn="l"/>
                <a:tab pos="4267200" algn="l"/>
                <a:tab pos="4800600" algn="l"/>
                <a:tab pos="5334000" algn="l"/>
                <a:tab pos="5867400" algn="l"/>
                <a:tab pos="6400800" algn="l"/>
                <a:tab pos="419100" algn="l"/>
                <a:tab pos="1600200" algn="l"/>
                <a:tab pos="2133600" algn="l"/>
                <a:tab pos="2667000" algn="l"/>
              </a:tabLst>
            </a:pPr>
            <a:r>
              <a:rPr lang="en-US" sz="2400" dirty="0" smtClean="0">
                <a:solidFill>
                  <a:srgbClr val="0000FF"/>
                </a:solidFill>
                <a:latin typeface="Calibri"/>
                <a:ea typeface="Verdana" charset="0"/>
                <a:cs typeface="Verdana" charset="0"/>
                <a:sym typeface="Verdana" charset="0"/>
              </a:rPr>
              <a:t>Remove pH 4 solution and rinse the pH probe thoroughly using distilled water. </a:t>
            </a:r>
          </a:p>
          <a:p>
            <a:pPr marL="365760" indent="-274320" algn="l">
              <a:spcBef>
                <a:spcPts val="0"/>
              </a:spcBef>
              <a:spcAft>
                <a:spcPts val="0"/>
              </a:spcAft>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endParaRPr lang="en-US" sz="2400" b="1" dirty="0">
              <a:solidFill>
                <a:srgbClr val="0000FF"/>
              </a:solidFill>
              <a:latin typeface="Calibri"/>
              <a:ea typeface="Verdana Bold" charset="0"/>
              <a:cs typeface="Verdana Bold" charset="0"/>
              <a:sym typeface="Verdana Bold" charset="0"/>
            </a:endParaRPr>
          </a:p>
        </p:txBody>
      </p:sp>
      <p:sp>
        <p:nvSpPr>
          <p:cNvPr id="19464" name="Rectangle 8"/>
          <p:cNvSpPr>
            <a:spLocks/>
          </p:cNvSpPr>
          <p:nvPr>
            <p:custDataLst>
              <p:tags r:id="rId5"/>
            </p:custDataLst>
          </p:nvPr>
        </p:nvSpPr>
        <p:spPr bwMode="auto">
          <a:xfrm>
            <a:off x="6399212" y="2359152"/>
            <a:ext cx="5637213" cy="295465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57200" indent="-457200" algn="l">
              <a:spcBef>
                <a:spcPts val="0"/>
              </a:spcBef>
              <a:spcAft>
                <a:spcPts val="0"/>
              </a:spcAft>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400" b="1" dirty="0" smtClean="0">
                <a:solidFill>
                  <a:srgbClr val="0000FF"/>
                </a:solidFill>
                <a:latin typeface="Calibri"/>
                <a:ea typeface="Verdana Bold" charset="0"/>
                <a:cs typeface="Verdana Bold" charset="0"/>
                <a:sym typeface="Verdana Bold" charset="0"/>
              </a:rPr>
              <a:t>3. Calibration Point 2:</a:t>
            </a:r>
            <a:endParaRPr lang="en-US" sz="2400" b="1" dirty="0" smtClean="0">
              <a:solidFill>
                <a:srgbClr val="0000FF"/>
              </a:solidFill>
              <a:latin typeface="Calibri"/>
              <a:ea typeface="Verdana" charset="0"/>
              <a:cs typeface="Verdana" charset="0"/>
              <a:sym typeface="Verdana" charset="0"/>
            </a:endParaRPr>
          </a:p>
          <a:p>
            <a:pPr marL="796925" lvl="1" indent="-339725" algn="l">
              <a:spcBef>
                <a:spcPts val="0"/>
              </a:spcBef>
              <a:spcAft>
                <a:spcPts val="0"/>
              </a:spcAft>
              <a:buFont typeface="+mj-lt"/>
              <a:buAutoNum type="alphaLcPeriod"/>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400" dirty="0" smtClean="0">
                <a:solidFill>
                  <a:srgbClr val="0000FF"/>
                </a:solidFill>
                <a:latin typeface="Calibri"/>
                <a:ea typeface="Verdana" charset="0"/>
                <a:cs typeface="Verdana" charset="0"/>
                <a:sym typeface="Verdana" charset="0"/>
              </a:rPr>
              <a:t>Under Calibration Point 2,  tap Standard Value and type in a pH 10 buffer solution.  </a:t>
            </a:r>
          </a:p>
          <a:p>
            <a:pPr marL="796925" lvl="1" indent="-339725" algn="l">
              <a:spcBef>
                <a:spcPts val="0"/>
              </a:spcBef>
              <a:spcAft>
                <a:spcPts val="0"/>
              </a:spcAft>
              <a:buFont typeface="+mj-lt"/>
              <a:buAutoNum type="alphaLcPeriod"/>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400" dirty="0" smtClean="0">
                <a:solidFill>
                  <a:srgbClr val="0000FF"/>
                </a:solidFill>
                <a:latin typeface="Calibri"/>
                <a:ea typeface="Verdana" charset="0"/>
                <a:cs typeface="Verdana" charset="0"/>
                <a:sym typeface="Verdana" charset="0"/>
              </a:rPr>
              <a:t>Tap </a:t>
            </a:r>
            <a:r>
              <a:rPr lang="en-US" sz="2400" b="1" dirty="0" smtClean="0">
                <a:solidFill>
                  <a:srgbClr val="0000FF"/>
                </a:solidFill>
                <a:latin typeface="Calibri"/>
                <a:ea typeface="Verdana" charset="0"/>
                <a:cs typeface="Verdana" charset="0"/>
                <a:sym typeface="Verdana" charset="0"/>
              </a:rPr>
              <a:t>Read From Sensor </a:t>
            </a:r>
            <a:r>
              <a:rPr lang="en-US" sz="2400" dirty="0" smtClean="0">
                <a:solidFill>
                  <a:srgbClr val="0000FF"/>
                </a:solidFill>
                <a:latin typeface="Calibri"/>
                <a:ea typeface="Verdana" charset="0"/>
                <a:cs typeface="Verdana" charset="0"/>
                <a:sym typeface="Verdana" charset="0"/>
              </a:rPr>
              <a:t>under </a:t>
            </a:r>
            <a:r>
              <a:rPr lang="en-US" sz="2400" b="1" dirty="0" smtClean="0">
                <a:solidFill>
                  <a:srgbClr val="0000FF"/>
                </a:solidFill>
                <a:latin typeface="Calibri"/>
                <a:ea typeface="Verdana" charset="0"/>
                <a:cs typeface="Verdana" charset="0"/>
                <a:sym typeface="Verdana" charset="0"/>
              </a:rPr>
              <a:t>Calibration Point 2.</a:t>
            </a:r>
          </a:p>
          <a:p>
            <a:pPr marL="796925" lvl="1" indent="-339725" algn="l">
              <a:spcBef>
                <a:spcPts val="0"/>
              </a:spcBef>
              <a:spcAft>
                <a:spcPts val="0"/>
              </a:spcAft>
              <a:buFont typeface="+mj-lt"/>
              <a:buAutoNum type="alphaLcPeriod"/>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400" dirty="0" smtClean="0">
                <a:solidFill>
                  <a:srgbClr val="0000FF"/>
                </a:solidFill>
                <a:latin typeface="Calibri"/>
                <a:ea typeface="Verdana" charset="0"/>
                <a:cs typeface="Verdana" charset="0"/>
                <a:sym typeface="Verdana" charset="0"/>
              </a:rPr>
              <a:t>Tap </a:t>
            </a:r>
            <a:r>
              <a:rPr lang="en-US" sz="2400" b="1" dirty="0" smtClean="0">
                <a:solidFill>
                  <a:srgbClr val="0000FF"/>
                </a:solidFill>
                <a:latin typeface="Calibri"/>
                <a:ea typeface="Verdana Bold" charset="0"/>
                <a:cs typeface="Verdana Bold" charset="0"/>
                <a:sym typeface="Verdana Bold" charset="0"/>
              </a:rPr>
              <a:t>OK</a:t>
            </a:r>
            <a:r>
              <a:rPr lang="en-US" sz="2400" dirty="0" smtClean="0">
                <a:solidFill>
                  <a:srgbClr val="0000FF"/>
                </a:solidFill>
                <a:latin typeface="Calibri"/>
                <a:ea typeface="Verdana" charset="0"/>
                <a:cs typeface="Verdana" charset="0"/>
                <a:sym typeface="Verdana" charset="0"/>
              </a:rPr>
              <a:t> to exit and then tap </a:t>
            </a:r>
            <a:r>
              <a:rPr lang="en-US" sz="2400" b="1" dirty="0" smtClean="0">
                <a:solidFill>
                  <a:srgbClr val="0000FF"/>
                </a:solidFill>
                <a:latin typeface="Calibri"/>
                <a:ea typeface="Verdana Bold" charset="0"/>
                <a:cs typeface="Verdana Bold" charset="0"/>
                <a:sym typeface="Verdana Bold" charset="0"/>
              </a:rPr>
              <a:t>OK</a:t>
            </a:r>
            <a:r>
              <a:rPr lang="en-US" sz="2400" dirty="0" smtClean="0">
                <a:solidFill>
                  <a:srgbClr val="0000FF"/>
                </a:solidFill>
                <a:latin typeface="Calibri"/>
                <a:ea typeface="Verdana" charset="0"/>
                <a:cs typeface="Verdana" charset="0"/>
                <a:sym typeface="Verdana" charset="0"/>
              </a:rPr>
              <a:t> again to return to the lab. </a:t>
            </a:r>
          </a:p>
        </p:txBody>
      </p:sp>
      <p:sp>
        <p:nvSpPr>
          <p:cNvPr id="12" name="Text Placeholder 11"/>
          <p:cNvSpPr>
            <a:spLocks noGrp="1"/>
          </p:cNvSpPr>
          <p:nvPr>
            <p:ph type="body" sz="quarter" idx="12"/>
          </p:nvPr>
        </p:nvSpPr>
        <p:spPr/>
        <p:txBody>
          <a:bodyPr/>
          <a:lstStyle/>
          <a:p>
            <a:endParaRPr lang="en-US"/>
          </a:p>
        </p:txBody>
      </p:sp>
      <p:sp>
        <p:nvSpPr>
          <p:cNvPr id="9" name="Rectangle 8"/>
          <p:cNvSpPr/>
          <p:nvPr>
            <p:custDataLst>
              <p:tags r:id="rId6"/>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custDataLst>
              <p:tags r:id="rId7"/>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pic>
        <p:nvPicPr>
          <p:cNvPr id="13" name="Picture 12" descr="Tools_On.png"/>
          <p:cNvPicPr>
            <a:picLocks noChangeAspect="1"/>
          </p:cNvPicPr>
          <p:nvPr/>
        </p:nvPicPr>
        <p:blipFill>
          <a:blip r:embed="rId9" cstate="print"/>
          <a:stretch>
            <a:fillRect/>
          </a:stretch>
        </p:blipFill>
        <p:spPr>
          <a:xfrm>
            <a:off x="1065212" y="2307431"/>
            <a:ext cx="390145" cy="390145"/>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4" name="Picture 13" descr="SNAPSHOT 04.png"/>
          <p:cNvPicPr>
            <a:picLocks noChangeAspect="1"/>
          </p:cNvPicPr>
          <p:nvPr/>
        </p:nvPicPr>
        <p:blipFill>
          <a:blip r:embed="rId7" cstate="print"/>
          <a:stretch>
            <a:fillRect/>
          </a:stretch>
        </p:blipFill>
        <p:spPr>
          <a:xfrm>
            <a:off x="6704012" y="6210884"/>
            <a:ext cx="1216699" cy="296732"/>
          </a:xfrm>
          <a:prstGeom prst="rect">
            <a:avLst/>
          </a:prstGeom>
        </p:spPr>
      </p:pic>
      <p:sp>
        <p:nvSpPr>
          <p:cNvPr id="33794" name="Rectangle 2"/>
          <p:cNvSpPr>
            <a:spLocks/>
          </p:cNvSpPr>
          <p:nvPr>
            <p:custDataLst>
              <p:tags r:id="rId1"/>
            </p:custDataLst>
          </p:nvPr>
        </p:nvSpPr>
        <p:spPr bwMode="auto">
          <a:xfrm>
            <a:off x="182880" y="457200"/>
            <a:ext cx="65"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endParaRPr lang="en-US" sz="3200" b="1" dirty="0">
              <a:solidFill>
                <a:srgbClr val="EB572D"/>
              </a:solidFill>
              <a:latin typeface="Calibri"/>
              <a:ea typeface="Verdana" charset="0"/>
              <a:cs typeface="Verdana" charset="0"/>
              <a:sym typeface="Verdana" charset="0"/>
            </a:endParaRPr>
          </a:p>
        </p:txBody>
      </p:sp>
      <p:sp>
        <p:nvSpPr>
          <p:cNvPr id="10" name="Rectangle 9"/>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custDataLst>
              <p:tags r:id="rId3"/>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12" name="Text Placeholder 11"/>
          <p:cNvSpPr>
            <a:spLocks noGrp="1"/>
          </p:cNvSpPr>
          <p:nvPr>
            <p:ph type="body" sz="quarter" idx="12"/>
          </p:nvPr>
        </p:nvSpPr>
        <p:spPr/>
        <p:txBody>
          <a:bodyPr/>
          <a:lstStyle/>
          <a:p>
            <a:endParaRPr lang="en-US" dirty="0"/>
          </a:p>
        </p:txBody>
      </p:sp>
      <p:sp>
        <p:nvSpPr>
          <p:cNvPr id="16" name="Rectangle 2"/>
          <p:cNvSpPr>
            <a:spLocks/>
          </p:cNvSpPr>
          <p:nvPr>
            <p:custDataLst>
              <p:tags r:id="rId4"/>
            </p:custDataLst>
          </p:nvPr>
        </p:nvSpPr>
        <p:spPr bwMode="auto">
          <a:xfrm>
            <a:off x="182880" y="457200"/>
            <a:ext cx="8730932" cy="492443"/>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FF0000"/>
                </a:solidFill>
                <a:latin typeface="Calibri"/>
                <a:ea typeface="Verdana Bold" charset="0"/>
                <a:cs typeface="Verdana Bold" charset="0"/>
                <a:sym typeface="Verdana Bold" charset="0"/>
              </a:rPr>
              <a:t>To </a:t>
            </a:r>
            <a:r>
              <a:rPr lang="en-US" sz="3200" b="1" dirty="0" smtClean="0">
                <a:solidFill>
                  <a:srgbClr val="FF0000"/>
                </a:solidFill>
                <a:latin typeface="Calibri"/>
                <a:ea typeface="Verdana Bold" charset="0"/>
                <a:cs typeface="Verdana Bold" charset="0"/>
                <a:sym typeface="Verdana Bold" charset="0"/>
              </a:rPr>
              <a:t>Find the Barometric Pressure:</a:t>
            </a:r>
            <a:endParaRPr lang="en-US" sz="3200" b="1" dirty="0">
              <a:solidFill>
                <a:srgbClr val="FF0000"/>
              </a:solidFill>
              <a:latin typeface="Calibri"/>
              <a:ea typeface="Gill Sans" charset="0"/>
              <a:cs typeface="Gill Sans" charset="0"/>
            </a:endParaRPr>
          </a:p>
        </p:txBody>
      </p:sp>
      <p:sp>
        <p:nvSpPr>
          <p:cNvPr id="19" name="Rectangle 18"/>
          <p:cNvSpPr/>
          <p:nvPr/>
        </p:nvSpPr>
        <p:spPr>
          <a:xfrm>
            <a:off x="32658" y="1959089"/>
            <a:ext cx="7923212" cy="3493264"/>
          </a:xfrm>
          <a:prstGeom prst="rect">
            <a:avLst/>
          </a:prstGeom>
        </p:spPr>
        <p:txBody>
          <a:bodyPr wrap="square">
            <a:spAutoFit/>
          </a:bodyPr>
          <a:lstStyle/>
          <a:p>
            <a:pPr marL="365760" indent="-274320" algn="l">
              <a:spcBef>
                <a:spcPts val="600"/>
              </a:spcBef>
              <a:spcAft>
                <a:spcPts val="600"/>
              </a:spcAft>
              <a:buFont typeface="+mj-lt"/>
              <a:buAutoNum type="arabicPeriod"/>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400" b="1" dirty="0" smtClean="0">
                <a:solidFill>
                  <a:srgbClr val="0000FF"/>
                </a:solidFill>
                <a:latin typeface="Calibri"/>
                <a:ea typeface="Verdana" charset="0"/>
                <a:cs typeface="Verdana" charset="0"/>
                <a:sym typeface="Verdana" charset="0"/>
              </a:rPr>
              <a:t> </a:t>
            </a:r>
            <a:r>
              <a:rPr lang="en-US" sz="2400" dirty="0" smtClean="0">
                <a:solidFill>
                  <a:srgbClr val="0000FF"/>
                </a:solidFill>
                <a:latin typeface="Calibri"/>
                <a:ea typeface="Verdana" charset="0"/>
                <a:cs typeface="Verdana" charset="0"/>
                <a:sym typeface="Verdana" charset="0"/>
              </a:rPr>
              <a:t>Plug in the weather sensor or barometric pressure sensor.</a:t>
            </a:r>
            <a:endParaRPr lang="en-US" sz="2400" dirty="0" smtClean="0">
              <a:solidFill>
                <a:srgbClr val="0000FF"/>
              </a:solidFill>
              <a:latin typeface="Calibri"/>
              <a:ea typeface="Verdana" charset="0"/>
              <a:cs typeface="Verdana" charset="0"/>
              <a:sym typeface="Verdana" charset="0"/>
            </a:endParaRPr>
          </a:p>
          <a:p>
            <a:pPr marL="365760" indent="-274320" algn="l">
              <a:spcBef>
                <a:spcPts val="600"/>
              </a:spcBef>
              <a:spcAft>
                <a:spcPts val="600"/>
              </a:spcAft>
              <a:buFont typeface="+mj-lt"/>
              <a:buAutoNum type="arabicPeriod"/>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400" b="1" dirty="0" smtClean="0">
                <a:solidFill>
                  <a:srgbClr val="0000FF"/>
                </a:solidFill>
                <a:latin typeface="Calibri"/>
                <a:ea typeface="Verdana" charset="0"/>
                <a:cs typeface="Verdana" charset="0"/>
                <a:sym typeface="Verdana" charset="0"/>
              </a:rPr>
              <a:t> </a:t>
            </a:r>
            <a:r>
              <a:rPr lang="en-US" sz="2400" dirty="0" smtClean="0">
                <a:solidFill>
                  <a:srgbClr val="0000FF"/>
                </a:solidFill>
                <a:latin typeface="Calibri"/>
                <a:ea typeface="Verdana" charset="0"/>
                <a:cs typeface="Verdana" charset="0"/>
                <a:sym typeface="Verdana" charset="0"/>
              </a:rPr>
              <a:t>Plug in the water quality </a:t>
            </a:r>
            <a:r>
              <a:rPr lang="en-US" sz="2400" dirty="0" err="1" smtClean="0">
                <a:solidFill>
                  <a:srgbClr val="0000FF"/>
                </a:solidFill>
                <a:latin typeface="Calibri"/>
                <a:ea typeface="Verdana" charset="0"/>
                <a:cs typeface="Verdana" charset="0"/>
                <a:sym typeface="Verdana" charset="0"/>
              </a:rPr>
              <a:t>multisensor</a:t>
            </a:r>
            <a:r>
              <a:rPr lang="en-US" sz="2400" dirty="0" smtClean="0">
                <a:solidFill>
                  <a:srgbClr val="0000FF"/>
                </a:solidFill>
                <a:latin typeface="Calibri"/>
                <a:ea typeface="Verdana" charset="0"/>
                <a:cs typeface="Verdana" charset="0"/>
                <a:sym typeface="Verdana" charset="0"/>
              </a:rPr>
              <a:t> with the temperature probe attached. Put the temperature probe into the water.</a:t>
            </a:r>
            <a:endParaRPr lang="en-US" sz="2400" dirty="0" smtClean="0">
              <a:solidFill>
                <a:srgbClr val="0000FF"/>
              </a:solidFill>
              <a:latin typeface="Calibri"/>
              <a:ea typeface="Verdana" charset="0"/>
              <a:cs typeface="Verdana" charset="0"/>
              <a:sym typeface="Verdana" charset="0"/>
            </a:endParaRPr>
          </a:p>
          <a:p>
            <a:pPr marL="365760" indent="-274320" algn="l">
              <a:spcBef>
                <a:spcPts val="600"/>
              </a:spcBef>
              <a:spcAft>
                <a:spcPts val="600"/>
              </a:spcAft>
              <a:buFont typeface="+mj-lt"/>
              <a:buAutoNum type="arabicPeriod"/>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400" b="1" dirty="0" smtClean="0">
                <a:solidFill>
                  <a:srgbClr val="0000FF"/>
                </a:solidFill>
                <a:latin typeface="Calibri"/>
                <a:ea typeface="Verdana" charset="0"/>
                <a:cs typeface="Verdana" charset="0"/>
                <a:sym typeface="Verdana" charset="0"/>
              </a:rPr>
              <a:t> </a:t>
            </a:r>
            <a:r>
              <a:rPr lang="en-US" sz="2400" dirty="0" smtClean="0">
                <a:solidFill>
                  <a:srgbClr val="0000FF"/>
                </a:solidFill>
                <a:latin typeface="Calibri"/>
                <a:ea typeface="Verdana" charset="0"/>
                <a:cs typeface="Verdana" charset="0"/>
                <a:sym typeface="Verdana" charset="0"/>
              </a:rPr>
              <a:t>To start monitoring data, tap       .  When the </a:t>
            </a:r>
            <a:r>
              <a:rPr lang="en-US" sz="2400" dirty="0" smtClean="0">
                <a:solidFill>
                  <a:srgbClr val="0000FF"/>
                </a:solidFill>
                <a:latin typeface="Calibri"/>
                <a:ea typeface="Verdana" charset="0"/>
                <a:cs typeface="Verdana" charset="0"/>
                <a:sym typeface="Verdana" charset="0"/>
              </a:rPr>
              <a:t>values stabilize, </a:t>
            </a:r>
            <a:r>
              <a:rPr lang="en-US" sz="2400" dirty="0" smtClean="0">
                <a:solidFill>
                  <a:srgbClr val="0000FF"/>
                </a:solidFill>
                <a:latin typeface="Calibri"/>
                <a:ea typeface="Verdana" charset="0"/>
                <a:cs typeface="Verdana" charset="0"/>
                <a:sym typeface="Verdana" charset="0"/>
              </a:rPr>
              <a:t>tap       </a:t>
            </a:r>
            <a:r>
              <a:rPr lang="en-US" sz="2400" dirty="0" smtClean="0">
                <a:solidFill>
                  <a:srgbClr val="0000FF"/>
                </a:solidFill>
                <a:latin typeface="Calibri"/>
                <a:ea typeface="Verdana" charset="0"/>
                <a:cs typeface="Verdana" charset="0"/>
                <a:sym typeface="Verdana" charset="0"/>
              </a:rPr>
              <a:t>. Use these data to find the standard DO value in the calibration tables.</a:t>
            </a:r>
            <a:endParaRPr lang="en-US" sz="2400" dirty="0" smtClean="0">
              <a:solidFill>
                <a:srgbClr val="0000FF"/>
              </a:solidFill>
              <a:latin typeface="Calibri"/>
              <a:ea typeface="Verdana" charset="0"/>
              <a:cs typeface="Verdana" charset="0"/>
              <a:sym typeface="Verdana" charset="0"/>
            </a:endParaRPr>
          </a:p>
          <a:p>
            <a:pPr marL="365760" indent="-274320" algn="l">
              <a:spcBef>
                <a:spcPts val="600"/>
              </a:spcBef>
              <a:spcAft>
                <a:spcPts val="600"/>
              </a:spcAft>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400" dirty="0" smtClean="0">
                <a:solidFill>
                  <a:srgbClr val="0000FF"/>
                </a:solidFill>
                <a:latin typeface="Calibri"/>
                <a:ea typeface="Verdana" charset="0"/>
                <a:cs typeface="Verdana" charset="0"/>
                <a:sym typeface="Verdana" charset="0"/>
              </a:rPr>
              <a:t>	</a:t>
            </a:r>
            <a:r>
              <a:rPr lang="en-US" sz="2300" b="1" dirty="0" smtClean="0">
                <a:solidFill>
                  <a:srgbClr val="0000FF"/>
                </a:solidFill>
                <a:latin typeface="Calibri"/>
                <a:ea typeface="Verdana" charset="0"/>
                <a:cs typeface="Verdana" charset="0"/>
                <a:sym typeface="Verdana" charset="0"/>
              </a:rPr>
              <a:t>Note: You can obtain barometric pressure from a classroom barometer or a weather website.</a:t>
            </a:r>
          </a:p>
        </p:txBody>
      </p:sp>
      <p:pic>
        <p:nvPicPr>
          <p:cNvPr id="20" name="Picture 19" descr="Start.png"/>
          <p:cNvPicPr>
            <a:picLocks noChangeAspect="1"/>
          </p:cNvPicPr>
          <p:nvPr/>
        </p:nvPicPr>
        <p:blipFill>
          <a:blip r:embed="rId8" cstate="print"/>
          <a:stretch>
            <a:fillRect/>
          </a:stretch>
        </p:blipFill>
        <p:spPr>
          <a:xfrm>
            <a:off x="4147719" y="3323266"/>
            <a:ext cx="390145" cy="390145"/>
          </a:xfrm>
          <a:prstGeom prst="rect">
            <a:avLst/>
          </a:prstGeom>
        </p:spPr>
      </p:pic>
      <p:sp>
        <p:nvSpPr>
          <p:cNvPr id="21" name="Rectangle 20"/>
          <p:cNvSpPr/>
          <p:nvPr/>
        </p:nvSpPr>
        <p:spPr>
          <a:xfrm>
            <a:off x="417521" y="968367"/>
            <a:ext cx="7620000" cy="800219"/>
          </a:xfrm>
          <a:prstGeom prst="rect">
            <a:avLst/>
          </a:prstGeom>
        </p:spPr>
        <p:txBody>
          <a:bodyPr wrap="square">
            <a:spAutoFit/>
          </a:bodyPr>
          <a:lstStyle/>
          <a:p>
            <a:pPr marR="0" lvl="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smtClean="0">
                <a:solidFill>
                  <a:srgbClr val="0000FF"/>
                </a:solidFill>
                <a:latin typeface="Calibri"/>
                <a:cs typeface="Helvetica" charset="0"/>
                <a:sym typeface="Helvetica" charset="0"/>
              </a:rPr>
              <a:t>Note:  This data is only necessary if you are calibrating the Dissolved Oxygen Sensor: check with your teacher.</a:t>
            </a:r>
            <a:endParaRPr lang="en-US" sz="2300" b="1" dirty="0">
              <a:solidFill>
                <a:srgbClr val="0000FF"/>
              </a:solidFill>
              <a:latin typeface="Calibri"/>
              <a:cs typeface="Helvetica" charset="0"/>
              <a:sym typeface="Helvetica" charset="0"/>
            </a:endParaRPr>
          </a:p>
        </p:txBody>
      </p:sp>
      <p:pic>
        <p:nvPicPr>
          <p:cNvPr id="15" name="Picture 14" descr="ManualCollection_On.png"/>
          <p:cNvPicPr>
            <a:picLocks noChangeAspect="1"/>
          </p:cNvPicPr>
          <p:nvPr/>
        </p:nvPicPr>
        <p:blipFill>
          <a:blip r:embed="rId9" cstate="print"/>
          <a:stretch>
            <a:fillRect/>
          </a:stretch>
        </p:blipFill>
        <p:spPr>
          <a:xfrm>
            <a:off x="2087441" y="3703472"/>
            <a:ext cx="390145" cy="39014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custDataLst>
              <p:tags r:id="rId1"/>
            </p:custDataLst>
          </p:nvPr>
        </p:nvSpPr>
        <p:spPr bwMode="auto">
          <a:xfrm>
            <a:off x="228600" y="1005840"/>
            <a:ext cx="8494633"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a:solidFill>
                  <a:srgbClr val="0000FF"/>
                </a:solidFill>
                <a:latin typeface="Calibri"/>
                <a:cs typeface="Helvetica" charset="0"/>
                <a:sym typeface="Helvetica" charset="0"/>
              </a:rPr>
              <a:t>Note:  Only calibrate the sensor if instructed to do so by your teacher.</a:t>
            </a:r>
          </a:p>
        </p:txBody>
      </p:sp>
      <p:sp>
        <p:nvSpPr>
          <p:cNvPr id="19458" name="Rectangle 2"/>
          <p:cNvSpPr>
            <a:spLocks/>
          </p:cNvSpPr>
          <p:nvPr>
            <p:custDataLst>
              <p:tags r:id="rId2"/>
            </p:custDataLst>
          </p:nvPr>
        </p:nvSpPr>
        <p:spPr bwMode="auto">
          <a:xfrm>
            <a:off x="182880" y="457200"/>
            <a:ext cx="8761412" cy="492443"/>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FF0000"/>
                </a:solidFill>
                <a:latin typeface="Calibri"/>
                <a:ea typeface="Verdana Bold" charset="0"/>
                <a:cs typeface="Verdana Bold" charset="0"/>
                <a:sym typeface="Verdana Bold" charset="0"/>
              </a:rPr>
              <a:t>To Calibrate the </a:t>
            </a:r>
            <a:r>
              <a:rPr lang="en-US" sz="3200" b="1" dirty="0" smtClean="0">
                <a:solidFill>
                  <a:srgbClr val="FF0000"/>
                </a:solidFill>
                <a:latin typeface="Calibri"/>
                <a:ea typeface="Verdana Bold" charset="0"/>
                <a:cs typeface="Verdana Bold" charset="0"/>
                <a:sym typeface="Verdana Bold" charset="0"/>
              </a:rPr>
              <a:t>Dissolved Oxygen (DO) Sensor:</a:t>
            </a:r>
            <a:endParaRPr lang="en-US" sz="3200" b="1" dirty="0">
              <a:solidFill>
                <a:srgbClr val="FF0000"/>
              </a:solidFill>
              <a:latin typeface="Calibri"/>
              <a:ea typeface="Gill Sans" charset="0"/>
              <a:cs typeface="Gill Sans" charset="0"/>
            </a:endParaRPr>
          </a:p>
        </p:txBody>
      </p:sp>
      <p:sp>
        <p:nvSpPr>
          <p:cNvPr id="19460" name="Rectangle 4"/>
          <p:cNvSpPr>
            <a:spLocks/>
          </p:cNvSpPr>
          <p:nvPr>
            <p:custDataLst>
              <p:tags r:id="rId3"/>
            </p:custDataLst>
          </p:nvPr>
        </p:nvSpPr>
        <p:spPr bwMode="auto">
          <a:xfrm>
            <a:off x="228600" y="1371600"/>
            <a:ext cx="9904412" cy="353943"/>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a:solidFill>
                  <a:srgbClr val="0000FF"/>
                </a:solidFill>
                <a:latin typeface="Calibri"/>
                <a:cs typeface="Helvetica" charset="0"/>
                <a:sym typeface="Helvetica" charset="0"/>
              </a:rPr>
              <a:t>Note:  During the calibration process you will not be able to return to this page. </a:t>
            </a:r>
          </a:p>
        </p:txBody>
      </p:sp>
      <p:sp>
        <p:nvSpPr>
          <p:cNvPr id="19461" name="Rectangle 5"/>
          <p:cNvSpPr>
            <a:spLocks/>
          </p:cNvSpPr>
          <p:nvPr>
            <p:custDataLst>
              <p:tags r:id="rId4"/>
            </p:custDataLst>
          </p:nvPr>
        </p:nvSpPr>
        <p:spPr bwMode="auto">
          <a:xfrm>
            <a:off x="233011" y="2002631"/>
            <a:ext cx="4020214" cy="2215991"/>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57200" indent="-457200" algn="l">
              <a:spcBef>
                <a:spcPts val="0"/>
              </a:spcBef>
              <a:spcAft>
                <a:spcPts val="0"/>
              </a:spcAft>
              <a:buFont typeface="+mj-lt"/>
              <a:buAutoNum type="arabicPeriod"/>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400" b="1" dirty="0" smtClean="0">
                <a:solidFill>
                  <a:srgbClr val="0000FF"/>
                </a:solidFill>
                <a:latin typeface="Calibri"/>
                <a:ea typeface="Verdana" charset="0"/>
                <a:cs typeface="Verdana" charset="0"/>
                <a:sym typeface="Verdana" charset="0"/>
              </a:rPr>
              <a:t>Tap      </a:t>
            </a:r>
            <a:endParaRPr lang="en-US" sz="2400" b="1" dirty="0">
              <a:solidFill>
                <a:srgbClr val="0000FF"/>
              </a:solidFill>
              <a:latin typeface="Calibri"/>
              <a:ea typeface="Verdana" charset="0"/>
              <a:cs typeface="Verdana" charset="0"/>
              <a:sym typeface="Verdana" charset="0"/>
            </a:endParaRPr>
          </a:p>
          <a:p>
            <a:pPr marL="457200" indent="-457200" algn="l">
              <a:spcBef>
                <a:spcPts val="0"/>
              </a:spcBef>
              <a:spcAft>
                <a:spcPts val="0"/>
              </a:spcAft>
              <a:buFont typeface="+mj-lt"/>
              <a:buAutoNum type="arabicPeriod"/>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400" b="1" dirty="0" smtClean="0">
                <a:solidFill>
                  <a:srgbClr val="0000FF"/>
                </a:solidFill>
                <a:latin typeface="Calibri"/>
                <a:ea typeface="Verdana" charset="0"/>
                <a:cs typeface="Verdana" charset="0"/>
                <a:sym typeface="Verdana" charset="0"/>
              </a:rPr>
              <a:t>Tap </a:t>
            </a:r>
            <a:r>
              <a:rPr lang="en-US" sz="2400" b="1" dirty="0">
                <a:solidFill>
                  <a:srgbClr val="0000FF"/>
                </a:solidFill>
                <a:latin typeface="Calibri"/>
                <a:ea typeface="Verdana Bold" charset="0"/>
                <a:cs typeface="Verdana Bold" charset="0"/>
                <a:sym typeface="Verdana Bold" charset="0"/>
              </a:rPr>
              <a:t>CALIBRATE </a:t>
            </a:r>
            <a:r>
              <a:rPr lang="en-US" sz="2400" b="1" dirty="0" smtClean="0">
                <a:solidFill>
                  <a:srgbClr val="0000FF"/>
                </a:solidFill>
                <a:latin typeface="Calibri"/>
                <a:ea typeface="Verdana Bold" charset="0"/>
                <a:cs typeface="Verdana Bold" charset="0"/>
                <a:sym typeface="Verdana Bold" charset="0"/>
              </a:rPr>
              <a:t>SENSOR</a:t>
            </a:r>
          </a:p>
          <a:p>
            <a:pPr marL="457200" indent="-457200" algn="l">
              <a:spcBef>
                <a:spcPts val="0"/>
              </a:spcBef>
              <a:spcAft>
                <a:spcPts val="0"/>
              </a:spcAft>
              <a:buFont typeface="+mj-lt"/>
              <a:buAutoNum type="arabicPeriod"/>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400" b="1" dirty="0" smtClean="0">
                <a:solidFill>
                  <a:srgbClr val="0000FF"/>
                </a:solidFill>
                <a:latin typeface="Calibri"/>
                <a:ea typeface="Verdana" charset="0"/>
                <a:cs typeface="Verdana" charset="0"/>
                <a:sym typeface="Verdana" charset="0"/>
              </a:rPr>
              <a:t>Measurement</a:t>
            </a:r>
            <a:r>
              <a:rPr lang="en-US" sz="2400" b="1" dirty="0">
                <a:solidFill>
                  <a:srgbClr val="0000FF"/>
                </a:solidFill>
                <a:latin typeface="Calibri"/>
                <a:ea typeface="Verdana" charset="0"/>
                <a:cs typeface="Verdana" charset="0"/>
                <a:sym typeface="Verdana" charset="0"/>
              </a:rPr>
              <a:t>:</a:t>
            </a:r>
            <a:r>
              <a:rPr lang="en-US" sz="2400" dirty="0">
                <a:solidFill>
                  <a:srgbClr val="0000FF"/>
                </a:solidFill>
                <a:latin typeface="Calibri"/>
                <a:ea typeface="Verdana" charset="0"/>
                <a:cs typeface="Verdana" charset="0"/>
                <a:sym typeface="Verdana" charset="0"/>
              </a:rPr>
              <a:t>  </a:t>
            </a:r>
            <a:r>
              <a:rPr lang="en-US" sz="2400" dirty="0" smtClean="0">
                <a:solidFill>
                  <a:srgbClr val="0000FF"/>
                </a:solidFill>
                <a:latin typeface="Calibri"/>
                <a:ea typeface="Verdana" charset="0"/>
                <a:cs typeface="Verdana" charset="0"/>
                <a:sym typeface="Verdana" charset="0"/>
              </a:rPr>
              <a:t>DO (mg/L)</a:t>
            </a:r>
            <a:endParaRPr lang="en-US" sz="2400" dirty="0">
              <a:solidFill>
                <a:srgbClr val="0000FF"/>
              </a:solidFill>
              <a:latin typeface="Calibri"/>
              <a:ea typeface="Verdana" charset="0"/>
              <a:cs typeface="Verdana" charset="0"/>
              <a:sym typeface="Verdana" charset="0"/>
            </a:endParaRPr>
          </a:p>
          <a:p>
            <a:pPr marL="457200" indent="-457200" algn="l">
              <a:spcBef>
                <a:spcPts val="0"/>
              </a:spcBef>
              <a:spcAft>
                <a:spcPts val="0"/>
              </a:spcAft>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400" b="1" dirty="0" smtClean="0">
                <a:solidFill>
                  <a:srgbClr val="0000FF"/>
                </a:solidFill>
                <a:latin typeface="Calibri"/>
                <a:ea typeface="Verdana" charset="0"/>
                <a:cs typeface="Verdana" charset="0"/>
                <a:sym typeface="Verdana" charset="0"/>
              </a:rPr>
              <a:t>4.   </a:t>
            </a:r>
            <a:r>
              <a:rPr lang="en-US" sz="2400" dirty="0" smtClean="0">
                <a:solidFill>
                  <a:srgbClr val="0000FF"/>
                </a:solidFill>
                <a:latin typeface="Calibri"/>
                <a:ea typeface="Verdana" charset="0"/>
                <a:cs typeface="Verdana" charset="0"/>
                <a:sym typeface="Verdana" charset="0"/>
              </a:rPr>
              <a:t>For </a:t>
            </a:r>
            <a:r>
              <a:rPr lang="en-US" sz="2400" b="1" dirty="0" smtClean="0">
                <a:solidFill>
                  <a:srgbClr val="0000FF"/>
                </a:solidFill>
                <a:latin typeface="Calibri"/>
                <a:ea typeface="Verdana" charset="0"/>
                <a:cs typeface="Verdana" charset="0"/>
                <a:sym typeface="Verdana" charset="0"/>
              </a:rPr>
              <a:t>Calibration Type</a:t>
            </a:r>
            <a:r>
              <a:rPr lang="en-US" sz="2400" dirty="0" smtClean="0">
                <a:solidFill>
                  <a:srgbClr val="0000FF"/>
                </a:solidFill>
                <a:latin typeface="Calibri"/>
                <a:ea typeface="Verdana" charset="0"/>
                <a:cs typeface="Verdana" charset="0"/>
                <a:sym typeface="Verdana" charset="0"/>
              </a:rPr>
              <a:t>, select  1 point Adjust Slope Only.</a:t>
            </a:r>
            <a:endParaRPr lang="en-US" sz="2400" dirty="0">
              <a:solidFill>
                <a:srgbClr val="0000FF"/>
              </a:solidFill>
              <a:latin typeface="Calibri"/>
              <a:ea typeface="Verdana" charset="0"/>
              <a:cs typeface="Verdana" charset="0"/>
              <a:sym typeface="Verdana" charset="0"/>
            </a:endParaRPr>
          </a:p>
          <a:p>
            <a:pPr marL="914400" lvl="2" indent="-449263" algn="l">
              <a:spcBef>
                <a:spcPts val="0"/>
              </a:spcBef>
              <a:spcAft>
                <a:spcPts val="0"/>
              </a:spcAft>
              <a:tabLst>
                <a:tab pos="381025" algn="l"/>
                <a:tab pos="685846" algn="l"/>
                <a:tab pos="1066871"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 pos="3200613" algn="l"/>
                <a:tab pos="3734049" algn="l"/>
                <a:tab pos="4267484" algn="l"/>
                <a:tab pos="4800920" algn="l"/>
                <a:tab pos="5334356" algn="l"/>
                <a:tab pos="5867791" algn="l"/>
                <a:tab pos="6401227" algn="l"/>
                <a:tab pos="381025" algn="l"/>
                <a:tab pos="628692" algn="l"/>
                <a:tab pos="990666" algn="l"/>
                <a:tab pos="1600307" algn="l"/>
                <a:tab pos="2133742" algn="l"/>
                <a:tab pos="2667178" algn="l"/>
              </a:tabLst>
            </a:pPr>
            <a:r>
              <a:rPr lang="en-US" sz="2400" dirty="0" smtClean="0">
                <a:solidFill>
                  <a:srgbClr val="0000FF"/>
                </a:solidFill>
                <a:latin typeface="Calibri"/>
                <a:ea typeface="Verdana Bold" charset="0"/>
                <a:cs typeface="Verdana Bold" charset="0"/>
                <a:sym typeface="Verdana Bold" charset="0"/>
              </a:rPr>
              <a:t>Then tap </a:t>
            </a:r>
            <a:r>
              <a:rPr lang="en-US" sz="2400" b="1" dirty="0" smtClean="0">
                <a:solidFill>
                  <a:srgbClr val="0000FF"/>
                </a:solidFill>
                <a:latin typeface="Calibri"/>
                <a:ea typeface="Verdana Bold" charset="0"/>
                <a:cs typeface="Verdana Bold" charset="0"/>
                <a:sym typeface="Verdana Bold" charset="0"/>
              </a:rPr>
              <a:t>NEXT.</a:t>
            </a:r>
            <a:endParaRPr lang="en-US" sz="2400" dirty="0">
              <a:solidFill>
                <a:srgbClr val="0000FF"/>
              </a:solidFill>
              <a:latin typeface="Calibri"/>
              <a:ea typeface="Verdana Bold" charset="0"/>
              <a:cs typeface="Verdana Bold" charset="0"/>
              <a:sym typeface="Verdana Bold" charset="0"/>
            </a:endParaRPr>
          </a:p>
        </p:txBody>
      </p:sp>
      <p:sp>
        <p:nvSpPr>
          <p:cNvPr id="19464" name="Rectangle 8"/>
          <p:cNvSpPr>
            <a:spLocks/>
          </p:cNvSpPr>
          <p:nvPr>
            <p:custDataLst>
              <p:tags r:id="rId5"/>
            </p:custDataLst>
          </p:nvPr>
        </p:nvSpPr>
        <p:spPr bwMode="auto">
          <a:xfrm>
            <a:off x="4799806" y="2029844"/>
            <a:ext cx="6704013" cy="4062651"/>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57200" indent="-457200" algn="l">
              <a:spcBef>
                <a:spcPts val="0"/>
              </a:spcBef>
              <a:spcAft>
                <a:spcPts val="0"/>
              </a:spcAft>
              <a:buFont typeface="+mj-lt"/>
              <a:buAutoNum type="arabicPeriod" startAt="5"/>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400" b="1" dirty="0" smtClean="0">
                <a:solidFill>
                  <a:srgbClr val="0000FF"/>
                </a:solidFill>
                <a:latin typeface="Calibri"/>
                <a:ea typeface="Verdana Bold" charset="0"/>
                <a:cs typeface="Verdana Bold" charset="0"/>
                <a:sym typeface="Verdana Bold" charset="0"/>
              </a:rPr>
              <a:t>Under the title, “Calibration Point 2”:</a:t>
            </a:r>
            <a:endParaRPr lang="en-US" sz="2400" b="1" dirty="0" smtClean="0">
              <a:solidFill>
                <a:srgbClr val="0000FF"/>
              </a:solidFill>
              <a:latin typeface="Calibri"/>
              <a:ea typeface="Verdana" charset="0"/>
              <a:cs typeface="Verdana" charset="0"/>
              <a:sym typeface="Verdana" charset="0"/>
            </a:endParaRPr>
          </a:p>
          <a:p>
            <a:pPr marL="914400" lvl="1" indent="-457200" algn="l">
              <a:spcBef>
                <a:spcPts val="0"/>
              </a:spcBef>
              <a:spcAft>
                <a:spcPts val="0"/>
              </a:spcAft>
              <a:buFont typeface="+mj-lt"/>
              <a:buAutoNum type="alphaLcPeriod"/>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400" dirty="0" smtClean="0">
                <a:solidFill>
                  <a:srgbClr val="0000FF"/>
                </a:solidFill>
                <a:latin typeface="Calibri"/>
                <a:ea typeface="Verdana" charset="0"/>
                <a:cs typeface="Verdana" charset="0"/>
                <a:sym typeface="Verdana" charset="0"/>
              </a:rPr>
              <a:t>For standard value, use value from solubility table for correct barometric pressure and </a:t>
            </a:r>
            <a:r>
              <a:rPr lang="en-US" sz="2400" dirty="0" smtClean="0">
                <a:solidFill>
                  <a:srgbClr val="0000FF"/>
                </a:solidFill>
                <a:latin typeface="Calibri"/>
                <a:ea typeface="Verdana" charset="0"/>
                <a:cs typeface="Verdana" charset="0"/>
                <a:sym typeface="Verdana" charset="0"/>
              </a:rPr>
              <a:t>temperature.</a:t>
            </a:r>
            <a:endParaRPr lang="en-US" sz="2400" dirty="0" smtClean="0">
              <a:solidFill>
                <a:srgbClr val="0000FF"/>
              </a:solidFill>
              <a:latin typeface="Calibri"/>
              <a:ea typeface="Verdana" charset="0"/>
              <a:cs typeface="Verdana" charset="0"/>
              <a:sym typeface="Verdana" charset="0"/>
            </a:endParaRPr>
          </a:p>
          <a:p>
            <a:pPr marL="914400" lvl="1" indent="-457200" algn="l">
              <a:spcBef>
                <a:spcPts val="0"/>
              </a:spcBef>
              <a:spcAft>
                <a:spcPts val="0"/>
              </a:spcAft>
              <a:buFont typeface="+mj-lt"/>
              <a:buAutoNum type="alphaLcPeriod"/>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400" dirty="0" smtClean="0">
                <a:solidFill>
                  <a:srgbClr val="0000FF"/>
                </a:solidFill>
                <a:latin typeface="Calibri"/>
                <a:ea typeface="Verdana" charset="0"/>
                <a:cs typeface="Verdana" charset="0"/>
                <a:sym typeface="Verdana" charset="0"/>
              </a:rPr>
              <a:t>Place 5 </a:t>
            </a:r>
            <a:r>
              <a:rPr lang="en-US" sz="2400" dirty="0" err="1" smtClean="0">
                <a:solidFill>
                  <a:srgbClr val="0000FF"/>
                </a:solidFill>
                <a:latin typeface="Calibri"/>
                <a:ea typeface="Verdana" charset="0"/>
                <a:cs typeface="Verdana" charset="0"/>
                <a:sym typeface="Verdana" charset="0"/>
              </a:rPr>
              <a:t>mL</a:t>
            </a:r>
            <a:r>
              <a:rPr lang="en-US" sz="2400" dirty="0" smtClean="0">
                <a:solidFill>
                  <a:srgbClr val="0000FF"/>
                </a:solidFill>
                <a:latin typeface="Calibri"/>
                <a:ea typeface="Verdana" charset="0"/>
                <a:cs typeface="Verdana" charset="0"/>
                <a:sym typeface="Verdana" charset="0"/>
              </a:rPr>
              <a:t> </a:t>
            </a:r>
            <a:r>
              <a:rPr lang="en-US" sz="2400" dirty="0" err="1" smtClean="0">
                <a:solidFill>
                  <a:srgbClr val="0000FF"/>
                </a:solidFill>
                <a:latin typeface="Calibri"/>
                <a:ea typeface="Verdana" charset="0"/>
                <a:cs typeface="Verdana" charset="0"/>
                <a:sym typeface="Verdana" charset="0"/>
              </a:rPr>
              <a:t>deionized</a:t>
            </a:r>
            <a:r>
              <a:rPr lang="en-US" sz="2400" dirty="0" smtClean="0">
                <a:solidFill>
                  <a:srgbClr val="0000FF"/>
                </a:solidFill>
                <a:latin typeface="Calibri"/>
                <a:ea typeface="Verdana" charset="0"/>
                <a:cs typeface="Verdana" charset="0"/>
                <a:sym typeface="Verdana" charset="0"/>
              </a:rPr>
              <a:t> water in clean soaker bottle and attach to probe.</a:t>
            </a:r>
          </a:p>
          <a:p>
            <a:pPr marL="914400" lvl="1" indent="-457200" algn="l">
              <a:spcBef>
                <a:spcPts val="0"/>
              </a:spcBef>
              <a:spcAft>
                <a:spcPts val="0"/>
              </a:spcAft>
              <a:buFont typeface="+mj-lt"/>
              <a:buAutoNum type="alphaLcPeriod"/>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400" dirty="0" smtClean="0">
                <a:solidFill>
                  <a:srgbClr val="0000FF"/>
                </a:solidFill>
                <a:latin typeface="Calibri"/>
                <a:ea typeface="Verdana" charset="0"/>
                <a:cs typeface="Verdana" charset="0"/>
                <a:sym typeface="Verdana" charset="0"/>
              </a:rPr>
              <a:t>Lower into stream and wait two minutes, then shake vigorously for 100% saturation. </a:t>
            </a:r>
          </a:p>
          <a:p>
            <a:pPr marL="914400" lvl="1" indent="-457200" algn="l">
              <a:spcBef>
                <a:spcPts val="0"/>
              </a:spcBef>
              <a:spcAft>
                <a:spcPts val="0"/>
              </a:spcAft>
              <a:buFont typeface="+mj-lt"/>
              <a:buAutoNum type="alphaLcPeriod"/>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400" dirty="0" smtClean="0">
                <a:solidFill>
                  <a:srgbClr val="0000FF"/>
                </a:solidFill>
                <a:latin typeface="Calibri"/>
                <a:ea typeface="Verdana" charset="0"/>
                <a:cs typeface="Verdana" charset="0"/>
                <a:sym typeface="Verdana" charset="0"/>
              </a:rPr>
              <a:t>Tap </a:t>
            </a:r>
            <a:r>
              <a:rPr lang="en-US" sz="2400" b="1" dirty="0" smtClean="0">
                <a:solidFill>
                  <a:srgbClr val="0000FF"/>
                </a:solidFill>
                <a:latin typeface="Calibri"/>
                <a:ea typeface="Verdana" charset="0"/>
                <a:cs typeface="Verdana" charset="0"/>
                <a:sym typeface="Verdana" charset="0"/>
              </a:rPr>
              <a:t>Read From Sensor.</a:t>
            </a:r>
          </a:p>
          <a:p>
            <a:pPr marL="914400" lvl="1" indent="-457200" algn="l">
              <a:spcBef>
                <a:spcPts val="0"/>
              </a:spcBef>
              <a:spcAft>
                <a:spcPts val="0"/>
              </a:spcAft>
              <a:buFont typeface="+mj-lt"/>
              <a:buAutoNum type="alphaLcPeriod"/>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 pos="3200613" algn="l"/>
                <a:tab pos="3734049" algn="l"/>
                <a:tab pos="4267484" algn="l"/>
                <a:tab pos="4800920" algn="l"/>
                <a:tab pos="5334356" algn="l"/>
                <a:tab pos="5867791" algn="l"/>
                <a:tab pos="6401227" algn="l"/>
                <a:tab pos="323872" algn="l"/>
                <a:tab pos="685846" algn="l"/>
                <a:tab pos="1066871" algn="l"/>
                <a:tab pos="1600307" algn="l"/>
                <a:tab pos="2133742" algn="l"/>
                <a:tab pos="2667178" algn="l"/>
              </a:tabLst>
            </a:pPr>
            <a:r>
              <a:rPr lang="en-US" sz="2400" dirty="0" smtClean="0">
                <a:solidFill>
                  <a:srgbClr val="0000FF"/>
                </a:solidFill>
                <a:latin typeface="Calibri"/>
                <a:ea typeface="Verdana" charset="0"/>
                <a:cs typeface="Verdana" charset="0"/>
                <a:sym typeface="Verdana" charset="0"/>
              </a:rPr>
              <a:t>Tap </a:t>
            </a:r>
            <a:r>
              <a:rPr lang="en-US" sz="2400" b="1" dirty="0" smtClean="0">
                <a:solidFill>
                  <a:srgbClr val="0000FF"/>
                </a:solidFill>
                <a:latin typeface="Calibri"/>
                <a:ea typeface="Verdana Bold" charset="0"/>
                <a:cs typeface="Verdana Bold" charset="0"/>
                <a:sym typeface="Verdana Bold" charset="0"/>
              </a:rPr>
              <a:t>OK</a:t>
            </a:r>
            <a:r>
              <a:rPr lang="en-US" sz="2400" dirty="0" smtClean="0">
                <a:solidFill>
                  <a:srgbClr val="0000FF"/>
                </a:solidFill>
                <a:latin typeface="Calibri"/>
                <a:ea typeface="Verdana" charset="0"/>
                <a:cs typeface="Verdana" charset="0"/>
                <a:sym typeface="Verdana" charset="0"/>
              </a:rPr>
              <a:t> to exit the calibration screen and then tap </a:t>
            </a:r>
            <a:r>
              <a:rPr lang="en-US" sz="2400" b="1" dirty="0" smtClean="0">
                <a:solidFill>
                  <a:srgbClr val="0000FF"/>
                </a:solidFill>
                <a:latin typeface="Calibri"/>
                <a:ea typeface="Verdana Bold" charset="0"/>
                <a:cs typeface="Verdana Bold" charset="0"/>
                <a:sym typeface="Verdana Bold" charset="0"/>
              </a:rPr>
              <a:t>OK</a:t>
            </a:r>
            <a:r>
              <a:rPr lang="en-US" sz="2400" dirty="0" smtClean="0">
                <a:solidFill>
                  <a:srgbClr val="0000FF"/>
                </a:solidFill>
                <a:latin typeface="Calibri"/>
                <a:ea typeface="Verdana" charset="0"/>
                <a:cs typeface="Verdana" charset="0"/>
                <a:sym typeface="Verdana" charset="0"/>
              </a:rPr>
              <a:t> again to return to the lab. </a:t>
            </a:r>
          </a:p>
        </p:txBody>
      </p:sp>
      <p:sp>
        <p:nvSpPr>
          <p:cNvPr id="12" name="Text Placeholder 11"/>
          <p:cNvSpPr>
            <a:spLocks noGrp="1"/>
          </p:cNvSpPr>
          <p:nvPr>
            <p:ph type="body" sz="quarter" idx="12"/>
          </p:nvPr>
        </p:nvSpPr>
        <p:spPr/>
        <p:txBody>
          <a:bodyPr/>
          <a:lstStyle/>
          <a:p>
            <a:endParaRPr lang="en-US"/>
          </a:p>
        </p:txBody>
      </p:sp>
      <p:sp>
        <p:nvSpPr>
          <p:cNvPr id="9" name="Rectangle 8"/>
          <p:cNvSpPr/>
          <p:nvPr>
            <p:custDataLst>
              <p:tags r:id="rId6"/>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custDataLst>
              <p:tags r:id="rId7"/>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pic>
        <p:nvPicPr>
          <p:cNvPr id="13" name="Picture 12" descr="Tools_On.png"/>
          <p:cNvPicPr>
            <a:picLocks noChangeAspect="1"/>
          </p:cNvPicPr>
          <p:nvPr/>
        </p:nvPicPr>
        <p:blipFill>
          <a:blip r:embed="rId10" cstate="print"/>
          <a:stretch>
            <a:fillRect/>
          </a:stretch>
        </p:blipFill>
        <p:spPr>
          <a:xfrm>
            <a:off x="1217612" y="2002631"/>
            <a:ext cx="390145" cy="390145"/>
          </a:xfrm>
          <a:prstGeom prst="rect">
            <a:avLst/>
          </a:prstGeom>
        </p:spPr>
      </p:pic>
      <p:sp>
        <p:nvSpPr>
          <p:cNvPr id="14" name="TextBox 13"/>
          <p:cNvSpPr txBox="1"/>
          <p:nvPr/>
        </p:nvSpPr>
        <p:spPr>
          <a:xfrm>
            <a:off x="149625" y="4623906"/>
            <a:ext cx="4911237" cy="1154162"/>
          </a:xfrm>
          <a:prstGeom prst="rect">
            <a:avLst/>
          </a:prstGeom>
          <a:noFill/>
        </p:spPr>
        <p:txBody>
          <a:bodyPr wrap="square" rtlCol="0">
            <a:spAutoFit/>
          </a:bodyPr>
          <a:lstStyle/>
          <a:p>
            <a:pPr algn="l"/>
            <a:r>
              <a:rPr lang="en-US" sz="2300" b="1" dirty="0" smtClean="0">
                <a:solidFill>
                  <a:srgbClr val="0000FF"/>
                </a:solidFill>
                <a:latin typeface="Calibri" pitchFamily="34" charset="0"/>
              </a:rPr>
              <a:t>Note:  </a:t>
            </a:r>
            <a:r>
              <a:rPr lang="en-US" sz="2300" dirty="0" smtClean="0">
                <a:solidFill>
                  <a:srgbClr val="0000FF"/>
                </a:solidFill>
                <a:latin typeface="Calibri" pitchFamily="34" charset="0"/>
              </a:rPr>
              <a:t>It is important that water flow over the membrane in the sensor for the reading to be accurate.</a:t>
            </a:r>
            <a:endParaRPr lang="en-US" sz="2300" dirty="0">
              <a:solidFill>
                <a:srgbClr val="0000FF"/>
              </a:solidFill>
              <a:latin typeface="Calibri"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6551612" y="6217920"/>
            <a:ext cx="1216699" cy="296732"/>
          </a:xfrm>
          <a:prstGeom prst="rect">
            <a:avLst/>
          </a:prstGeom>
        </p:spPr>
      </p:pic>
      <p:sp>
        <p:nvSpPr>
          <p:cNvPr id="20482" name="Rectangle 2"/>
          <p:cNvSpPr>
            <a:spLocks/>
          </p:cNvSpPr>
          <p:nvPr>
            <p:custDataLst>
              <p:tags r:id="rId1"/>
            </p:custDataLst>
          </p:nvPr>
        </p:nvSpPr>
        <p:spPr bwMode="auto">
          <a:xfrm>
            <a:off x="182880" y="457200"/>
            <a:ext cx="2407069"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1813" algn="l"/>
                <a:tab pos="1065213" algn="l"/>
                <a:tab pos="1598613" algn="l"/>
                <a:tab pos="2130425" algn="l"/>
                <a:tab pos="2663825" algn="l"/>
                <a:tab pos="3197225" algn="l"/>
                <a:tab pos="3730625" algn="l"/>
                <a:tab pos="4262438" algn="l"/>
                <a:tab pos="4795838" algn="l"/>
                <a:tab pos="5329238" algn="l"/>
                <a:tab pos="5861050" algn="l"/>
                <a:tab pos="6394450" algn="l"/>
              </a:tabLst>
              <a:defRPr/>
            </a:pPr>
            <a:r>
              <a:rPr lang="en-US" sz="3200" b="1" dirty="0">
                <a:solidFill>
                  <a:srgbClr val="EB572D"/>
                </a:solidFill>
                <a:latin typeface="Calibri"/>
                <a:ea typeface="Verdana Bold" charset="0"/>
                <a:cs typeface="Verdana Bold" charset="0"/>
                <a:sym typeface="Verdana Bold" charset="0"/>
              </a:rPr>
              <a:t>General Setup</a:t>
            </a:r>
          </a:p>
        </p:txBody>
      </p:sp>
      <p:sp>
        <p:nvSpPr>
          <p:cNvPr id="20483" name="Rectangle 3"/>
          <p:cNvSpPr>
            <a:spLocks/>
          </p:cNvSpPr>
          <p:nvPr>
            <p:custDataLst>
              <p:tags r:id="rId2"/>
            </p:custDataLst>
          </p:nvPr>
        </p:nvSpPr>
        <p:spPr bwMode="auto">
          <a:xfrm>
            <a:off x="228600" y="1097278"/>
            <a:ext cx="7598971" cy="3901068"/>
          </a:xfrm>
          <a:prstGeom prst="rect">
            <a:avLst/>
          </a:prstGeom>
          <a:noFill/>
          <a:ln w="12700" cap="flat">
            <a:noFill/>
            <a:miter lim="800000"/>
            <a:headEnd type="none" w="med" len="med"/>
            <a:tailEnd type="none" w="med" len="med"/>
          </a:ln>
        </p:spPr>
        <p:txBody>
          <a:bodyPr vert="horz" wrap="square" lIns="0" tIns="0" rIns="0" bIns="0" anchor="ctr" anchorCtr="0">
            <a:spAutoFit/>
          </a:bodyPr>
          <a:lstStyle/>
          <a:p>
            <a:pPr marL="594360" marR="0" lvl="0" indent="-594360" algn="l" defTabSz="914400" eaLnBrk="1" fontAlgn="auto" latinLnBrk="0" hangingPunct="1">
              <a:lnSpc>
                <a:spcPct val="100000"/>
              </a:lnSpc>
              <a:spcBef>
                <a:spcPts val="1499"/>
              </a:spcBef>
              <a:spcAft>
                <a:spcPts val="0"/>
              </a:spcAft>
              <a:buClrTx/>
              <a:buSzTx/>
              <a:buNone/>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b="1" dirty="0" smtClean="0">
                <a:latin typeface="Calibri"/>
                <a:ea typeface="Verdana Bold" charset="0"/>
                <a:cs typeface="Verdana Bold" charset="0"/>
                <a:sym typeface="Verdana Bold" charset="0"/>
              </a:rPr>
              <a:t>Q1: </a:t>
            </a:r>
            <a:r>
              <a:rPr lang="en-US" sz="2700" dirty="0" smtClean="0">
                <a:latin typeface="Calibri"/>
                <a:ea typeface="Verdana" charset="0"/>
                <a:cs typeface="Verdana" charset="0"/>
                <a:sym typeface="Verdana" charset="0"/>
              </a:rPr>
              <a:t>Why </a:t>
            </a:r>
            <a:r>
              <a:rPr lang="en-US" sz="2700" dirty="0">
                <a:latin typeface="Calibri"/>
                <a:ea typeface="Verdana" charset="0"/>
                <a:cs typeface="Verdana" charset="0"/>
                <a:sym typeface="Verdana" charset="0"/>
              </a:rPr>
              <a:t>was it necessary to determine the barometric pressure</a:t>
            </a:r>
            <a:r>
              <a:rPr lang="en-US" sz="2700" dirty="0" smtClean="0">
                <a:latin typeface="Calibri"/>
                <a:ea typeface="Verdana" charset="0"/>
                <a:cs typeface="Verdana" charset="0"/>
                <a:sym typeface="Verdana" charset="0"/>
              </a:rPr>
              <a:t>? </a:t>
            </a:r>
            <a:r>
              <a:rPr lang="en-US" sz="2700" i="1" dirty="0" smtClean="0">
                <a:latin typeface="Calibri"/>
                <a:ea typeface="Verdana Italic" charset="0"/>
                <a:cs typeface="Verdana Italic" charset="0"/>
                <a:sym typeface="Verdana Italic" charset="0"/>
              </a:rPr>
              <a:t>(</a:t>
            </a:r>
            <a:r>
              <a:rPr lang="en-US" sz="2700" i="1" dirty="0">
                <a:latin typeface="Calibri"/>
                <a:ea typeface="Verdana Italic" charset="0"/>
                <a:cs typeface="Verdana Italic" charset="0"/>
                <a:sym typeface="Verdana Italic" charset="0"/>
              </a:rPr>
              <a:t>tap </a:t>
            </a:r>
            <a:r>
              <a:rPr lang="en-US" sz="2700" b="1" i="1" dirty="0">
                <a:latin typeface="Calibri"/>
                <a:ea typeface="Verdana Bold" charset="0"/>
                <a:cs typeface="Verdana Bold" charset="0"/>
                <a:sym typeface="Verdana Bold" charset="0"/>
              </a:rPr>
              <a:t>Q1</a:t>
            </a:r>
            <a:r>
              <a:rPr lang="en-US" sz="2700" i="1" dirty="0">
                <a:latin typeface="Calibri"/>
                <a:ea typeface="Verdana Italic" charset="0"/>
                <a:cs typeface="Verdana Italic" charset="0"/>
                <a:sym typeface="Verdana Italic" charset="0"/>
              </a:rPr>
              <a:t> box to answer</a:t>
            </a:r>
            <a:r>
              <a:rPr lang="en-US" sz="2700" i="1" dirty="0" smtClean="0">
                <a:latin typeface="Calibri"/>
                <a:ea typeface="Verdana Italic" charset="0"/>
                <a:cs typeface="Verdana Italic" charset="0"/>
                <a:sym typeface="Verdana Italic" charset="0"/>
              </a:rPr>
              <a:t>)</a:t>
            </a:r>
          </a:p>
          <a:p>
            <a:pPr marL="594360" marR="0" lvl="0" indent="-594360" algn="l" defTabSz="914400" eaLnBrk="1" fontAlgn="auto" latinLnBrk="0" hangingPunct="1">
              <a:lnSpc>
                <a:spcPct val="100000"/>
              </a:lnSpc>
              <a:spcBef>
                <a:spcPts val="1499"/>
              </a:spcBef>
              <a:spcAft>
                <a:spcPts val="0"/>
              </a:spcAft>
              <a:buClrTx/>
              <a:buSzTx/>
              <a:buNone/>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defRPr/>
            </a:pPr>
            <a:endParaRPr lang="en-US" sz="2700" i="1" dirty="0" smtClean="0">
              <a:latin typeface="Calibri"/>
              <a:ea typeface="Verdana Italic" charset="0"/>
              <a:cs typeface="Verdana Italic" charset="0"/>
              <a:sym typeface="Verdana Italic" charset="0"/>
            </a:endParaRPr>
          </a:p>
          <a:p>
            <a:pPr marL="594360" marR="0" lvl="0" indent="-594360" algn="l" defTabSz="914400" eaLnBrk="1" fontAlgn="auto" latinLnBrk="0" hangingPunct="1">
              <a:lnSpc>
                <a:spcPct val="100000"/>
              </a:lnSpc>
              <a:spcBef>
                <a:spcPts val="1499"/>
              </a:spcBef>
              <a:spcAft>
                <a:spcPts val="0"/>
              </a:spcAft>
              <a:buClrTx/>
              <a:buSzTx/>
              <a:buNone/>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defRPr/>
            </a:pPr>
            <a:endParaRPr lang="en-US" sz="2700" i="1" dirty="0">
              <a:latin typeface="Calibri"/>
              <a:ea typeface="Verdana Italic" charset="0"/>
              <a:cs typeface="Verdana Italic" charset="0"/>
              <a:sym typeface="Verdana Italic" charset="0"/>
            </a:endParaRPr>
          </a:p>
          <a:p>
            <a:pPr marL="594360" marR="0" lvl="0" indent="-594360" algn="l" defTabSz="914400" eaLnBrk="1" fontAlgn="auto" latinLnBrk="0" hangingPunct="1">
              <a:spcBef>
                <a:spcPts val="1499"/>
              </a:spcBef>
              <a:spcAft>
                <a:spcPts val="0"/>
              </a:spcAft>
              <a:buClrTx/>
              <a:buSzTx/>
              <a:buNone/>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b="1" dirty="0" smtClean="0">
                <a:latin typeface="Calibri"/>
                <a:ea typeface="Verdana Bold" charset="0"/>
                <a:cs typeface="Verdana Bold" charset="0"/>
                <a:sym typeface="Verdana Bold" charset="0"/>
              </a:rPr>
              <a:t>Q2: </a:t>
            </a:r>
            <a:r>
              <a:rPr lang="en-US" sz="2700" dirty="0" smtClean="0">
                <a:latin typeface="Calibri"/>
                <a:ea typeface="Verdana" charset="0"/>
                <a:cs typeface="Verdana" charset="0"/>
                <a:sym typeface="Verdana" charset="0"/>
              </a:rPr>
              <a:t>Why </a:t>
            </a:r>
            <a:r>
              <a:rPr lang="en-US" sz="2700" dirty="0">
                <a:latin typeface="Calibri"/>
                <a:ea typeface="Verdana" charset="0"/>
                <a:cs typeface="Verdana" charset="0"/>
                <a:sym typeface="Verdana" charset="0"/>
              </a:rPr>
              <a:t>was it important to calibrate the Dissolved </a:t>
            </a:r>
            <a:r>
              <a:rPr lang="en-US" sz="2700" dirty="0" smtClean="0">
                <a:latin typeface="Calibri"/>
                <a:ea typeface="Verdana" charset="0"/>
                <a:cs typeface="Verdana" charset="0"/>
                <a:sym typeface="Verdana" charset="0"/>
              </a:rPr>
              <a:t>  Oxygen </a:t>
            </a:r>
            <a:r>
              <a:rPr lang="en-US" sz="2700" dirty="0">
                <a:latin typeface="Calibri"/>
                <a:ea typeface="Verdana" charset="0"/>
                <a:cs typeface="Verdana" charset="0"/>
                <a:sym typeface="Verdana" charset="0"/>
              </a:rPr>
              <a:t>sensor at the same temperature as the water you are testing?</a:t>
            </a:r>
            <a:br>
              <a:rPr lang="en-US" sz="2700" dirty="0">
                <a:latin typeface="Calibri"/>
                <a:ea typeface="Verdana" charset="0"/>
                <a:cs typeface="Verdana" charset="0"/>
                <a:sym typeface="Verdana" charset="0"/>
              </a:rPr>
            </a:br>
            <a:r>
              <a:rPr lang="en-US" sz="2700" i="1" dirty="0">
                <a:latin typeface="Calibri"/>
                <a:ea typeface="Verdana Italic" charset="0"/>
                <a:cs typeface="Verdana Italic" charset="0"/>
                <a:sym typeface="Verdana Italic" charset="0"/>
              </a:rPr>
              <a:t>(tap </a:t>
            </a:r>
            <a:r>
              <a:rPr lang="en-US" sz="2700" b="1" i="1" dirty="0">
                <a:latin typeface="Calibri"/>
                <a:ea typeface="Verdana Bold" charset="0"/>
                <a:cs typeface="Verdana Bold" charset="0"/>
                <a:sym typeface="Verdana Bold" charset="0"/>
              </a:rPr>
              <a:t>Q2</a:t>
            </a:r>
            <a:r>
              <a:rPr lang="en-US" sz="2700" i="1" dirty="0">
                <a:latin typeface="Calibri"/>
                <a:ea typeface="Verdana Italic" charset="0"/>
                <a:cs typeface="Verdana Italic" charset="0"/>
                <a:sym typeface="Verdana Italic" charset="0"/>
              </a:rPr>
              <a:t> box to answer, then take a snapshot)</a:t>
            </a: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7" name="Text Placeholder 6"/>
          <p:cNvSpPr>
            <a:spLocks noGrp="1"/>
          </p:cNvSpPr>
          <p:nvPr>
            <p:ph type="body" sz="quarter" idx="12"/>
          </p:nvPr>
        </p:nvSpPr>
        <p:spPr/>
        <p:txBody>
          <a:bodyPr/>
          <a:lstStyle/>
          <a:p>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p:cNvSpPr>
          <p:nvPr/>
        </p:nvSpPr>
        <p:spPr bwMode="auto">
          <a:xfrm>
            <a:off x="0" y="0"/>
            <a:ext cx="12188825" cy="152508"/>
          </a:xfrm>
          <a:prstGeom prst="rect">
            <a:avLst/>
          </a:prstGeom>
          <a:solidFill>
            <a:schemeClr val="accent1"/>
          </a:solidFill>
          <a:ln w="25400" cap="flat">
            <a:noFill/>
            <a:miter lim="800000"/>
            <a:headEnd type="none" w="med" len="med"/>
            <a:tailEnd type="none" w="med" len="med"/>
          </a:ln>
        </p:spPr>
        <p:txBody>
          <a:bodyPr lIns="0" tIns="0" rIns="0" bIns="0"/>
          <a:lstStyle/>
          <a:p>
            <a:endParaRPr lang="en-US"/>
          </a:p>
        </p:txBody>
      </p:sp>
      <p:pic>
        <p:nvPicPr>
          <p:cNvPr id="5124" name="Picture 4"/>
          <p:cNvPicPr>
            <a:picLocks noChangeAspect="1" noChangeArrowheads="1"/>
          </p:cNvPicPr>
          <p:nvPr/>
        </p:nvPicPr>
        <p:blipFill>
          <a:blip r:embed="rId3" cstate="print"/>
          <a:srcRect/>
          <a:stretch>
            <a:fillRect/>
          </a:stretch>
        </p:blipFill>
        <p:spPr bwMode="auto">
          <a:xfrm>
            <a:off x="0" y="0"/>
            <a:ext cx="12188825" cy="6004988"/>
          </a:xfrm>
          <a:prstGeom prst="rect">
            <a:avLst/>
          </a:prstGeom>
          <a:noFill/>
          <a:ln w="12700" cap="flat">
            <a:noFill/>
            <a:miter lim="800000"/>
            <a:headEnd/>
            <a:tailEnd/>
          </a:ln>
        </p:spPr>
      </p:pic>
      <p:sp>
        <p:nvSpPr>
          <p:cNvPr id="6" name="Text Placeholder 5"/>
          <p:cNvSpPr>
            <a:spLocks noGrp="1"/>
          </p:cNvSpPr>
          <p:nvPr>
            <p:ph type="body" sz="quarter" idx="11"/>
          </p:nvPr>
        </p:nvSpPr>
        <p:spPr/>
        <p:txBody>
          <a:bodyPr/>
          <a:lstStyle/>
          <a:p>
            <a:endParaRPr lang="en-US"/>
          </a:p>
        </p:txBody>
      </p:sp>
      <p:sp>
        <p:nvSpPr>
          <p:cNvPr id="5" name="TextBox 4"/>
          <p:cNvSpPr txBox="1"/>
          <p:nvPr/>
        </p:nvSpPr>
        <p:spPr>
          <a:xfrm>
            <a:off x="1" y="5995690"/>
            <a:ext cx="12188572" cy="770089"/>
          </a:xfrm>
          <a:prstGeom prst="rect">
            <a:avLst/>
          </a:prstGeom>
          <a:solidFill>
            <a:schemeClr val="accent1"/>
          </a:solidFill>
        </p:spPr>
        <p:txBody>
          <a:bodyPr wrap="square" lIns="182921" tIns="0" rIns="0" bIns="0" rtlCol="0" anchor="ctr" anchorCtr="0">
            <a:noAutofit/>
          </a:bodyPr>
          <a:lstStyle/>
          <a:p>
            <a:pPr algn="l"/>
            <a:r>
              <a:rPr lang="en-US" sz="4100" b="1" dirty="0" smtClean="0">
                <a:solidFill>
                  <a:schemeClr val="bg1"/>
                </a:solidFill>
                <a:latin typeface="Calibri" pitchFamily="34" charset="0"/>
              </a:rPr>
              <a:t>Monitoring the Quality of Water</a:t>
            </a:r>
            <a:endParaRPr lang="en-US" sz="4100" b="1" dirty="0">
              <a:solidFill>
                <a:schemeClr val="bg1"/>
              </a:solidFill>
              <a:latin typeface="Calibri" pitchFamily="34" charset="0"/>
            </a:endParaRPr>
          </a:p>
        </p:txBody>
      </p:sp>
      <p:sp>
        <p:nvSpPr>
          <p:cNvPr id="7" name="TextBox 6"/>
          <p:cNvSpPr txBox="1"/>
          <p:nvPr/>
        </p:nvSpPr>
        <p:spPr>
          <a:xfrm>
            <a:off x="10241280" y="6309360"/>
            <a:ext cx="1766630" cy="369332"/>
          </a:xfrm>
          <a:prstGeom prst="rect">
            <a:avLst/>
          </a:prstGeom>
          <a:noFill/>
        </p:spPr>
        <p:txBody>
          <a:bodyPr wrap="square" rtlCol="0">
            <a:spAutoFit/>
          </a:bodyPr>
          <a:lstStyle/>
          <a:p>
            <a:r>
              <a:rPr lang="en-US" dirty="0" smtClean="0">
                <a:latin typeface="Calibri" pitchFamily="34" charset="0"/>
              </a:rPr>
              <a:t>012-10762 r1.04</a:t>
            </a:r>
            <a:endParaRPr lang="en-US" dirty="0">
              <a:latin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p:cNvSpPr>
          <p:nvPr>
            <p:custDataLst>
              <p:tags r:id="rId1"/>
            </p:custDataLst>
          </p:nvPr>
        </p:nvSpPr>
        <p:spPr bwMode="auto">
          <a:xfrm>
            <a:off x="182880" y="457200"/>
            <a:ext cx="3548215"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Setup: </a:t>
            </a:r>
            <a:r>
              <a:rPr lang="en-US" sz="3200" b="1" dirty="0">
                <a:solidFill>
                  <a:srgbClr val="EB572D"/>
                </a:solidFill>
                <a:latin typeface="Calibri"/>
                <a:ea typeface="Verdana" charset="0"/>
                <a:cs typeface="Verdana" charset="0"/>
                <a:sym typeface="Verdana" charset="0"/>
              </a:rPr>
              <a:t> </a:t>
            </a:r>
            <a:r>
              <a:rPr lang="en-US" sz="3200" dirty="0">
                <a:solidFill>
                  <a:srgbClr val="EB572D"/>
                </a:solidFill>
                <a:latin typeface="Calibri"/>
                <a:ea typeface="Verdana" charset="0"/>
                <a:cs typeface="Verdana" charset="0"/>
                <a:sym typeface="Verdana" charset="0"/>
              </a:rPr>
              <a:t>Site </a:t>
            </a:r>
            <a:r>
              <a:rPr lang="en-US" sz="3200" dirty="0" smtClean="0">
                <a:solidFill>
                  <a:srgbClr val="EB572D"/>
                </a:solidFill>
                <a:latin typeface="Calibri"/>
                <a:ea typeface="Verdana" charset="0"/>
                <a:cs typeface="Verdana" charset="0"/>
                <a:sym typeface="Verdana" charset="0"/>
              </a:rPr>
              <a:t>1 (</a:t>
            </a:r>
            <a:r>
              <a:rPr lang="en-US" sz="3200" i="1" dirty="0" smtClean="0">
                <a:solidFill>
                  <a:srgbClr val="EB572D"/>
                </a:solidFill>
                <a:latin typeface="Calibri"/>
                <a:ea typeface="Verdana" charset="0"/>
                <a:cs typeface="Verdana" charset="0"/>
                <a:sym typeface="Verdana" charset="0"/>
              </a:rPr>
              <a:t>in situ</a:t>
            </a:r>
            <a:r>
              <a:rPr lang="en-US" sz="3200" dirty="0" smtClean="0">
                <a:solidFill>
                  <a:srgbClr val="EB572D"/>
                </a:solidFill>
                <a:latin typeface="Calibri"/>
                <a:ea typeface="Verdana" charset="0"/>
                <a:cs typeface="Verdana" charset="0"/>
                <a:sym typeface="Verdana" charset="0"/>
              </a:rPr>
              <a:t>)</a:t>
            </a:r>
            <a:endParaRPr lang="en-US" sz="3200" dirty="0">
              <a:solidFill>
                <a:srgbClr val="EB572D"/>
              </a:solidFill>
              <a:latin typeface="Calibri"/>
              <a:ea typeface="Verdana" charset="0"/>
              <a:cs typeface="Verdana" charset="0"/>
              <a:sym typeface="Verdana" charset="0"/>
            </a:endParaRPr>
          </a:p>
        </p:txBody>
      </p:sp>
      <p:sp>
        <p:nvSpPr>
          <p:cNvPr id="21507" name="Rectangle 3"/>
          <p:cNvSpPr>
            <a:spLocks/>
          </p:cNvSpPr>
          <p:nvPr>
            <p:custDataLst>
              <p:tags r:id="rId2"/>
            </p:custDataLst>
          </p:nvPr>
        </p:nvSpPr>
        <p:spPr bwMode="auto">
          <a:xfrm>
            <a:off x="228600" y="1097280"/>
            <a:ext cx="11141348" cy="124649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57200" indent="-457200" algn="l" fontAlgn="auto">
              <a:spcBef>
                <a:spcPts val="1500"/>
              </a:spcBef>
              <a:spcAft>
                <a:spcPts val="0"/>
              </a:spcAft>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defRPr/>
            </a:pPr>
            <a:r>
              <a:rPr lang="en-US" sz="2700" dirty="0" smtClean="0">
                <a:latin typeface="Calibri"/>
                <a:ea typeface="Verdana" charset="0"/>
                <a:cs typeface="Verdana" charset="0"/>
                <a:sym typeface="Verdana" charset="0"/>
              </a:rPr>
              <a:t>Use duct tape to secure the Water Quality Sensor to the sensor extension pole (or a meter stick). The actual probes should dangle below the tip of the pole so you can dip them in the water one meter out from the bank.</a:t>
            </a:r>
          </a:p>
        </p:txBody>
      </p:sp>
      <p:sp>
        <p:nvSpPr>
          <p:cNvPr id="21508" name="Rectangle 4"/>
          <p:cNvSpPr>
            <a:spLocks/>
          </p:cNvSpPr>
          <p:nvPr>
            <p:custDataLst>
              <p:tags r:id="rId3"/>
            </p:custDataLst>
          </p:nvPr>
        </p:nvSpPr>
        <p:spPr bwMode="auto">
          <a:xfrm>
            <a:off x="0" y="5584031"/>
            <a:ext cx="10474771" cy="369332"/>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960166" lvl="1" algn="l" fontAlgn="auto">
              <a:spcBef>
                <a:spcPts val="1500"/>
              </a:spcBef>
              <a:spcAft>
                <a:spcPts val="0"/>
              </a:spcAft>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pPr>
            <a:endParaRPr lang="en-US" sz="2400" dirty="0">
              <a:solidFill>
                <a:srgbClr val="CC6600"/>
              </a:solidFill>
              <a:latin typeface="Calibri"/>
              <a:ea typeface="Verdana" charset="0"/>
              <a:cs typeface="Verdana" charset="0"/>
              <a:sym typeface="Verdana" charset="0"/>
            </a:endParaRPr>
          </a:p>
        </p:txBody>
      </p:sp>
      <p:sp>
        <p:nvSpPr>
          <p:cNvPr id="12" name="Text Placeholder 11"/>
          <p:cNvSpPr>
            <a:spLocks noGrp="1"/>
          </p:cNvSpPr>
          <p:nvPr>
            <p:ph type="body" sz="quarter" idx="12"/>
          </p:nvPr>
        </p:nvSpPr>
        <p:spPr/>
        <p:txBody>
          <a:bodyPr/>
          <a:lstStyle/>
          <a:p>
            <a:endParaRPr lang="en-US"/>
          </a:p>
        </p:txBody>
      </p:sp>
      <p:pic>
        <p:nvPicPr>
          <p:cNvPr id="8" name="Picture 7" descr="spark water.png"/>
          <p:cNvPicPr>
            <a:picLocks noChangeAspect="1"/>
          </p:cNvPicPr>
          <p:nvPr/>
        </p:nvPicPr>
        <p:blipFill>
          <a:blip r:embed="rId7" cstate="print"/>
          <a:stretch>
            <a:fillRect/>
          </a:stretch>
        </p:blipFill>
        <p:spPr>
          <a:xfrm>
            <a:off x="8032536" y="2307431"/>
            <a:ext cx="3810000" cy="4194495"/>
          </a:xfrm>
          <a:prstGeom prst="rect">
            <a:avLst/>
          </a:prstGeom>
        </p:spPr>
      </p:pic>
      <p:sp>
        <p:nvSpPr>
          <p:cNvPr id="10" name="TextBox 9"/>
          <p:cNvSpPr txBox="1"/>
          <p:nvPr/>
        </p:nvSpPr>
        <p:spPr>
          <a:xfrm>
            <a:off x="150812" y="2612231"/>
            <a:ext cx="6934200" cy="3131627"/>
          </a:xfrm>
          <a:prstGeom prst="rect">
            <a:avLst/>
          </a:prstGeom>
          <a:noFill/>
        </p:spPr>
        <p:txBody>
          <a:bodyPr wrap="square" rtlCol="0">
            <a:spAutoFit/>
          </a:bodyPr>
          <a:lstStyle/>
          <a:p>
            <a:pPr marL="457200" marR="0" lvl="0" indent="-457200" algn="l" defTabSz="914400" eaLnBrk="1" fontAlgn="auto" latinLnBrk="0" hangingPunct="1">
              <a:lnSpc>
                <a:spcPct val="100000"/>
              </a:lnSpc>
              <a:spcBef>
                <a:spcPts val="1500"/>
              </a:spcBef>
              <a:spcAft>
                <a:spcPts val="600"/>
              </a:spcAft>
              <a:buClrTx/>
              <a:buSzTx/>
              <a:buAutoNum type="arabicPeriod" startAt="2"/>
              <a:tabLst>
                <a:tab pos="17463" algn="l"/>
                <a:tab pos="457200"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685800" algn="l"/>
                <a:tab pos="1066800" algn="l"/>
                <a:tab pos="1600200" algn="l"/>
                <a:tab pos="2133600" algn="l"/>
                <a:tab pos="2667000" algn="l"/>
              </a:tabLst>
              <a:defRPr/>
            </a:pPr>
            <a:r>
              <a:rPr lang="en-US" sz="2700" dirty="0" smtClean="0">
                <a:latin typeface="Calibri"/>
                <a:ea typeface="Verdana" charset="0"/>
                <a:cs typeface="Verdana" charset="0"/>
                <a:sym typeface="Verdana" charset="0"/>
              </a:rPr>
              <a:t>Gently lower the sensors into the water at least 1 meter from the shoreline so that they are submerged at least 1/3 meter below the surface of the water.</a:t>
            </a:r>
          </a:p>
          <a:p>
            <a:pPr marL="457200" algn="l" fontAlgn="auto">
              <a:spcBef>
                <a:spcPts val="1500"/>
              </a:spcBef>
              <a:spcAft>
                <a:spcPts val="0"/>
              </a:spcAft>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defRPr/>
            </a:pPr>
            <a:r>
              <a:rPr lang="en-US" sz="2400" b="1" dirty="0" smtClean="0">
                <a:solidFill>
                  <a:srgbClr val="0000FF"/>
                </a:solidFill>
                <a:latin typeface="Calibri"/>
                <a:ea typeface="Verdana Bold" charset="0"/>
                <a:cs typeface="Verdana Bold" charset="0"/>
                <a:sym typeface="Verdana Bold" charset="0"/>
              </a:rPr>
              <a:t>Important</a:t>
            </a:r>
            <a:r>
              <a:rPr lang="en-US" sz="2400" b="1" dirty="0" smtClean="0">
                <a:solidFill>
                  <a:srgbClr val="0000FF"/>
                </a:solidFill>
                <a:latin typeface="Calibri"/>
                <a:ea typeface="Verdana" charset="0"/>
                <a:cs typeface="Verdana" charset="0"/>
                <a:sym typeface="Verdana" charset="0"/>
              </a:rPr>
              <a:t>! </a:t>
            </a:r>
            <a:r>
              <a:rPr lang="en-US" sz="2400" dirty="0" smtClean="0">
                <a:solidFill>
                  <a:srgbClr val="0000FF"/>
                </a:solidFill>
                <a:latin typeface="Calibri"/>
                <a:ea typeface="Verdana" charset="0"/>
                <a:cs typeface="Verdana" charset="0"/>
                <a:sym typeface="Verdana" charset="0"/>
              </a:rPr>
              <a:t>Do not let the data collection system </a:t>
            </a:r>
            <a:r>
              <a:rPr lang="en-US" sz="2400" dirty="0" smtClean="0">
                <a:solidFill>
                  <a:srgbClr val="0000FF"/>
                </a:solidFill>
                <a:latin typeface="Calibri"/>
                <a:ea typeface="Verdana" charset="0"/>
                <a:cs typeface="Verdana" charset="0"/>
                <a:sym typeface="Verdana" charset="0"/>
              </a:rPr>
              <a:t> or the </a:t>
            </a:r>
            <a:r>
              <a:rPr lang="en-US" sz="2400" dirty="0" err="1" smtClean="0">
                <a:solidFill>
                  <a:srgbClr val="0000FF"/>
                </a:solidFill>
                <a:latin typeface="Calibri"/>
                <a:ea typeface="Verdana" charset="0"/>
                <a:cs typeface="Verdana" charset="0"/>
                <a:sym typeface="Verdana" charset="0"/>
              </a:rPr>
              <a:t>multisensor</a:t>
            </a:r>
            <a:r>
              <a:rPr lang="en-US" sz="2400" dirty="0" smtClean="0">
                <a:solidFill>
                  <a:srgbClr val="0000FF"/>
                </a:solidFill>
                <a:latin typeface="Calibri"/>
                <a:ea typeface="Verdana" charset="0"/>
                <a:cs typeface="Verdana" charset="0"/>
                <a:sym typeface="Verdana" charset="0"/>
              </a:rPr>
              <a:t> get </a:t>
            </a:r>
            <a:r>
              <a:rPr lang="en-US" sz="2400" dirty="0" smtClean="0">
                <a:solidFill>
                  <a:srgbClr val="0000FF"/>
                </a:solidFill>
                <a:latin typeface="Calibri"/>
                <a:ea typeface="Verdana" charset="0"/>
                <a:cs typeface="Verdana" charset="0"/>
                <a:sym typeface="Verdana" charset="0"/>
              </a:rPr>
              <a:t>wet! Only the </a:t>
            </a:r>
            <a:r>
              <a:rPr lang="en-US" sz="2400" dirty="0" smtClean="0">
                <a:solidFill>
                  <a:srgbClr val="0000FF"/>
                </a:solidFill>
                <a:latin typeface="Calibri"/>
                <a:ea typeface="Verdana" charset="0"/>
                <a:cs typeface="Verdana" charset="0"/>
                <a:sym typeface="Verdana" charset="0"/>
              </a:rPr>
              <a:t>probes should </a:t>
            </a:r>
            <a:r>
              <a:rPr lang="en-US" sz="2400" dirty="0" smtClean="0">
                <a:solidFill>
                  <a:srgbClr val="0000FF"/>
                </a:solidFill>
                <a:latin typeface="Calibri"/>
                <a:ea typeface="Verdana" charset="0"/>
                <a:cs typeface="Verdana" charset="0"/>
                <a:sym typeface="Verdana" charset="0"/>
              </a:rPr>
              <a:t>be submerged in the water.</a:t>
            </a:r>
            <a:endParaRPr lang="en-US" sz="2700" dirty="0">
              <a:solidFill>
                <a:srgbClr val="0000FF"/>
              </a:solidFill>
              <a:latin typeface="Calibri"/>
              <a:ea typeface="Verdana" charset="0"/>
              <a:cs typeface="Verdana" charset="0"/>
              <a:sym typeface="Verdana" charset="0"/>
            </a:endParaRPr>
          </a:p>
        </p:txBody>
      </p:sp>
      <p:sp>
        <p:nvSpPr>
          <p:cNvPr id="9" name="Rectangle 8"/>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custDataLst>
              <p:tags r:id="rId5"/>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custDataLst>
              <p:tags r:id="rId1"/>
            </p:custDataLst>
          </p:nvPr>
        </p:nvSpPr>
        <p:spPr bwMode="auto">
          <a:xfrm>
            <a:off x="182880" y="457200"/>
            <a:ext cx="1859483"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Procedure</a:t>
            </a:r>
            <a:r>
              <a:rPr lang="en-US" sz="3200" b="1" dirty="0" smtClean="0">
                <a:solidFill>
                  <a:srgbClr val="EB572D"/>
                </a:solidFill>
                <a:latin typeface="Calibri"/>
                <a:ea typeface="Verdana Bold" charset="0"/>
                <a:cs typeface="Verdana Bold" charset="0"/>
                <a:sym typeface="Verdana Bold" charset="0"/>
              </a:rPr>
              <a:t>:</a:t>
            </a:r>
            <a:endParaRPr lang="en-US" sz="3200" i="1" dirty="0">
              <a:solidFill>
                <a:srgbClr val="EB572D"/>
              </a:solidFill>
              <a:latin typeface="Calibri"/>
              <a:ea typeface="Verdana" charset="0"/>
              <a:cs typeface="Verdana" charset="0"/>
              <a:sym typeface="Verdana" charset="0"/>
            </a:endParaRPr>
          </a:p>
        </p:txBody>
      </p:sp>
      <p:sp>
        <p:nvSpPr>
          <p:cNvPr id="22531" name="Rectangle 3"/>
          <p:cNvSpPr>
            <a:spLocks/>
          </p:cNvSpPr>
          <p:nvPr>
            <p:custDataLst>
              <p:tags r:id="rId2"/>
            </p:custDataLst>
          </p:nvPr>
        </p:nvSpPr>
        <p:spPr bwMode="auto">
          <a:xfrm>
            <a:off x="228601" y="1097280"/>
            <a:ext cx="11733212" cy="4601260"/>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57200" marR="0" lvl="0" indent="-457200" algn="l" defTabSz="914400" eaLnBrk="1" fontAlgn="auto" latinLnBrk="0" hangingPunct="1">
              <a:lnSpc>
                <a:spcPct val="100000"/>
              </a:lnSpc>
              <a:spcBef>
                <a:spcPts val="1500"/>
              </a:spcBef>
              <a:spcAft>
                <a:spcPts val="1800"/>
              </a:spcAft>
              <a:buClrTx/>
              <a:buSzTx/>
              <a:buFont typeface="+mj-lt"/>
              <a:buAutoNum type="arabicPeriod"/>
              <a:tabLst>
                <a:tab pos="17463" algn="l"/>
                <a:tab pos="339725" algn="l"/>
                <a:tab pos="398463"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smtClean="0">
                <a:latin typeface="Calibri"/>
                <a:ea typeface="Verdana" charset="0"/>
                <a:cs typeface="Verdana" charset="0"/>
                <a:sym typeface="Verdana" charset="0"/>
              </a:rPr>
              <a:t>To start collecting data, tap       on the next page.  </a:t>
            </a:r>
          </a:p>
          <a:p>
            <a:pPr marL="457200" marR="0" lvl="0" indent="-457200" algn="l" defTabSz="914400" eaLnBrk="1" fontAlgn="auto" latinLnBrk="0" hangingPunct="1">
              <a:lnSpc>
                <a:spcPct val="100000"/>
              </a:lnSpc>
              <a:spcBef>
                <a:spcPts val="1500"/>
              </a:spcBef>
              <a:spcAft>
                <a:spcPts val="1800"/>
              </a:spcAft>
              <a:buClrTx/>
              <a:buSzTx/>
              <a:buFont typeface="+mj-lt"/>
              <a:buAutoNum type="arabicPeriod"/>
              <a:tabLst>
                <a:tab pos="17463" algn="l"/>
                <a:tab pos="339725" algn="l"/>
                <a:tab pos="398463"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smtClean="0">
                <a:latin typeface="Calibri"/>
                <a:ea typeface="Verdana" charset="0"/>
                <a:cs typeface="Verdana" charset="0"/>
                <a:sym typeface="Verdana" charset="0"/>
              </a:rPr>
              <a:t>Allow the readings to stabilize for at least two minutes.  </a:t>
            </a:r>
            <a:endParaRPr lang="en-US" sz="2700" dirty="0">
              <a:latin typeface="Calibri"/>
              <a:ea typeface="Verdana" charset="0"/>
              <a:cs typeface="Verdana" charset="0"/>
              <a:sym typeface="Verdana" charset="0"/>
            </a:endParaRPr>
          </a:p>
          <a:p>
            <a:pPr marL="457200" marR="0" lvl="0" indent="-457200" algn="l" defTabSz="914400" eaLnBrk="1" fontAlgn="auto" latinLnBrk="0" hangingPunct="1">
              <a:lnSpc>
                <a:spcPct val="100000"/>
              </a:lnSpc>
              <a:spcBef>
                <a:spcPts val="1500"/>
              </a:spcBef>
              <a:spcAft>
                <a:spcPts val="1800"/>
              </a:spcAft>
              <a:buClrTx/>
              <a:buSzTx/>
              <a:buFont typeface="+mj-lt"/>
              <a:buAutoNum type="arabicPeriod"/>
              <a:tabLst>
                <a:tab pos="17463" algn="l"/>
                <a:tab pos="339725" algn="l"/>
                <a:tab pos="398463"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smtClean="0">
                <a:latin typeface="Calibri"/>
                <a:ea typeface="Verdana" charset="0"/>
                <a:cs typeface="Verdana" charset="0"/>
                <a:sym typeface="Verdana" charset="0"/>
              </a:rPr>
              <a:t>If </a:t>
            </a:r>
            <a:r>
              <a:rPr lang="en-US" sz="2700" dirty="0">
                <a:latin typeface="Calibri"/>
                <a:ea typeface="Verdana" charset="0"/>
                <a:cs typeface="Verdana" charset="0"/>
                <a:sym typeface="Verdana" charset="0"/>
              </a:rPr>
              <a:t>the water you are sampling is stagnant (not moving), slowly move the sensors back and forth in the water</a:t>
            </a:r>
            <a:r>
              <a:rPr lang="en-US" sz="2700" dirty="0" smtClean="0">
                <a:latin typeface="Calibri"/>
                <a:ea typeface="Verdana" charset="0"/>
                <a:cs typeface="Verdana" charset="0"/>
                <a:sym typeface="Verdana" charset="0"/>
              </a:rPr>
              <a:t>.</a:t>
            </a:r>
          </a:p>
          <a:p>
            <a:pPr marL="457200" marR="0" lvl="0" indent="-457200" algn="l" defTabSz="914400" eaLnBrk="1" fontAlgn="auto" latinLnBrk="0" hangingPunct="1">
              <a:lnSpc>
                <a:spcPct val="100000"/>
              </a:lnSpc>
              <a:spcBef>
                <a:spcPts val="1500"/>
              </a:spcBef>
              <a:spcAft>
                <a:spcPts val="1800"/>
              </a:spcAft>
              <a:buClrTx/>
              <a:buSzTx/>
              <a:buFont typeface="+mj-lt"/>
              <a:buAutoNum type="arabicPeriod"/>
              <a:tabLst>
                <a:tab pos="17463" algn="l"/>
                <a:tab pos="339725" algn="l"/>
                <a:tab pos="398463"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smtClean="0">
                <a:latin typeface="Calibri"/>
                <a:ea typeface="Verdana" charset="0"/>
                <a:cs typeface="Verdana" charset="0"/>
                <a:sym typeface="Verdana" charset="0"/>
              </a:rPr>
              <a:t>Then tap       .  (Each time you tap this button, data will be recorded for each probe.)</a:t>
            </a:r>
            <a:endParaRPr lang="en-US" sz="2700" dirty="0">
              <a:latin typeface="Calibri"/>
              <a:ea typeface="Verdana" charset="0"/>
              <a:cs typeface="Verdana" charset="0"/>
              <a:sym typeface="Verdana" charset="0"/>
            </a:endParaRPr>
          </a:p>
          <a:p>
            <a:pPr marL="457200" marR="0" lvl="0" indent="-457200" algn="l" defTabSz="914400" eaLnBrk="1" fontAlgn="auto" latinLnBrk="0" hangingPunct="1">
              <a:lnSpc>
                <a:spcPct val="100000"/>
              </a:lnSpc>
              <a:spcBef>
                <a:spcPts val="1500"/>
              </a:spcBef>
              <a:spcAft>
                <a:spcPts val="1800"/>
              </a:spcAft>
              <a:buClrTx/>
              <a:buSzTx/>
              <a:buFont typeface="+mj-lt"/>
              <a:buAutoNum type="arabicPeriod"/>
              <a:tabLst>
                <a:tab pos="17463" algn="l"/>
                <a:tab pos="339725" algn="l"/>
                <a:tab pos="398463"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 pos="209550" algn="l"/>
                <a:tab pos="1066800" algn="l"/>
                <a:tab pos="1600200" algn="l"/>
                <a:tab pos="2133600" algn="l"/>
                <a:tab pos="2667000" algn="l"/>
              </a:tabLst>
              <a:defRPr/>
            </a:pPr>
            <a:r>
              <a:rPr lang="en-US" sz="2700" dirty="0" smtClean="0">
                <a:latin typeface="Calibri"/>
                <a:ea typeface="Verdana" charset="0"/>
                <a:cs typeface="Verdana" charset="0"/>
                <a:sym typeface="Verdana" charset="0"/>
              </a:rPr>
              <a:t>Walk to your next site and repeat steps 1 – 4.  </a:t>
            </a:r>
            <a:endParaRPr lang="en-US" sz="2700" dirty="0">
              <a:latin typeface="Calibri"/>
              <a:ea typeface="Verdana" charset="0"/>
              <a:cs typeface="Verdana" charset="0"/>
              <a:sym typeface="Verdana" charset="0"/>
            </a:endParaRPr>
          </a:p>
        </p:txBody>
      </p:sp>
      <p:sp>
        <p:nvSpPr>
          <p:cNvPr id="11" name="Text Placeholder 10"/>
          <p:cNvSpPr>
            <a:spLocks noGrp="1"/>
          </p:cNvSpPr>
          <p:nvPr>
            <p:ph type="body" sz="quarter" idx="12"/>
          </p:nvPr>
        </p:nvSpPr>
        <p:spPr/>
        <p:txBody>
          <a:bodyPr/>
          <a:lstStyle/>
          <a:p>
            <a:endParaRPr lang="en-US"/>
          </a:p>
        </p:txBody>
      </p:sp>
      <p:sp>
        <p:nvSpPr>
          <p:cNvPr id="8" name="Rectangle 7"/>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pic>
        <p:nvPicPr>
          <p:cNvPr id="12" name="Picture 11" descr="Start.png"/>
          <p:cNvPicPr>
            <a:picLocks noChangeAspect="1"/>
          </p:cNvPicPr>
          <p:nvPr/>
        </p:nvPicPr>
        <p:blipFill>
          <a:blip r:embed="rId6" cstate="print"/>
          <a:stretch>
            <a:fillRect/>
          </a:stretch>
        </p:blipFill>
        <p:spPr>
          <a:xfrm>
            <a:off x="4494212" y="1088231"/>
            <a:ext cx="390145" cy="390145"/>
          </a:xfrm>
          <a:prstGeom prst="rect">
            <a:avLst/>
          </a:prstGeom>
        </p:spPr>
      </p:pic>
      <p:pic>
        <p:nvPicPr>
          <p:cNvPr id="13" name="Picture 12" descr="StoreValue_Go.png"/>
          <p:cNvPicPr>
            <a:picLocks noChangeAspect="1"/>
          </p:cNvPicPr>
          <p:nvPr/>
        </p:nvPicPr>
        <p:blipFill>
          <a:blip r:embed="rId7" cstate="print"/>
          <a:stretch>
            <a:fillRect/>
          </a:stretch>
        </p:blipFill>
        <p:spPr>
          <a:xfrm>
            <a:off x="1979612" y="3983831"/>
            <a:ext cx="390145" cy="390145"/>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TextBox 3"/>
          <p:cNvSpPr txBox="1"/>
          <p:nvPr>
            <p:custDataLst>
              <p:tags r:id="rId2"/>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6" name="Text Placeholder 5"/>
          <p:cNvSpPr>
            <a:spLocks noGrp="1"/>
          </p:cNvSpPr>
          <p:nvPr>
            <p:ph type="body" sz="quarter" idx="12"/>
          </p:nvPr>
        </p:nvSpPr>
        <p:spPr/>
        <p:txBody>
          <a:bodyPr/>
          <a:lstStyle/>
          <a:p>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custDataLst>
              <p:tags r:id="rId1"/>
            </p:custDataLst>
          </p:nvPr>
        </p:nvSpPr>
        <p:spPr bwMode="auto">
          <a:xfrm>
            <a:off x="182880" y="457200"/>
            <a:ext cx="610962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Procedure: </a:t>
            </a:r>
            <a:r>
              <a:rPr lang="en-US" sz="3200" b="1" dirty="0">
                <a:solidFill>
                  <a:srgbClr val="EB572D"/>
                </a:solidFill>
                <a:latin typeface="Calibri"/>
                <a:ea typeface="Verdana" charset="0"/>
                <a:cs typeface="Verdana" charset="0"/>
                <a:sym typeface="Verdana" charset="0"/>
              </a:rPr>
              <a:t> </a:t>
            </a:r>
            <a:r>
              <a:rPr lang="en-US" sz="3200" dirty="0">
                <a:solidFill>
                  <a:srgbClr val="EB572D"/>
                </a:solidFill>
                <a:latin typeface="Calibri"/>
                <a:ea typeface="Verdana" charset="0"/>
                <a:cs typeface="Verdana" charset="0"/>
                <a:sym typeface="Verdana" charset="0"/>
              </a:rPr>
              <a:t>Site </a:t>
            </a:r>
            <a:r>
              <a:rPr lang="en-US" sz="3200" dirty="0" smtClean="0">
                <a:solidFill>
                  <a:srgbClr val="EB572D"/>
                </a:solidFill>
                <a:latin typeface="Calibri"/>
                <a:ea typeface="Verdana" charset="0"/>
                <a:cs typeface="Verdana" charset="0"/>
                <a:sym typeface="Verdana" charset="0"/>
              </a:rPr>
              <a:t>2 </a:t>
            </a:r>
            <a:r>
              <a:rPr lang="en-US" sz="3200" dirty="0">
                <a:solidFill>
                  <a:srgbClr val="EB572D"/>
                </a:solidFill>
                <a:latin typeface="Calibri"/>
                <a:ea typeface="Verdana" charset="0"/>
                <a:cs typeface="Verdana" charset="0"/>
                <a:sym typeface="Verdana" charset="0"/>
              </a:rPr>
              <a:t>(collected sample)</a:t>
            </a:r>
          </a:p>
        </p:txBody>
      </p:sp>
      <p:sp>
        <p:nvSpPr>
          <p:cNvPr id="28675" name="Rectangle 3"/>
          <p:cNvSpPr>
            <a:spLocks/>
          </p:cNvSpPr>
          <p:nvPr>
            <p:custDataLst>
              <p:tags r:id="rId2"/>
            </p:custDataLst>
          </p:nvPr>
        </p:nvSpPr>
        <p:spPr bwMode="auto">
          <a:xfrm>
            <a:off x="228600" y="1097280"/>
            <a:ext cx="11749201" cy="492442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1227" algn="l"/>
              </a:tabLst>
              <a:defRPr/>
            </a:pPr>
            <a:r>
              <a:rPr lang="en-US" sz="2700" dirty="0" smtClean="0">
                <a:latin typeface="Calibri"/>
                <a:ea typeface="Verdana" charset="0"/>
                <a:cs typeface="Verdana" charset="0"/>
                <a:sym typeface="Verdana" charset="0"/>
              </a:rPr>
              <a:t>Now </a:t>
            </a:r>
            <a:r>
              <a:rPr lang="en-US" sz="2700" dirty="0">
                <a:latin typeface="Calibri"/>
                <a:ea typeface="Verdana" charset="0"/>
                <a:cs typeface="Verdana" charset="0"/>
                <a:sym typeface="Verdana" charset="0"/>
              </a:rPr>
              <a:t>we will collect a sample of water from </a:t>
            </a:r>
            <a:r>
              <a:rPr lang="en-US" sz="2700" dirty="0" smtClean="0">
                <a:latin typeface="Calibri"/>
                <a:ea typeface="Verdana" charset="0"/>
                <a:cs typeface="Verdana" charset="0"/>
                <a:sym typeface="Verdana" charset="0"/>
              </a:rPr>
              <a:t>site 2 and </a:t>
            </a:r>
            <a:r>
              <a:rPr lang="en-US" sz="2700" dirty="0">
                <a:latin typeface="Calibri"/>
                <a:ea typeface="Verdana" charset="0"/>
                <a:cs typeface="Verdana" charset="0"/>
                <a:sym typeface="Verdana" charset="0"/>
              </a:rPr>
              <a:t>test it back on shore. We do this to determine if different methods of sampling have any effect on our </a:t>
            </a:r>
            <a:r>
              <a:rPr lang="en-US" sz="2700" dirty="0" smtClean="0">
                <a:latin typeface="Calibri"/>
                <a:ea typeface="Verdana" charset="0"/>
                <a:cs typeface="Verdana" charset="0"/>
                <a:sym typeface="Verdana" charset="0"/>
              </a:rPr>
              <a:t>measurements.</a:t>
            </a:r>
          </a:p>
          <a:p>
            <a:pPr marL="457200" marR="0" lvl="0" indent="-457200" algn="l" defTabSz="914400" eaLnBrk="1" fontAlgn="auto" latinLnBrk="0" hangingPunct="1">
              <a:lnSpc>
                <a:spcPct val="100000"/>
              </a:lnSpc>
              <a:spcBef>
                <a:spcPts val="1500"/>
              </a:spcBef>
              <a:spcAft>
                <a:spcPts val="0"/>
              </a:spcAft>
              <a:buClrTx/>
              <a:buSzTx/>
              <a:buFont typeface="+mj-lt"/>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1227" algn="l"/>
              </a:tabLst>
              <a:defRPr/>
            </a:pPr>
            <a:r>
              <a:rPr lang="en-US" sz="2700" dirty="0" smtClean="0">
                <a:latin typeface="Calibri"/>
                <a:ea typeface="Verdana" charset="0"/>
                <a:cs typeface="Verdana" charset="0"/>
                <a:sym typeface="Verdana" charset="0"/>
              </a:rPr>
              <a:t>Use</a:t>
            </a:r>
            <a:r>
              <a:rPr lang="en-US" sz="2700" dirty="0" smtClean="0">
                <a:latin typeface="Calibri" pitchFamily="34" charset="0"/>
                <a:ea typeface="Verdana" charset="0"/>
                <a:cs typeface="Verdana" charset="0"/>
                <a:sym typeface="Verdana" charset="0"/>
              </a:rPr>
              <a:t> duct tape to attach a clean bucket or other container to the end of the extension pole.</a:t>
            </a:r>
          </a:p>
          <a:p>
            <a:pPr marL="457200" indent="-457200" algn="l" fontAlgn="auto">
              <a:spcBef>
                <a:spcPts val="1500"/>
              </a:spcBef>
              <a:spcAft>
                <a:spcPts val="0"/>
              </a:spcAft>
              <a:buFont typeface="+mj-lt"/>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1227" algn="l"/>
              </a:tabLst>
              <a:defRPr/>
            </a:pPr>
            <a:r>
              <a:rPr lang="en-US" sz="2700" dirty="0" smtClean="0">
                <a:latin typeface="Calibri" pitchFamily="34" charset="0"/>
                <a:ea typeface="Verdana" charset="0"/>
                <a:cs typeface="Verdana" charset="0"/>
                <a:sym typeface="Verdana" charset="0"/>
              </a:rPr>
              <a:t>Collect a sample of water from approximately the same spot that you just monitored with the sensors (1 meter from shore, 1/3 meter below surface).</a:t>
            </a:r>
          </a:p>
          <a:p>
            <a:pPr marL="457200" indent="-457200" algn="l" fontAlgn="auto">
              <a:spcBef>
                <a:spcPts val="1500"/>
              </a:spcBef>
              <a:spcAft>
                <a:spcPts val="0"/>
              </a:spcAft>
              <a:buFont typeface="+mj-lt"/>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1227" algn="l"/>
              </a:tabLst>
              <a:defRPr/>
            </a:pPr>
            <a:r>
              <a:rPr lang="en-US" sz="2700" dirty="0" smtClean="0">
                <a:latin typeface="Calibri" pitchFamily="34" charset="0"/>
                <a:ea typeface="Verdana" charset="0"/>
                <a:cs typeface="Verdana" charset="0"/>
                <a:sym typeface="Verdana" charset="0"/>
              </a:rPr>
              <a:t>With the bucket placed securely on the ground, lower the probes into the water.  Scroll back to the previous page and tap       to begin collecting data.</a:t>
            </a:r>
          </a:p>
          <a:p>
            <a:pPr marL="457200" indent="-457200" algn="l" fontAlgn="auto">
              <a:spcBef>
                <a:spcPts val="1500"/>
              </a:spcBef>
              <a:spcAft>
                <a:spcPts val="0"/>
              </a:spcAft>
              <a:buFont typeface="+mj-lt"/>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1227" algn="l"/>
              </a:tabLst>
              <a:defRPr/>
            </a:pPr>
            <a:r>
              <a:rPr lang="en-US" sz="2700" dirty="0" smtClean="0">
                <a:latin typeface="Calibri"/>
                <a:ea typeface="Verdana" charset="0"/>
                <a:cs typeface="Verdana" charset="0"/>
                <a:sym typeface="Verdana" charset="0"/>
              </a:rPr>
              <a:t>To stop the data collection, tap       .</a:t>
            </a:r>
          </a:p>
        </p:txBody>
      </p:sp>
      <p:sp>
        <p:nvSpPr>
          <p:cNvPr id="10" name="Text Placeholder 9"/>
          <p:cNvSpPr>
            <a:spLocks noGrp="1"/>
          </p:cNvSpPr>
          <p:nvPr>
            <p:ph type="body" sz="quarter" idx="12"/>
          </p:nvPr>
        </p:nvSpPr>
        <p:spPr/>
        <p:txBody>
          <a:bodyPr/>
          <a:lstStyle/>
          <a:p>
            <a:endParaRPr lang="en-US"/>
          </a:p>
        </p:txBody>
      </p:sp>
      <p:sp>
        <p:nvSpPr>
          <p:cNvPr id="8" name="Rectangle 7"/>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pic>
        <p:nvPicPr>
          <p:cNvPr id="11" name="Picture 10" descr="Start.png"/>
          <p:cNvPicPr>
            <a:picLocks noChangeAspect="1"/>
          </p:cNvPicPr>
          <p:nvPr/>
        </p:nvPicPr>
        <p:blipFill>
          <a:blip r:embed="rId6" cstate="print"/>
          <a:stretch>
            <a:fillRect/>
          </a:stretch>
        </p:blipFill>
        <p:spPr>
          <a:xfrm>
            <a:off x="6323012" y="4974431"/>
            <a:ext cx="390145" cy="390145"/>
          </a:xfrm>
          <a:prstGeom prst="rect">
            <a:avLst/>
          </a:prstGeom>
        </p:spPr>
      </p:pic>
      <p:pic>
        <p:nvPicPr>
          <p:cNvPr id="12" name="Picture 11" descr="ManualCollection_On.png"/>
          <p:cNvPicPr>
            <a:picLocks noChangeAspect="1"/>
          </p:cNvPicPr>
          <p:nvPr/>
        </p:nvPicPr>
        <p:blipFill>
          <a:blip r:embed="rId7" cstate="print"/>
          <a:stretch>
            <a:fillRect/>
          </a:stretch>
        </p:blipFill>
        <p:spPr>
          <a:xfrm>
            <a:off x="5027612" y="5584031"/>
            <a:ext cx="390145" cy="390145"/>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4" name="Picture 13" descr="SNAPSHOT 04.png"/>
          <p:cNvPicPr>
            <a:picLocks noChangeAspect="1"/>
          </p:cNvPicPr>
          <p:nvPr/>
        </p:nvPicPr>
        <p:blipFill>
          <a:blip r:embed="rId8" cstate="print"/>
          <a:stretch>
            <a:fillRect/>
          </a:stretch>
        </p:blipFill>
        <p:spPr>
          <a:xfrm>
            <a:off x="10742612" y="6217920"/>
            <a:ext cx="1216699" cy="296732"/>
          </a:xfrm>
          <a:prstGeom prst="rect">
            <a:avLst/>
          </a:prstGeom>
        </p:spPr>
      </p:pic>
      <p:sp>
        <p:nvSpPr>
          <p:cNvPr id="33795" name="Rectangle 3"/>
          <p:cNvSpPr>
            <a:spLocks/>
          </p:cNvSpPr>
          <p:nvPr>
            <p:custDataLst>
              <p:tags r:id="rId1"/>
            </p:custDataLst>
          </p:nvPr>
        </p:nvSpPr>
        <p:spPr bwMode="auto">
          <a:xfrm>
            <a:off x="228600" y="1097280"/>
            <a:ext cx="7598971" cy="4793620"/>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57200" marR="0" lvl="0" indent="-457200" algn="l" defTabSz="914400" eaLnBrk="1" fontAlgn="auto" latinLnBrk="0" hangingPunct="1">
              <a:spcBef>
                <a:spcPts val="1500"/>
              </a:spcBef>
              <a:spcAft>
                <a:spcPts val="1200"/>
              </a:spcAft>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defRPr/>
            </a:pPr>
            <a:r>
              <a:rPr lang="en-US" sz="2700" dirty="0" smtClean="0">
                <a:latin typeface="Calibri"/>
                <a:ea typeface="Verdana" charset="0"/>
                <a:cs typeface="Verdana" charset="0"/>
                <a:sym typeface="Verdana" charset="0"/>
              </a:rPr>
              <a:t>5.   Remove other sensors and connect the Turbidity Sensor.  You will need to use a Connection Cable.</a:t>
            </a:r>
          </a:p>
          <a:p>
            <a:pPr marL="457200" marR="0" lvl="0" indent="-457200" algn="l" defTabSz="914400" eaLnBrk="1" fontAlgn="auto" latinLnBrk="0" hangingPunct="1">
              <a:spcBef>
                <a:spcPts val="1500"/>
              </a:spcBef>
              <a:spcAft>
                <a:spcPts val="1200"/>
              </a:spcAft>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defRPr/>
            </a:pPr>
            <a:r>
              <a:rPr lang="en-US" sz="2700" dirty="0" smtClean="0">
                <a:latin typeface="Calibri"/>
                <a:ea typeface="Verdana" charset="0"/>
                <a:cs typeface="Verdana" charset="0"/>
                <a:sym typeface="Verdana" charset="0"/>
              </a:rPr>
              <a:t>6.   Calibrate </a:t>
            </a:r>
            <a:r>
              <a:rPr lang="en-US" sz="2700" dirty="0">
                <a:latin typeface="Calibri"/>
                <a:ea typeface="Verdana" charset="0"/>
                <a:cs typeface="Verdana" charset="0"/>
                <a:sym typeface="Verdana" charset="0"/>
              </a:rPr>
              <a:t>the </a:t>
            </a:r>
            <a:r>
              <a:rPr lang="en-US" sz="2700" dirty="0" smtClean="0">
                <a:latin typeface="Calibri"/>
                <a:ea typeface="Verdana" charset="0"/>
                <a:cs typeface="Verdana" charset="0"/>
                <a:sym typeface="Verdana" charset="0"/>
              </a:rPr>
              <a:t>Turbidity Sensor according </a:t>
            </a:r>
            <a:r>
              <a:rPr lang="en-US" sz="2700" dirty="0">
                <a:latin typeface="Calibri"/>
                <a:ea typeface="Verdana" charset="0"/>
                <a:cs typeface="Verdana" charset="0"/>
                <a:sym typeface="Verdana" charset="0"/>
              </a:rPr>
              <a:t>to the instructions in the user manual or instruction card.</a:t>
            </a:r>
          </a:p>
          <a:p>
            <a:pPr marL="457200" marR="0" lvl="0" indent="-457200" algn="l" defTabSz="914400" eaLnBrk="1" fontAlgn="auto" latinLnBrk="0" hangingPunct="1">
              <a:spcBef>
                <a:spcPts val="1500"/>
              </a:spcBef>
              <a:spcAft>
                <a:spcPts val="1200"/>
              </a:spcAft>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defRPr/>
            </a:pPr>
            <a:r>
              <a:rPr lang="en-US" sz="2700" dirty="0" smtClean="0">
                <a:latin typeface="Calibri"/>
                <a:ea typeface="Verdana" charset="0"/>
                <a:cs typeface="Verdana" charset="0"/>
                <a:sym typeface="Verdana" charset="0"/>
              </a:rPr>
              <a:t>7.   Fill a </a:t>
            </a:r>
            <a:r>
              <a:rPr lang="en-US" sz="2700" dirty="0" err="1" smtClean="0">
                <a:latin typeface="Calibri"/>
                <a:ea typeface="Verdana" charset="0"/>
                <a:cs typeface="Verdana" charset="0"/>
                <a:sym typeface="Verdana" charset="0"/>
              </a:rPr>
              <a:t>cuvette</a:t>
            </a:r>
            <a:r>
              <a:rPr lang="en-US" sz="2700" dirty="0" smtClean="0">
                <a:latin typeface="Calibri"/>
                <a:ea typeface="Verdana" charset="0"/>
                <a:cs typeface="Verdana" charset="0"/>
                <a:sym typeface="Verdana" charset="0"/>
              </a:rPr>
              <a:t> with stream water from the bucket. Insert the </a:t>
            </a:r>
            <a:r>
              <a:rPr lang="en-US" sz="2700" dirty="0" err="1" smtClean="0">
                <a:latin typeface="Calibri"/>
                <a:ea typeface="Verdana" charset="0"/>
                <a:cs typeface="Verdana" charset="0"/>
                <a:sym typeface="Verdana" charset="0"/>
              </a:rPr>
              <a:t>cuvette</a:t>
            </a:r>
            <a:r>
              <a:rPr lang="en-US" sz="2700" dirty="0" smtClean="0">
                <a:latin typeface="Calibri"/>
                <a:ea typeface="Verdana" charset="0"/>
                <a:cs typeface="Verdana" charset="0"/>
                <a:sym typeface="Verdana" charset="0"/>
              </a:rPr>
              <a:t> into the meter.  Follow the Tech Tip to collect data.</a:t>
            </a:r>
            <a:r>
              <a:rPr lang="en-US" sz="2800" b="1" dirty="0" smtClean="0">
                <a:solidFill>
                  <a:srgbClr val="0000FF"/>
                </a:solidFill>
                <a:latin typeface="Calibri"/>
              </a:rPr>
              <a:t>*</a:t>
            </a:r>
            <a:endParaRPr lang="en-US" sz="2700" dirty="0" smtClean="0">
              <a:latin typeface="Calibri"/>
              <a:ea typeface="Verdana" charset="0"/>
              <a:cs typeface="Verdana" charset="0"/>
              <a:sym typeface="Verdana" charset="0"/>
            </a:endParaRPr>
          </a:p>
          <a:p>
            <a:pPr marL="457200" marR="0" lvl="0" indent="-457200" algn="l" defTabSz="914400" eaLnBrk="1" fontAlgn="auto" latinLnBrk="0" hangingPunct="1">
              <a:spcBef>
                <a:spcPts val="1500"/>
              </a:spcBef>
              <a:spcAft>
                <a:spcPts val="1200"/>
              </a:spcAft>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defRPr/>
            </a:pPr>
            <a:r>
              <a:rPr lang="en-US" sz="2700" dirty="0" smtClean="0">
                <a:latin typeface="Calibri"/>
                <a:ea typeface="Verdana" charset="0"/>
                <a:cs typeface="Verdana" charset="0"/>
                <a:sym typeface="Verdana" charset="0"/>
              </a:rPr>
              <a:t>8.   Take a snapshot and save your work according to your instructor’s direction. </a:t>
            </a:r>
            <a:endParaRPr lang="en-US" sz="2700" dirty="0">
              <a:latin typeface="Calibri"/>
              <a:ea typeface="Verdana" charset="0"/>
              <a:cs typeface="Verdana" charset="0"/>
              <a:sym typeface="Verdana" charset="0"/>
            </a:endParaRPr>
          </a:p>
        </p:txBody>
      </p:sp>
      <p:sp>
        <p:nvSpPr>
          <p:cNvPr id="33794" name="Rectangle 2"/>
          <p:cNvSpPr>
            <a:spLocks/>
          </p:cNvSpPr>
          <p:nvPr>
            <p:custDataLst>
              <p:tags r:id="rId2"/>
            </p:custDataLst>
          </p:nvPr>
        </p:nvSpPr>
        <p:spPr bwMode="auto">
          <a:xfrm>
            <a:off x="182880" y="457200"/>
            <a:ext cx="3571299"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Procedure: </a:t>
            </a:r>
            <a:r>
              <a:rPr lang="en-US" sz="3200" b="1" dirty="0">
                <a:solidFill>
                  <a:srgbClr val="EB572D"/>
                </a:solidFill>
                <a:latin typeface="Calibri"/>
                <a:ea typeface="Verdana" charset="0"/>
                <a:cs typeface="Verdana" charset="0"/>
                <a:sym typeface="Verdana" charset="0"/>
              </a:rPr>
              <a:t> </a:t>
            </a:r>
            <a:r>
              <a:rPr lang="en-US" sz="3200" b="1" dirty="0" smtClean="0">
                <a:solidFill>
                  <a:srgbClr val="EB572D"/>
                </a:solidFill>
                <a:latin typeface="Calibri"/>
                <a:ea typeface="Verdana" charset="0"/>
                <a:cs typeface="Verdana" charset="0"/>
                <a:sym typeface="Verdana" charset="0"/>
              </a:rPr>
              <a:t>Turbidity</a:t>
            </a:r>
            <a:endParaRPr lang="en-US" sz="3200" b="1" dirty="0">
              <a:solidFill>
                <a:srgbClr val="EB572D"/>
              </a:solidFill>
              <a:latin typeface="Calibri"/>
              <a:ea typeface="Verdana" charset="0"/>
              <a:cs typeface="Verdana" charset="0"/>
              <a:sym typeface="Verdana" charset="0"/>
            </a:endParaRPr>
          </a:p>
        </p:txBody>
      </p:sp>
      <p:sp>
        <p:nvSpPr>
          <p:cNvPr id="5" name="TextBox 4"/>
          <p:cNvSpPr txBox="1"/>
          <p:nvPr>
            <p:custDataLst>
              <p:tags r:id="rId3"/>
            </p:custDataLst>
          </p:nvPr>
        </p:nvSpPr>
        <p:spPr>
          <a:xfrm>
            <a:off x="8302752" y="3494365"/>
            <a:ext cx="3832642" cy="2862322"/>
          </a:xfrm>
          <a:prstGeom prst="rect">
            <a:avLst/>
          </a:prstGeom>
          <a:solidFill>
            <a:schemeClr val="accent2">
              <a:alpha val="0"/>
            </a:schemeClr>
          </a:solidFill>
          <a:ln/>
        </p:spPr>
        <p:txBody>
          <a:bodyPr vert="horz" wrap="square" lIns="0" tIns="0" rIns="0" bIns="0" rtlCol="0" anchor="ctr" anchorCtr="0">
            <a:spAutoFit/>
          </a:bodyPr>
          <a:lstStyle/>
          <a:p>
            <a:pPr algn="l">
              <a:spcBef>
                <a:spcPts val="0"/>
              </a:spcBef>
              <a:spcAft>
                <a:spcPts val="0"/>
              </a:spcAft>
            </a:pPr>
            <a:r>
              <a:rPr lang="en-US" sz="2400" b="1" dirty="0" smtClean="0">
                <a:solidFill>
                  <a:srgbClr val="0000FF"/>
                </a:solidFill>
                <a:latin typeface="Calibri"/>
              </a:rPr>
              <a:t>*Collecting Data:</a:t>
            </a:r>
          </a:p>
          <a:p>
            <a:pPr algn="l">
              <a:spcBef>
                <a:spcPts val="0"/>
              </a:spcBef>
              <a:spcAft>
                <a:spcPts val="0"/>
              </a:spcAft>
              <a:buFont typeface="+mj-lt"/>
              <a:buAutoNum type="arabicPeriod"/>
            </a:pPr>
            <a:r>
              <a:rPr lang="en-US" sz="2400" dirty="0" smtClean="0">
                <a:solidFill>
                  <a:srgbClr val="0000FF"/>
                </a:solidFill>
                <a:latin typeface="Calibri"/>
              </a:rPr>
              <a:t>Tap        to begin collecting data.</a:t>
            </a:r>
          </a:p>
          <a:p>
            <a:pPr algn="l">
              <a:spcBef>
                <a:spcPts val="0"/>
              </a:spcBef>
              <a:spcAft>
                <a:spcPts val="0"/>
              </a:spcAft>
              <a:buFont typeface="+mj-lt"/>
              <a:buAutoNum type="arabicPeriod"/>
            </a:pPr>
            <a:r>
              <a:rPr lang="en-US" sz="2400" dirty="0" smtClean="0">
                <a:solidFill>
                  <a:srgbClr val="0000FF"/>
                </a:solidFill>
                <a:latin typeface="Calibri"/>
              </a:rPr>
              <a:t>Wait a few seconds for you reading to stabilize.</a:t>
            </a:r>
          </a:p>
          <a:p>
            <a:pPr algn="l">
              <a:spcBef>
                <a:spcPts val="0"/>
              </a:spcBef>
              <a:spcAft>
                <a:spcPts val="0"/>
              </a:spcAft>
              <a:buFont typeface="+mj-lt"/>
              <a:buAutoNum type="arabicPeriod"/>
            </a:pPr>
            <a:r>
              <a:rPr lang="en-US" sz="2400" dirty="0" smtClean="0">
                <a:solidFill>
                  <a:srgbClr val="0000FF"/>
                </a:solidFill>
                <a:latin typeface="Calibri"/>
              </a:rPr>
              <a:t>Tap        to stop collecting data.</a:t>
            </a:r>
          </a:p>
          <a:p>
            <a:pPr algn="l"/>
            <a:endParaRPr lang="en-US" dirty="0"/>
          </a:p>
        </p:txBody>
      </p:sp>
      <p:sp>
        <p:nvSpPr>
          <p:cNvPr id="10" name="Rectangle 9"/>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custDataLst>
              <p:tags r:id="rId5"/>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12" name="Text Placeholder 11"/>
          <p:cNvSpPr>
            <a:spLocks noGrp="1"/>
          </p:cNvSpPr>
          <p:nvPr>
            <p:ph type="body" sz="quarter" idx="12"/>
          </p:nvPr>
        </p:nvSpPr>
        <p:spPr/>
        <p:txBody>
          <a:bodyPr/>
          <a:lstStyle/>
          <a:p>
            <a:endParaRPr lang="en-US" dirty="0"/>
          </a:p>
        </p:txBody>
      </p:sp>
      <p:pic>
        <p:nvPicPr>
          <p:cNvPr id="15" name="Picture 14" descr="Start.png"/>
          <p:cNvPicPr>
            <a:picLocks noChangeAspect="1"/>
          </p:cNvPicPr>
          <p:nvPr/>
        </p:nvPicPr>
        <p:blipFill>
          <a:blip r:embed="rId9" cstate="print"/>
          <a:stretch>
            <a:fillRect/>
          </a:stretch>
        </p:blipFill>
        <p:spPr>
          <a:xfrm>
            <a:off x="9057067" y="3831431"/>
            <a:ext cx="390145" cy="390145"/>
          </a:xfrm>
          <a:prstGeom prst="rect">
            <a:avLst/>
          </a:prstGeom>
        </p:spPr>
      </p:pic>
      <p:pic>
        <p:nvPicPr>
          <p:cNvPr id="18" name="Picture 17" descr="Share_On.png"/>
          <p:cNvPicPr>
            <a:picLocks noChangeAspect="1"/>
          </p:cNvPicPr>
          <p:nvPr/>
        </p:nvPicPr>
        <p:blipFill>
          <a:blip r:embed="rId10" cstate="print"/>
          <a:stretch>
            <a:fillRect/>
          </a:stretch>
        </p:blipFill>
        <p:spPr>
          <a:xfrm>
            <a:off x="4341812" y="5431631"/>
            <a:ext cx="390145" cy="390145"/>
          </a:xfrm>
          <a:prstGeom prst="rect">
            <a:avLst/>
          </a:prstGeom>
        </p:spPr>
      </p:pic>
      <p:pic>
        <p:nvPicPr>
          <p:cNvPr id="16" name="Picture 15" descr="ManualCollection_On.png"/>
          <p:cNvPicPr>
            <a:picLocks noChangeAspect="1"/>
          </p:cNvPicPr>
          <p:nvPr/>
        </p:nvPicPr>
        <p:blipFill>
          <a:blip r:embed="rId11" cstate="print"/>
          <a:stretch>
            <a:fillRect/>
          </a:stretch>
        </p:blipFill>
        <p:spPr>
          <a:xfrm>
            <a:off x="8990012" y="5355431"/>
            <a:ext cx="390145" cy="390145"/>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154" name="Rectangle 2"/>
          <p:cNvSpPr>
            <a:spLocks/>
          </p:cNvSpPr>
          <p:nvPr>
            <p:custDataLst>
              <p:tags r:id="rId1"/>
            </p:custDataLst>
          </p:nvPr>
        </p:nvSpPr>
        <p:spPr bwMode="auto">
          <a:xfrm>
            <a:off x="182880" y="457200"/>
            <a:ext cx="1810367"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1813" algn="l"/>
                <a:tab pos="1066800" algn="l"/>
                <a:tab pos="1600200" algn="l"/>
                <a:tab pos="2132013" algn="l"/>
                <a:tab pos="2667000" algn="l"/>
                <a:tab pos="3200400" algn="l"/>
                <a:tab pos="3732213" algn="l"/>
                <a:tab pos="4267200" algn="l"/>
                <a:tab pos="4799013" algn="l"/>
                <a:tab pos="5332413" algn="l"/>
                <a:tab pos="5867400" algn="l"/>
                <a:tab pos="6399213" algn="l"/>
              </a:tabLst>
              <a:defRPr/>
            </a:pPr>
            <a:r>
              <a:rPr lang="en-US" sz="3200" b="1" dirty="0">
                <a:solidFill>
                  <a:srgbClr val="EB572D"/>
                </a:solidFill>
                <a:latin typeface="Calibri"/>
                <a:ea typeface="Verdana Bold" charset="0"/>
                <a:cs typeface="Verdana Bold" charset="0"/>
                <a:sym typeface="Verdana Bold" charset="0"/>
              </a:rPr>
              <a:t>Wrap-Up </a:t>
            </a:r>
            <a:r>
              <a:rPr lang="en-US" sz="3200" b="1" dirty="0">
                <a:solidFill>
                  <a:srgbClr val="EB572D"/>
                </a:solidFill>
                <a:latin typeface="Calibri"/>
                <a:ea typeface="Verdana" charset="0"/>
                <a:cs typeface="Verdana" charset="0"/>
                <a:sym typeface="Verdana" charset="0"/>
              </a:rPr>
              <a:t>  </a:t>
            </a:r>
          </a:p>
        </p:txBody>
      </p:sp>
      <p:sp>
        <p:nvSpPr>
          <p:cNvPr id="49155" name="Rectangle 3"/>
          <p:cNvSpPr>
            <a:spLocks/>
          </p:cNvSpPr>
          <p:nvPr>
            <p:custDataLst>
              <p:tags r:id="rId2"/>
            </p:custDataLst>
          </p:nvPr>
        </p:nvSpPr>
        <p:spPr bwMode="auto">
          <a:xfrm>
            <a:off x="228600" y="1097280"/>
            <a:ext cx="11465114" cy="2046714"/>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57200" marR="0" lvl="0" indent="-457200" algn="l" defTabSz="914400" eaLnBrk="1" fontAlgn="auto" latinLnBrk="0" hangingPunct="1">
              <a:lnSpc>
                <a:spcPct val="100000"/>
              </a:lnSpc>
              <a:spcBef>
                <a:spcPts val="1500"/>
              </a:spcBef>
              <a:spcAft>
                <a:spcPts val="0"/>
              </a:spcAft>
              <a:buClrTx/>
              <a:buSzTx/>
              <a:buFont typeface="+mj-lt"/>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smtClean="0">
                <a:latin typeface="Calibri"/>
                <a:ea typeface="Verdana" charset="0"/>
                <a:cs typeface="Verdana" charset="0"/>
                <a:sym typeface="Verdana" charset="0"/>
              </a:rPr>
              <a:t>Save your data </a:t>
            </a:r>
            <a:r>
              <a:rPr lang="en-US" sz="2700" dirty="0">
                <a:latin typeface="Calibri"/>
                <a:ea typeface="Verdana" charset="0"/>
                <a:cs typeface="Verdana" charset="0"/>
                <a:sym typeface="Verdana" charset="0"/>
              </a:rPr>
              <a:t>t</a:t>
            </a:r>
            <a:r>
              <a:rPr lang="en-US" sz="2700" dirty="0" smtClean="0">
                <a:latin typeface="Calibri"/>
                <a:ea typeface="Verdana" charset="0"/>
                <a:cs typeface="Verdana" charset="0"/>
                <a:sym typeface="Verdana" charset="0"/>
              </a:rPr>
              <a:t>able </a:t>
            </a:r>
            <a:r>
              <a:rPr lang="en-US" sz="2700" dirty="0">
                <a:latin typeface="Calibri"/>
                <a:ea typeface="Verdana" charset="0"/>
                <a:cs typeface="Verdana" charset="0"/>
                <a:sym typeface="Verdana" charset="0"/>
              </a:rPr>
              <a:t>on </a:t>
            </a:r>
            <a:r>
              <a:rPr lang="en-US" sz="2700" dirty="0" smtClean="0">
                <a:latin typeface="Calibri"/>
                <a:ea typeface="Verdana" charset="0"/>
                <a:cs typeface="Verdana" charset="0"/>
                <a:sym typeface="Verdana" charset="0"/>
              </a:rPr>
              <a:t>page 20 and take </a:t>
            </a:r>
            <a:r>
              <a:rPr lang="en-US" sz="2700" dirty="0">
                <a:latin typeface="Calibri"/>
                <a:ea typeface="Verdana" charset="0"/>
                <a:cs typeface="Verdana" charset="0"/>
                <a:sym typeface="Verdana" charset="0"/>
              </a:rPr>
              <a:t>a snapshot of it for your journal</a:t>
            </a:r>
            <a:r>
              <a:rPr lang="en-US" sz="2700" dirty="0" smtClean="0">
                <a:latin typeface="Calibri"/>
                <a:ea typeface="Verdana" charset="0"/>
                <a:cs typeface="Verdana" charset="0"/>
                <a:sym typeface="Verdana" charset="0"/>
              </a:rPr>
              <a:t>.</a:t>
            </a:r>
          </a:p>
          <a:p>
            <a:pPr marL="457200" indent="-457200" algn="l" fontAlgn="auto">
              <a:spcBef>
                <a:spcPts val="1500"/>
              </a:spcBef>
              <a:spcAft>
                <a:spcPts val="0"/>
              </a:spcAft>
              <a:buFont typeface="+mj-lt"/>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pPr>
            <a:r>
              <a:rPr lang="en-US" sz="2700" dirty="0" smtClean="0">
                <a:latin typeface="Calibri"/>
                <a:ea typeface="Verdana" charset="0"/>
                <a:cs typeface="Verdana" charset="0"/>
                <a:sym typeface="Verdana" charset="0"/>
              </a:rPr>
              <a:t>Follow your teacher's instructions for cleaning up all equipment.</a:t>
            </a:r>
          </a:p>
          <a:p>
            <a:pPr marL="457200" indent="-457200" algn="l" fontAlgn="auto">
              <a:spcBef>
                <a:spcPts val="1500"/>
              </a:spcBef>
              <a:spcAft>
                <a:spcPts val="0"/>
              </a:spcAft>
              <a:buFont typeface="+mj-lt"/>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pPr>
            <a:r>
              <a:rPr lang="en-US" sz="2700" dirty="0" smtClean="0">
                <a:latin typeface="Calibri"/>
                <a:ea typeface="Verdana" charset="0"/>
                <a:cs typeface="Verdana" charset="0"/>
                <a:sym typeface="Verdana" charset="0"/>
              </a:rPr>
              <a:t>Add any final notes about the physical condition of the stream at either of your sites in the space below.  </a:t>
            </a:r>
          </a:p>
        </p:txBody>
      </p:sp>
      <p:sp>
        <p:nvSpPr>
          <p:cNvPr id="11" name="Text Placeholder 10"/>
          <p:cNvSpPr>
            <a:spLocks noGrp="1"/>
          </p:cNvSpPr>
          <p:nvPr>
            <p:ph type="body" sz="quarter" idx="12"/>
          </p:nvPr>
        </p:nvSpPr>
        <p:spPr/>
        <p:txBody>
          <a:bodyPr/>
          <a:lstStyle/>
          <a:p>
            <a:endParaRPr lang="en-US"/>
          </a:p>
        </p:txBody>
      </p:sp>
      <p:sp>
        <p:nvSpPr>
          <p:cNvPr id="8" name="Rectangle 7"/>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pic>
        <p:nvPicPr>
          <p:cNvPr id="13" name="Picture 12" descr="SNAPSHOT 04.png"/>
          <p:cNvPicPr>
            <a:picLocks noChangeAspect="1"/>
          </p:cNvPicPr>
          <p:nvPr/>
        </p:nvPicPr>
        <p:blipFill>
          <a:blip r:embed="rId7" cstate="print"/>
          <a:stretch>
            <a:fillRect/>
          </a:stretch>
        </p:blipFill>
        <p:spPr>
          <a:xfrm>
            <a:off x="10745113" y="3017520"/>
            <a:ext cx="1216699" cy="296732"/>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178" name="Rectangle 2"/>
          <p:cNvSpPr>
            <a:spLocks/>
          </p:cNvSpPr>
          <p:nvPr>
            <p:custDataLst>
              <p:tags r:id="rId1"/>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50179" name="Rectangle 3"/>
          <p:cNvSpPr>
            <a:spLocks/>
          </p:cNvSpPr>
          <p:nvPr>
            <p:custDataLst>
              <p:tags r:id="rId2"/>
            </p:custDataLst>
          </p:nvPr>
        </p:nvSpPr>
        <p:spPr bwMode="auto">
          <a:xfrm>
            <a:off x="228600" y="1097280"/>
            <a:ext cx="10684267" cy="143885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57200" marR="0" lvl="0" indent="-457200" algn="l" defTabSz="914400" eaLnBrk="1" fontAlgn="auto" latinLnBrk="0" hangingPunct="1">
              <a:spcBef>
                <a:spcPts val="1500"/>
              </a:spcBef>
              <a:spcAft>
                <a:spcPts val="0"/>
              </a:spcAft>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dirty="0" smtClean="0">
                <a:latin typeface="Calibri"/>
                <a:ea typeface="Verdana" charset="0"/>
                <a:cs typeface="Verdana" charset="0"/>
                <a:sym typeface="Verdana" charset="0"/>
              </a:rPr>
              <a:t>1a.	Was </a:t>
            </a:r>
            <a:r>
              <a:rPr lang="en-US" sz="2700" dirty="0">
                <a:latin typeface="Calibri"/>
                <a:ea typeface="Verdana" charset="0"/>
                <a:cs typeface="Verdana" charset="0"/>
                <a:sym typeface="Verdana" charset="0"/>
              </a:rPr>
              <a:t>there a sizable difference between measurements made in </a:t>
            </a:r>
            <a:r>
              <a:rPr lang="en-US" sz="2700" dirty="0" smtClean="0">
                <a:latin typeface="Calibri"/>
                <a:ea typeface="Verdana" charset="0"/>
                <a:cs typeface="Verdana" charset="0"/>
                <a:sym typeface="Verdana" charset="0"/>
              </a:rPr>
              <a:t>situ </a:t>
            </a:r>
            <a:r>
              <a:rPr lang="en-US" sz="2700" dirty="0">
                <a:latin typeface="Calibri"/>
                <a:ea typeface="Verdana" charset="0"/>
                <a:cs typeface="Verdana" charset="0"/>
                <a:sym typeface="Verdana" charset="0"/>
              </a:rPr>
              <a:t>and measurements </a:t>
            </a:r>
            <a:r>
              <a:rPr lang="en-US" sz="2700" dirty="0" smtClean="0">
                <a:latin typeface="Calibri"/>
                <a:ea typeface="Verdana" charset="0"/>
                <a:cs typeface="Verdana" charset="0"/>
                <a:sym typeface="Verdana" charset="0"/>
              </a:rPr>
              <a:t>made in </a:t>
            </a:r>
            <a:r>
              <a:rPr lang="en-US" sz="2700" dirty="0">
                <a:latin typeface="Calibri"/>
                <a:ea typeface="Verdana" charset="0"/>
                <a:cs typeface="Verdana" charset="0"/>
                <a:sym typeface="Verdana" charset="0"/>
              </a:rPr>
              <a:t>the water sample? </a:t>
            </a:r>
            <a:endParaRPr lang="en-US" sz="2700" dirty="0" smtClean="0">
              <a:latin typeface="Calibri"/>
              <a:ea typeface="Verdana" charset="0"/>
              <a:cs typeface="Verdana" charset="0"/>
              <a:sym typeface="Verdana" charset="0"/>
            </a:endParaRPr>
          </a:p>
          <a:p>
            <a:pPr marL="457200" marR="0" lvl="0" indent="-457200" algn="l" defTabSz="914400" eaLnBrk="1" fontAlgn="auto" latinLnBrk="0" hangingPunct="1">
              <a:spcBef>
                <a:spcPts val="1500"/>
              </a:spcBef>
              <a:spcAft>
                <a:spcPts val="0"/>
              </a:spcAft>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dirty="0" smtClean="0">
                <a:latin typeface="Calibri"/>
                <a:ea typeface="Verdana" charset="0"/>
                <a:cs typeface="Verdana" charset="0"/>
                <a:sym typeface="Verdana" charset="0"/>
              </a:rPr>
              <a:t>1b.	Do </a:t>
            </a:r>
            <a:r>
              <a:rPr lang="en-US" sz="2700" dirty="0">
                <a:latin typeface="Calibri"/>
                <a:ea typeface="Verdana" charset="0"/>
                <a:cs typeface="Verdana" charset="0"/>
                <a:sym typeface="Verdana" charset="0"/>
              </a:rPr>
              <a:t>you think it is worth the effort to take measurements in situ?</a:t>
            </a:r>
          </a:p>
        </p:txBody>
      </p:sp>
      <p:sp>
        <p:nvSpPr>
          <p:cNvPr id="5" name="Rectangle 4"/>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7" name="Text Placeholder 6"/>
          <p:cNvSpPr>
            <a:spLocks noGrp="1"/>
          </p:cNvSpPr>
          <p:nvPr>
            <p:ph type="body" sz="quarter" idx="12"/>
          </p:nvPr>
        </p:nvSpPr>
        <p:spPr/>
        <p:txBody>
          <a:bodyPr/>
          <a:lstStyle/>
          <a:p>
            <a:endParaRPr lang="en-US"/>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1203" name="Rectangle 3"/>
          <p:cNvSpPr>
            <a:spLocks/>
          </p:cNvSpPr>
          <p:nvPr>
            <p:custDataLst>
              <p:tags r:id="rId1"/>
            </p:custDataLst>
          </p:nvPr>
        </p:nvSpPr>
        <p:spPr bwMode="auto">
          <a:xfrm>
            <a:off x="228600" y="1097280"/>
            <a:ext cx="10950897" cy="830997"/>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57200" marR="0" lvl="0" indent="-457200" algn="l" defTabSz="914400" eaLnBrk="1" fontAlgn="auto" latinLnBrk="0" hangingPunct="1">
              <a:lnSpc>
                <a:spcPct val="100000"/>
              </a:lnSpc>
              <a:spcBef>
                <a:spcPts val="1500"/>
              </a:spcBef>
              <a:spcAft>
                <a:spcPts val="0"/>
              </a:spcAft>
              <a:buClrTx/>
              <a:buSzTx/>
              <a:buFontTx/>
              <a:buAutoNum type="arabicPeriod" startAt="2"/>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What do you think could be responsible for any differences you found between sites?</a:t>
            </a:r>
          </a:p>
        </p:txBody>
      </p:sp>
      <p:sp>
        <p:nvSpPr>
          <p:cNvPr id="5" name="Rectangle 4"/>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3"/>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7" name="Text Placeholder 6"/>
          <p:cNvSpPr>
            <a:spLocks noGrp="1"/>
          </p:cNvSpPr>
          <p:nvPr>
            <p:ph type="body" sz="quarter" idx="12"/>
          </p:nvPr>
        </p:nvSpPr>
        <p:spPr/>
        <p:txBody>
          <a:bodyPr/>
          <a:lstStyle/>
          <a:p>
            <a:endParaRPr lang="en-US"/>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10" name="Rectangle 2"/>
          <p:cNvSpPr>
            <a:spLocks/>
          </p:cNvSpPr>
          <p:nvPr>
            <p:custDataLst>
              <p:tags r:id="rId4"/>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2227" name="Rectangle 3"/>
          <p:cNvSpPr>
            <a:spLocks/>
          </p:cNvSpPr>
          <p:nvPr>
            <p:custDataLst>
              <p:tags r:id="rId1"/>
            </p:custDataLst>
          </p:nvPr>
        </p:nvSpPr>
        <p:spPr bwMode="auto">
          <a:xfrm>
            <a:off x="228601" y="1097280"/>
            <a:ext cx="11657012" cy="124649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517525" marR="0" lvl="0" indent="-517525" algn="l" defTabSz="914400" eaLnBrk="1" fontAlgn="auto" latinLnBrk="0" hangingPunct="1">
              <a:lnSpc>
                <a:spcPct val="100000"/>
              </a:lnSpc>
              <a:spcBef>
                <a:spcPts val="1500"/>
              </a:spcBef>
              <a:spcAft>
                <a:spcPts val="0"/>
              </a:spcAft>
              <a:buClrTx/>
              <a:buSzTx/>
              <a:buFontTx/>
              <a:buAutoNum type="arabicPeriod" startAt="3"/>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Dissolved oxygen levels below 3 mg/L indicate low water quality for many aquatic animals. Do you think the water you tested has enough dissolved oxygen to support most aquatic animals? Explain.</a:t>
            </a:r>
          </a:p>
        </p:txBody>
      </p:sp>
      <p:sp>
        <p:nvSpPr>
          <p:cNvPr id="5" name="Rectangle 4"/>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3"/>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7" name="Text Placeholder 6"/>
          <p:cNvSpPr>
            <a:spLocks noGrp="1"/>
          </p:cNvSpPr>
          <p:nvPr>
            <p:ph type="body" sz="quarter" idx="12"/>
          </p:nvPr>
        </p:nvSpPr>
        <p:spPr/>
        <p:txBody>
          <a:bodyPr/>
          <a:lstStyle/>
          <a:p>
            <a:endParaRPr lang="en-US"/>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10" name="Rectangle 2"/>
          <p:cNvSpPr>
            <a:spLocks/>
          </p:cNvSpPr>
          <p:nvPr>
            <p:custDataLst>
              <p:tags r:id="rId4"/>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251" name="Rectangle 3"/>
          <p:cNvSpPr>
            <a:spLocks/>
          </p:cNvSpPr>
          <p:nvPr>
            <p:custDataLst>
              <p:tags r:id="rId1"/>
            </p:custDataLst>
          </p:nvPr>
        </p:nvSpPr>
        <p:spPr bwMode="auto">
          <a:xfrm>
            <a:off x="228601" y="1097280"/>
            <a:ext cx="11733212" cy="2329164"/>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57200" marR="0" lvl="0" indent="-457200" algn="l" defTabSz="914400" eaLnBrk="1" fontAlgn="auto" latinLnBrk="0" hangingPunct="1">
              <a:lnSpc>
                <a:spcPts val="2800"/>
              </a:lnSpc>
              <a:spcBef>
                <a:spcPts val="1500"/>
              </a:spcBef>
              <a:spcAft>
                <a:spcPts val="0"/>
              </a:spcAft>
              <a:buClrTx/>
              <a:buSzTx/>
              <a:buFont typeface="+mj-lt"/>
              <a:buAutoNum type="arabicPeriod" startAt="4"/>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Dissolved oxygen levels above 9 mg/L indicate </a:t>
            </a:r>
            <a:r>
              <a:rPr lang="en-US" sz="2700" dirty="0" err="1">
                <a:latin typeface="Calibri"/>
                <a:ea typeface="Verdana" charset="0"/>
                <a:cs typeface="Verdana" charset="0"/>
                <a:sym typeface="Verdana" charset="0"/>
              </a:rPr>
              <a:t>eutrophication</a:t>
            </a:r>
            <a:r>
              <a:rPr lang="en-US" sz="2700" dirty="0">
                <a:latin typeface="Calibri"/>
                <a:ea typeface="Verdana" charset="0"/>
                <a:cs typeface="Verdana" charset="0"/>
                <a:sym typeface="Verdana" charset="0"/>
              </a:rPr>
              <a:t> and low water quality. Rapid algae growth in nutrient-dense, warm water is usually responsible. Algae blooms are usually followed by very low DO levels because algae die and are decomposed by bacteria, which consume the DO during aerobic cellular respiration</a:t>
            </a:r>
            <a:r>
              <a:rPr lang="en-US" sz="2700" dirty="0" smtClean="0">
                <a:latin typeface="Calibri"/>
                <a:ea typeface="Verdana" charset="0"/>
                <a:cs typeface="Verdana" charset="0"/>
                <a:sym typeface="Verdana" charset="0"/>
              </a:rPr>
              <a:t>.</a:t>
            </a:r>
          </a:p>
          <a:p>
            <a:pPr marL="457200" indent="-457200" algn="l" fontAlgn="auto">
              <a:lnSpc>
                <a:spcPts val="2400"/>
              </a:lnSpc>
              <a:spcBef>
                <a:spcPts val="1500"/>
              </a:spcBef>
              <a:spcAft>
                <a:spcPts val="0"/>
              </a:spcAft>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pPr>
            <a:r>
              <a:rPr lang="en-US" sz="2600" dirty="0" smtClean="0">
                <a:latin typeface="Calibri"/>
                <a:ea typeface="Verdana" charset="0"/>
                <a:cs typeface="Verdana" charset="0"/>
                <a:sym typeface="Verdana" charset="0"/>
              </a:rPr>
              <a:t>		</a:t>
            </a:r>
            <a:r>
              <a:rPr lang="en-US" sz="2700" dirty="0" smtClean="0">
                <a:latin typeface="Calibri"/>
                <a:ea typeface="Verdana" charset="0"/>
                <a:cs typeface="Verdana" charset="0"/>
                <a:sym typeface="Verdana" charset="0"/>
              </a:rPr>
              <a:t>Does your water body show evidence of </a:t>
            </a:r>
            <a:r>
              <a:rPr lang="en-US" sz="2700" dirty="0" err="1" smtClean="0">
                <a:latin typeface="Calibri"/>
                <a:ea typeface="Verdana" charset="0"/>
                <a:cs typeface="Verdana" charset="0"/>
                <a:sym typeface="Verdana" charset="0"/>
              </a:rPr>
              <a:t>eutrophication</a:t>
            </a:r>
            <a:r>
              <a:rPr lang="en-US" sz="2700" dirty="0" smtClean="0">
                <a:latin typeface="Calibri"/>
                <a:ea typeface="Verdana" charset="0"/>
                <a:cs typeface="Verdana" charset="0"/>
                <a:sym typeface="Verdana" charset="0"/>
              </a:rPr>
              <a:t>? Explain.</a:t>
            </a:r>
          </a:p>
        </p:txBody>
      </p:sp>
      <p:sp>
        <p:nvSpPr>
          <p:cNvPr id="5" name="Rectangle 4"/>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3"/>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7" name="Text Placeholder 6"/>
          <p:cNvSpPr>
            <a:spLocks noGrp="1"/>
          </p:cNvSpPr>
          <p:nvPr>
            <p:ph type="body" sz="quarter" idx="12"/>
          </p:nvPr>
        </p:nvSpPr>
        <p:spPr/>
        <p:txBody>
          <a:bodyPr/>
          <a:lstStyle/>
          <a:p>
            <a:endParaRPr lang="en-US"/>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10" name="Rectangle 2"/>
          <p:cNvSpPr>
            <a:spLocks/>
          </p:cNvSpPr>
          <p:nvPr>
            <p:custDataLst>
              <p:tags r:id="rId4"/>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8075612" y="402431"/>
            <a:ext cx="4113213" cy="6346031"/>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6146" name="Picture 2"/>
          <p:cNvPicPr>
            <a:picLocks noChangeAspect="1" noChangeArrowheads="1"/>
          </p:cNvPicPr>
          <p:nvPr/>
        </p:nvPicPr>
        <p:blipFill>
          <a:blip r:embed="rId9" cstate="print"/>
          <a:srcRect/>
          <a:stretch>
            <a:fillRect/>
          </a:stretch>
        </p:blipFill>
        <p:spPr bwMode="auto">
          <a:xfrm>
            <a:off x="5370701" y="5566531"/>
            <a:ext cx="2094954" cy="781603"/>
          </a:xfrm>
          <a:prstGeom prst="rect">
            <a:avLst/>
          </a:prstGeom>
          <a:noFill/>
          <a:ln w="12700" cap="flat">
            <a:noFill/>
            <a:miter lim="800000"/>
            <a:headEnd/>
            <a:tailEnd/>
          </a:ln>
        </p:spPr>
      </p:pic>
      <p:sp>
        <p:nvSpPr>
          <p:cNvPr id="6150" name="Rectangle 6"/>
          <p:cNvSpPr>
            <a:spLocks/>
          </p:cNvSpPr>
          <p:nvPr/>
        </p:nvSpPr>
        <p:spPr bwMode="auto">
          <a:xfrm>
            <a:off x="1009388" y="1545004"/>
            <a:ext cx="6037279" cy="762537"/>
          </a:xfrm>
          <a:prstGeom prst="rect">
            <a:avLst/>
          </a:prstGeom>
          <a:noFill/>
          <a:ln w="12700" cap="flat">
            <a:noFill/>
            <a:miter lim="800000"/>
            <a:headEnd type="none" w="med" len="med"/>
            <a:tailEnd type="none" w="med" len="med"/>
          </a:ln>
        </p:spPr>
        <p:txBody>
          <a:bodyPr lIns="0" tIns="0" rIns="0" bIns="0" anchor="ctr"/>
          <a:lstStyle/>
          <a:p>
            <a:pPr algn="l">
              <a:spcBef>
                <a:spcPts val="1500"/>
              </a:spcBef>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700" dirty="0">
                <a:solidFill>
                  <a:schemeClr val="tx1"/>
                </a:solidFill>
                <a:latin typeface="Calibri" pitchFamily="34" charset="0"/>
                <a:ea typeface="Verdana" charset="0"/>
                <a:cs typeface="Verdana" charset="0"/>
                <a:sym typeface="Verdana" charset="0"/>
              </a:rPr>
              <a:t>The Snapshot button is used to capture the </a:t>
            </a:r>
            <a:r>
              <a:rPr lang="en-US" sz="2700" dirty="0" smtClean="0">
                <a:solidFill>
                  <a:schemeClr val="tx1"/>
                </a:solidFill>
                <a:latin typeface="Calibri" pitchFamily="34" charset="0"/>
                <a:ea typeface="Verdana" charset="0"/>
                <a:cs typeface="Verdana" charset="0"/>
                <a:sym typeface="Verdana" charset="0"/>
              </a:rPr>
              <a:t>screen. </a:t>
            </a:r>
            <a:endParaRPr lang="en-US" sz="2700" dirty="0">
              <a:solidFill>
                <a:schemeClr val="tx1"/>
              </a:solidFill>
              <a:latin typeface="Calibri" pitchFamily="34" charset="0"/>
              <a:ea typeface="Verdana" charset="0"/>
              <a:cs typeface="Verdana" charset="0"/>
              <a:sym typeface="Verdana" charset="0"/>
            </a:endParaRPr>
          </a:p>
        </p:txBody>
      </p:sp>
      <p:sp>
        <p:nvSpPr>
          <p:cNvPr id="6151" name="Rectangle 7"/>
          <p:cNvSpPr>
            <a:spLocks/>
          </p:cNvSpPr>
          <p:nvPr/>
        </p:nvSpPr>
        <p:spPr bwMode="auto">
          <a:xfrm>
            <a:off x="1295067" y="2612556"/>
            <a:ext cx="6322953" cy="762537"/>
          </a:xfrm>
          <a:prstGeom prst="rect">
            <a:avLst/>
          </a:prstGeom>
          <a:noFill/>
          <a:ln w="12700" cap="flat">
            <a:noFill/>
            <a:miter lim="800000"/>
            <a:headEnd type="none" w="med" len="med"/>
            <a:tailEnd type="none" w="med" len="med"/>
          </a:ln>
        </p:spPr>
        <p:txBody>
          <a:bodyPr lIns="0" tIns="0" rIns="0" bIns="0" anchor="ctr"/>
          <a:lstStyle/>
          <a:p>
            <a:pPr algn="l">
              <a:spcBef>
                <a:spcPts val="1500"/>
              </a:spcBef>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700" dirty="0">
                <a:solidFill>
                  <a:schemeClr val="tx1"/>
                </a:solidFill>
                <a:latin typeface="Calibri" pitchFamily="34" charset="0"/>
                <a:ea typeface="Verdana" charset="0"/>
                <a:cs typeface="Verdana" charset="0"/>
                <a:sym typeface="Verdana" charset="0"/>
              </a:rPr>
              <a:t>The Journal is where snapshots are stored and </a:t>
            </a:r>
            <a:r>
              <a:rPr lang="en-US" sz="2700" dirty="0" smtClean="0">
                <a:solidFill>
                  <a:schemeClr val="tx1"/>
                </a:solidFill>
                <a:latin typeface="Calibri" pitchFamily="34" charset="0"/>
                <a:ea typeface="Verdana" charset="0"/>
                <a:cs typeface="Verdana" charset="0"/>
                <a:sym typeface="Verdana" charset="0"/>
              </a:rPr>
              <a:t>viewed.</a:t>
            </a:r>
            <a:endParaRPr lang="en-US" sz="2700" dirty="0">
              <a:solidFill>
                <a:schemeClr val="tx1"/>
              </a:solidFill>
              <a:latin typeface="Calibri" pitchFamily="34" charset="0"/>
              <a:ea typeface="Verdana" charset="0"/>
              <a:cs typeface="Verdana" charset="0"/>
              <a:sym typeface="Verdana" charset="0"/>
            </a:endParaRPr>
          </a:p>
        </p:txBody>
      </p:sp>
      <p:sp>
        <p:nvSpPr>
          <p:cNvPr id="6152" name="Rectangle 8"/>
          <p:cNvSpPr>
            <a:spLocks/>
          </p:cNvSpPr>
          <p:nvPr/>
        </p:nvSpPr>
        <p:spPr bwMode="auto">
          <a:xfrm>
            <a:off x="1790239" y="3907094"/>
            <a:ext cx="5142159" cy="762537"/>
          </a:xfrm>
          <a:prstGeom prst="rect">
            <a:avLst/>
          </a:prstGeom>
          <a:noFill/>
          <a:ln w="12700" cap="flat">
            <a:noFill/>
            <a:miter lim="800000"/>
            <a:headEnd type="none" w="med" len="med"/>
            <a:tailEnd type="none" w="med" len="med"/>
          </a:ln>
        </p:spPr>
        <p:txBody>
          <a:bodyPr lIns="0" tIns="0" rIns="0" bIns="0" anchor="ctr"/>
          <a:lstStyle/>
          <a:p>
            <a:pPr algn="l">
              <a:spcBef>
                <a:spcPts val="1500"/>
              </a:spcBef>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700" dirty="0">
                <a:solidFill>
                  <a:schemeClr val="tx1"/>
                </a:solidFill>
                <a:latin typeface="Calibri" pitchFamily="34" charset="0"/>
                <a:ea typeface="Verdana" charset="0"/>
                <a:cs typeface="Verdana" charset="0"/>
                <a:sym typeface="Verdana" charset="0"/>
              </a:rPr>
              <a:t>The Share button is used to export or print your journal to turn in your work.</a:t>
            </a:r>
          </a:p>
        </p:txBody>
      </p:sp>
      <p:pic>
        <p:nvPicPr>
          <p:cNvPr id="6156" name="Picture 12"/>
          <p:cNvPicPr>
            <a:picLocks noChangeAspect="1" noChangeArrowheads="1"/>
          </p:cNvPicPr>
          <p:nvPr/>
        </p:nvPicPr>
        <p:blipFill>
          <a:blip r:embed="rId10" cstate="print"/>
          <a:srcRect/>
          <a:stretch>
            <a:fillRect/>
          </a:stretch>
        </p:blipFill>
        <p:spPr bwMode="auto">
          <a:xfrm>
            <a:off x="285677" y="5013689"/>
            <a:ext cx="1790234" cy="1544140"/>
          </a:xfrm>
          <a:prstGeom prst="rect">
            <a:avLst/>
          </a:prstGeom>
          <a:noFill/>
          <a:ln w="12700" cap="flat">
            <a:noFill/>
            <a:miter lim="800000"/>
            <a:headEnd/>
            <a:tailEnd/>
          </a:ln>
        </p:spPr>
      </p:pic>
      <p:pic>
        <p:nvPicPr>
          <p:cNvPr id="6157" name="Picture 13"/>
          <p:cNvPicPr>
            <a:picLocks noChangeAspect="1" noChangeArrowheads="1"/>
          </p:cNvPicPr>
          <p:nvPr/>
        </p:nvPicPr>
        <p:blipFill>
          <a:blip r:embed="rId11" cstate="print"/>
          <a:srcRect/>
          <a:stretch>
            <a:fillRect/>
          </a:stretch>
        </p:blipFill>
        <p:spPr bwMode="auto">
          <a:xfrm>
            <a:off x="2209224" y="4727738"/>
            <a:ext cx="3161478" cy="1239125"/>
          </a:xfrm>
          <a:prstGeom prst="rect">
            <a:avLst/>
          </a:prstGeom>
          <a:noFill/>
          <a:ln w="12700" cap="flat">
            <a:noFill/>
            <a:miter lim="800000"/>
            <a:headEnd/>
            <a:tailEnd/>
          </a:ln>
        </p:spPr>
      </p:pic>
      <p:sp>
        <p:nvSpPr>
          <p:cNvPr id="21" name="Text Placeholder 20"/>
          <p:cNvSpPr>
            <a:spLocks noGrp="1"/>
          </p:cNvSpPr>
          <p:nvPr>
            <p:ph type="body" sz="quarter" idx="12"/>
          </p:nvPr>
        </p:nvSpPr>
        <p:spPr/>
        <p:txBody>
          <a:bodyPr/>
          <a:lstStyle/>
          <a:p>
            <a:endParaRPr lang="en-US"/>
          </a:p>
        </p:txBody>
      </p:sp>
      <p:sp>
        <p:nvSpPr>
          <p:cNvPr id="19" name="Rectangle 2"/>
          <p:cNvSpPr>
            <a:spLocks/>
          </p:cNvSpPr>
          <p:nvPr>
            <p:custDataLst>
              <p:tags r:id="rId1"/>
            </p:custDataLst>
          </p:nvPr>
        </p:nvSpPr>
        <p:spPr bwMode="auto">
          <a:xfrm>
            <a:off x="182880" y="457200"/>
            <a:ext cx="2124812"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smtClean="0">
                <a:solidFill>
                  <a:srgbClr val="EB572D"/>
                </a:solidFill>
                <a:latin typeface="Calibri"/>
                <a:ea typeface="Verdana Bold" charset="0"/>
                <a:cs typeface="Verdana Bold" charset="0"/>
                <a:sym typeface="Verdana Bold" charset="0"/>
              </a:rPr>
              <a:t>Introduction</a:t>
            </a:r>
          </a:p>
        </p:txBody>
      </p:sp>
      <p:sp>
        <p:nvSpPr>
          <p:cNvPr id="23" name="Rectangle 3"/>
          <p:cNvSpPr>
            <a:spLocks/>
          </p:cNvSpPr>
          <p:nvPr>
            <p:custDataLst>
              <p:tags r:id="rId2"/>
            </p:custDataLst>
          </p:nvPr>
        </p:nvSpPr>
        <p:spPr bwMode="auto">
          <a:xfrm>
            <a:off x="228600" y="1005840"/>
            <a:ext cx="2992935"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0000FF"/>
                </a:solidFill>
                <a:latin typeface="Calibri" pitchFamily="34" charset="0"/>
                <a:ea typeface="Verdana" charset="0"/>
                <a:cs typeface="Verdana" charset="0"/>
                <a:sym typeface="Verdana" charset="0"/>
              </a:rPr>
              <a:t>Journals and Snapshots</a:t>
            </a:r>
          </a:p>
        </p:txBody>
      </p:sp>
      <p:sp>
        <p:nvSpPr>
          <p:cNvPr id="29" name="Rectangle 3"/>
          <p:cNvSpPr>
            <a:spLocks/>
          </p:cNvSpPr>
          <p:nvPr>
            <p:custDataLst>
              <p:tags r:id="rId3"/>
            </p:custDataLst>
          </p:nvPr>
        </p:nvSpPr>
        <p:spPr bwMode="auto">
          <a:xfrm>
            <a:off x="8229600" y="4593431"/>
            <a:ext cx="3669787" cy="1477328"/>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0000FF"/>
                </a:solidFill>
                <a:latin typeface="Calibri" pitchFamily="34" charset="0"/>
                <a:ea typeface="Verdana" charset="0"/>
                <a:cs typeface="Verdana" charset="0"/>
                <a:sym typeface="Verdana" charset="0"/>
              </a:rPr>
              <a:t>Note: </a:t>
            </a:r>
            <a:r>
              <a:rPr lang="en-US" sz="2400" dirty="0" smtClean="0">
                <a:solidFill>
                  <a:srgbClr val="0000FF"/>
                </a:solidFill>
                <a:latin typeface="Calibri" pitchFamily="34" charset="0"/>
                <a:ea typeface="Verdana" charset="0"/>
                <a:cs typeface="Verdana" charset="0"/>
                <a:sym typeface="Verdana" charset="0"/>
              </a:rPr>
              <a:t>You may want to take a</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dirty="0" smtClean="0">
                <a:solidFill>
                  <a:srgbClr val="0000FF"/>
                </a:solidFill>
                <a:latin typeface="Calibri" pitchFamily="34" charset="0"/>
                <a:ea typeface="Verdana" charset="0"/>
                <a:cs typeface="Verdana" charset="0"/>
                <a:sym typeface="Verdana" charset="0"/>
              </a:rPr>
              <a:t>snapshot of the first page of</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dirty="0" smtClean="0">
                <a:solidFill>
                  <a:srgbClr val="0000FF"/>
                </a:solidFill>
                <a:latin typeface="Calibri" pitchFamily="34" charset="0"/>
                <a:ea typeface="Verdana" charset="0"/>
                <a:cs typeface="Verdana" charset="0"/>
                <a:sym typeface="Verdana" charset="0"/>
              </a:rPr>
              <a:t>this lab as a cover page for </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dirty="0" smtClean="0">
                <a:solidFill>
                  <a:srgbClr val="0000FF"/>
                </a:solidFill>
                <a:latin typeface="Calibri" pitchFamily="34" charset="0"/>
                <a:ea typeface="Verdana" charset="0"/>
                <a:cs typeface="Verdana" charset="0"/>
                <a:sym typeface="Verdana" charset="0"/>
              </a:rPr>
              <a:t>your journal.</a:t>
            </a:r>
          </a:p>
        </p:txBody>
      </p:sp>
      <p:sp>
        <p:nvSpPr>
          <p:cNvPr id="30" name="Rectangle 3"/>
          <p:cNvSpPr>
            <a:spLocks/>
          </p:cNvSpPr>
          <p:nvPr>
            <p:custDataLst>
              <p:tags r:id="rId4"/>
            </p:custDataLst>
          </p:nvPr>
        </p:nvSpPr>
        <p:spPr bwMode="auto">
          <a:xfrm>
            <a:off x="8217355" y="578437"/>
            <a:ext cx="3782557" cy="3323987"/>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EF7857"/>
                </a:solidFill>
                <a:latin typeface="Calibri" pitchFamily="34" charset="0"/>
                <a:ea typeface="Verdana" charset="0"/>
                <a:cs typeface="Verdana" charset="0"/>
                <a:sym typeface="Verdana" charset="0"/>
              </a:rPr>
              <a:t>Each page of this lab that contains the symbol </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endParaRPr lang="en-US" sz="2400" b="1" dirty="0" smtClean="0">
              <a:solidFill>
                <a:srgbClr val="EF7857"/>
              </a:solidFill>
              <a:latin typeface="Calibri" pitchFamily="34" charset="0"/>
              <a:ea typeface="Verdana" charset="0"/>
              <a:cs typeface="Verdana" charset="0"/>
              <a:sym typeface="Verdana" charset="0"/>
            </a:endParaRP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EF7857"/>
                </a:solidFill>
                <a:latin typeface="Calibri" pitchFamily="34" charset="0"/>
                <a:ea typeface="Verdana" charset="0"/>
                <a:cs typeface="Verdana" charset="0"/>
                <a:sym typeface="Verdana" charset="0"/>
              </a:rPr>
              <a:t>should be inserted into your journal.  After completing a lab page with the snapshot symbol, tap        (in the upper right hand corner) to insert the page into your journal.</a:t>
            </a:r>
          </a:p>
        </p:txBody>
      </p:sp>
      <p:pic>
        <p:nvPicPr>
          <p:cNvPr id="31" name="Picture 30" descr="SNAPSHOT 04.png"/>
          <p:cNvPicPr>
            <a:picLocks noChangeAspect="1"/>
          </p:cNvPicPr>
          <p:nvPr/>
        </p:nvPicPr>
        <p:blipFill>
          <a:blip r:embed="rId12" cstate="print"/>
          <a:stretch>
            <a:fillRect/>
          </a:stretch>
        </p:blipFill>
        <p:spPr>
          <a:xfrm>
            <a:off x="9409112" y="1360373"/>
            <a:ext cx="1216699" cy="296732"/>
          </a:xfrm>
          <a:prstGeom prst="rect">
            <a:avLst/>
          </a:prstGeom>
        </p:spPr>
      </p:pic>
      <p:sp>
        <p:nvSpPr>
          <p:cNvPr id="24" name="Rectangle 23"/>
          <p:cNvSpPr/>
          <p:nvPr>
            <p:custDataLst>
              <p:tags r:id="rId5"/>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TextBox 24"/>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algn="l"/>
            <a:r>
              <a:rPr lang="en-US" sz="2400" b="1" dirty="0" smtClean="0">
                <a:solidFill>
                  <a:srgbClr val="FFFFFF"/>
                </a:solidFill>
                <a:latin typeface="Calibri"/>
              </a:rPr>
              <a:t>Monitoring the Quality of Water</a:t>
            </a:r>
            <a:endParaRPr lang="en-US" sz="2400" b="1" dirty="0">
              <a:solidFill>
                <a:srgbClr val="FFFFFF"/>
              </a:solidFill>
              <a:latin typeface="Calibri"/>
            </a:endParaRPr>
          </a:p>
        </p:txBody>
      </p:sp>
      <p:pic>
        <p:nvPicPr>
          <p:cNvPr id="22" name="Picture 21" descr="Snapshot_On.png"/>
          <p:cNvPicPr>
            <a:picLocks noChangeAspect="1"/>
          </p:cNvPicPr>
          <p:nvPr/>
        </p:nvPicPr>
        <p:blipFill>
          <a:blip r:embed="rId13" cstate="print"/>
          <a:stretch>
            <a:fillRect/>
          </a:stretch>
        </p:blipFill>
        <p:spPr>
          <a:xfrm>
            <a:off x="9713912" y="2775515"/>
            <a:ext cx="390145" cy="390145"/>
          </a:xfrm>
          <a:prstGeom prst="rect">
            <a:avLst/>
          </a:prstGeom>
        </p:spPr>
      </p:pic>
      <p:pic>
        <p:nvPicPr>
          <p:cNvPr id="26" name="Picture 25" descr="Snapshot_On.png"/>
          <p:cNvPicPr>
            <a:picLocks noChangeAspect="1"/>
          </p:cNvPicPr>
          <p:nvPr/>
        </p:nvPicPr>
        <p:blipFill>
          <a:blip r:embed="rId13" cstate="print"/>
          <a:stretch>
            <a:fillRect/>
          </a:stretch>
        </p:blipFill>
        <p:spPr>
          <a:xfrm>
            <a:off x="455612" y="1545431"/>
            <a:ext cx="390145" cy="390145"/>
          </a:xfrm>
          <a:prstGeom prst="rect">
            <a:avLst/>
          </a:prstGeom>
        </p:spPr>
      </p:pic>
      <p:pic>
        <p:nvPicPr>
          <p:cNvPr id="27" name="Picture 26" descr="Journal_On.png"/>
          <p:cNvPicPr>
            <a:picLocks noChangeAspect="1"/>
          </p:cNvPicPr>
          <p:nvPr/>
        </p:nvPicPr>
        <p:blipFill>
          <a:blip r:embed="rId14" cstate="print"/>
          <a:stretch>
            <a:fillRect/>
          </a:stretch>
        </p:blipFill>
        <p:spPr>
          <a:xfrm>
            <a:off x="760412" y="2612231"/>
            <a:ext cx="390145" cy="390145"/>
          </a:xfrm>
          <a:prstGeom prst="rect">
            <a:avLst/>
          </a:prstGeom>
        </p:spPr>
      </p:pic>
      <p:pic>
        <p:nvPicPr>
          <p:cNvPr id="28" name="Picture 27" descr="Share_On.png"/>
          <p:cNvPicPr>
            <a:picLocks noChangeAspect="1"/>
          </p:cNvPicPr>
          <p:nvPr/>
        </p:nvPicPr>
        <p:blipFill>
          <a:blip r:embed="rId15" cstate="print"/>
          <a:stretch>
            <a:fillRect/>
          </a:stretch>
        </p:blipFill>
        <p:spPr>
          <a:xfrm>
            <a:off x="1293812" y="3679031"/>
            <a:ext cx="390145" cy="390145"/>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4275" name="Rectangle 3"/>
          <p:cNvSpPr>
            <a:spLocks/>
          </p:cNvSpPr>
          <p:nvPr>
            <p:custDataLst>
              <p:tags r:id="rId1"/>
            </p:custDataLst>
          </p:nvPr>
        </p:nvSpPr>
        <p:spPr bwMode="auto">
          <a:xfrm>
            <a:off x="228601" y="1097280"/>
            <a:ext cx="11504612" cy="830997"/>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396875" marR="0" lvl="0" indent="-396875" algn="l" defTabSz="914400" eaLnBrk="1" fontAlgn="auto" latinLnBrk="0" hangingPunct="1">
              <a:lnSpc>
                <a:spcPct val="100000"/>
              </a:lnSpc>
              <a:spcBef>
                <a:spcPts val="1500"/>
              </a:spcBef>
              <a:spcAft>
                <a:spcPts val="0"/>
              </a:spcAft>
              <a:buClrTx/>
              <a:buSzTx/>
              <a:buFontTx/>
              <a:buAutoNum type="arabicPeriod" startAt="5"/>
              <a:tabLst>
                <a:tab pos="17463" algn="l"/>
                <a:tab pos="457200" algn="l"/>
                <a:tab pos="474663" algn="l"/>
                <a:tab pos="1065213" algn="l"/>
                <a:tab pos="1598613" algn="l"/>
                <a:tab pos="2132013" algn="l"/>
                <a:tab pos="2665413" algn="l"/>
                <a:tab pos="3198813" algn="l"/>
                <a:tab pos="3732213" algn="l"/>
                <a:tab pos="4265613" algn="l"/>
                <a:tab pos="4799013" algn="l"/>
                <a:tab pos="5332413" algn="l"/>
                <a:tab pos="5865813" algn="l"/>
                <a:tab pos="6397625" algn="l"/>
              </a:tabLst>
              <a:defRPr/>
            </a:pPr>
            <a:r>
              <a:rPr lang="en-US" sz="2700" dirty="0" smtClean="0">
                <a:latin typeface="Calibri"/>
                <a:ea typeface="Verdana" charset="0"/>
                <a:cs typeface="Verdana" charset="0"/>
                <a:sym typeface="Verdana" charset="0"/>
              </a:rPr>
              <a:t>Consider the pH levels from your data.  Does </a:t>
            </a:r>
            <a:r>
              <a:rPr lang="en-US" sz="2700" dirty="0">
                <a:latin typeface="Calibri"/>
                <a:ea typeface="Verdana" charset="0"/>
                <a:cs typeface="Verdana" charset="0"/>
                <a:sym typeface="Verdana" charset="0"/>
              </a:rPr>
              <a:t>your water body show signs of acid rain or other acid deposition? Explain.</a:t>
            </a:r>
          </a:p>
        </p:txBody>
      </p:sp>
      <p:sp>
        <p:nvSpPr>
          <p:cNvPr id="5" name="Rectangle 4"/>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3"/>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7" name="Text Placeholder 6"/>
          <p:cNvSpPr>
            <a:spLocks noGrp="1"/>
          </p:cNvSpPr>
          <p:nvPr>
            <p:ph type="body" sz="quarter" idx="12"/>
          </p:nvPr>
        </p:nvSpPr>
        <p:spPr/>
        <p:txBody>
          <a:bodyPr/>
          <a:lstStyle/>
          <a:p>
            <a:endParaRPr lang="en-US"/>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10" name="Rectangle 2"/>
          <p:cNvSpPr>
            <a:spLocks/>
          </p:cNvSpPr>
          <p:nvPr>
            <p:custDataLst>
              <p:tags r:id="rId4"/>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299" name="Rectangle 3"/>
          <p:cNvSpPr>
            <a:spLocks/>
          </p:cNvSpPr>
          <p:nvPr>
            <p:custDataLst>
              <p:tags r:id="rId1"/>
            </p:custDataLst>
          </p:nvPr>
        </p:nvSpPr>
        <p:spPr bwMode="auto">
          <a:xfrm>
            <a:off x="228600" y="1097280"/>
            <a:ext cx="11047412" cy="2158604"/>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57200" marR="0" lvl="0" indent="-457200" algn="l" defTabSz="914400" eaLnBrk="1" fontAlgn="auto" latinLnBrk="0" hangingPunct="1">
              <a:lnSpc>
                <a:spcPct val="100000"/>
              </a:lnSpc>
              <a:spcBef>
                <a:spcPts val="1500"/>
              </a:spcBef>
              <a:spcAft>
                <a:spcPts val="0"/>
              </a:spcAft>
              <a:buClrTx/>
              <a:buSzTx/>
              <a:buFontTx/>
              <a:buAutoNum type="arabicPeriod" startAt="6"/>
              <a:tabLst>
                <a:tab pos="17463" algn="l"/>
                <a:tab pos="457200" algn="l"/>
                <a:tab pos="474663" algn="l"/>
                <a:tab pos="1065213" algn="l"/>
                <a:tab pos="1598613" algn="l"/>
                <a:tab pos="2132013" algn="l"/>
                <a:tab pos="2665413" algn="l"/>
                <a:tab pos="3198813" algn="l"/>
                <a:tab pos="3732213" algn="l"/>
                <a:tab pos="4265613" algn="l"/>
                <a:tab pos="4799013" algn="l"/>
                <a:tab pos="5332413" algn="l"/>
                <a:tab pos="5865813" algn="l"/>
                <a:tab pos="6397625" algn="l"/>
              </a:tabLst>
              <a:defRPr/>
            </a:pPr>
            <a:r>
              <a:rPr lang="en-US" sz="2700" dirty="0">
                <a:latin typeface="Calibri"/>
                <a:ea typeface="Verdana" charset="0"/>
                <a:cs typeface="Verdana" charset="0"/>
                <a:sym typeface="Verdana" charset="0"/>
              </a:rPr>
              <a:t>Conductivity is a measure of salts dissolved in the water. Conductivity levels in a surface water body above 200 to 300 µS/cm may indicate pollution by runoff from cities or agricultural regions</a:t>
            </a:r>
            <a:r>
              <a:rPr lang="en-US" sz="2700" dirty="0" smtClean="0">
                <a:latin typeface="Calibri"/>
                <a:ea typeface="Verdana" charset="0"/>
                <a:cs typeface="Verdana" charset="0"/>
                <a:sym typeface="Verdana" charset="0"/>
              </a:rPr>
              <a:t>.</a:t>
            </a:r>
          </a:p>
          <a:p>
            <a:pPr marL="457200" marR="0" lvl="0" indent="-457200" algn="l" defTabSz="914400" eaLnBrk="1" fontAlgn="auto" latinLnBrk="0" hangingPunct="1">
              <a:lnSpc>
                <a:spcPts val="2800"/>
              </a:lnSpc>
              <a:spcBef>
                <a:spcPts val="1500"/>
              </a:spcBef>
              <a:spcAft>
                <a:spcPts val="0"/>
              </a:spcAft>
              <a:buClrTx/>
              <a:buSzTx/>
              <a:tabLst>
                <a:tab pos="17463" algn="l"/>
                <a:tab pos="457200" algn="l"/>
                <a:tab pos="474663" algn="l"/>
                <a:tab pos="1065213" algn="l"/>
                <a:tab pos="1598613" algn="l"/>
                <a:tab pos="2132013" algn="l"/>
                <a:tab pos="2665413" algn="l"/>
                <a:tab pos="3198813" algn="l"/>
                <a:tab pos="3732213" algn="l"/>
                <a:tab pos="4265613" algn="l"/>
                <a:tab pos="4799013" algn="l"/>
                <a:tab pos="5332413" algn="l"/>
                <a:tab pos="5865813" algn="l"/>
                <a:tab pos="6397625" algn="l"/>
              </a:tabLst>
              <a:defRPr/>
            </a:pPr>
            <a:r>
              <a:rPr lang="en-US" sz="2700" dirty="0" smtClean="0">
                <a:latin typeface="Calibri"/>
                <a:ea typeface="Verdana" charset="0"/>
                <a:cs typeface="Verdana" charset="0"/>
                <a:sym typeface="Verdana" charset="0"/>
              </a:rPr>
              <a:t>		Does your water body show signs of pollution? If so, what do you think might be contributing to this pollution?</a:t>
            </a:r>
            <a:endParaRPr lang="en-US" sz="2700" dirty="0">
              <a:latin typeface="Calibri"/>
              <a:ea typeface="Verdana" charset="0"/>
              <a:cs typeface="Verdana" charset="0"/>
              <a:sym typeface="Verdana" charset="0"/>
            </a:endParaRPr>
          </a:p>
        </p:txBody>
      </p:sp>
      <p:sp>
        <p:nvSpPr>
          <p:cNvPr id="5" name="Rectangle 4"/>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3"/>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7" name="Text Placeholder 6"/>
          <p:cNvSpPr>
            <a:spLocks noGrp="1"/>
          </p:cNvSpPr>
          <p:nvPr>
            <p:ph type="body" sz="quarter" idx="12"/>
          </p:nvPr>
        </p:nvSpPr>
        <p:spPr/>
        <p:txBody>
          <a:bodyPr/>
          <a:lstStyle/>
          <a:p>
            <a:endParaRPr lang="en-US"/>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10" name="Rectangle 2"/>
          <p:cNvSpPr>
            <a:spLocks/>
          </p:cNvSpPr>
          <p:nvPr>
            <p:custDataLst>
              <p:tags r:id="rId4"/>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6323" name="Rectangle 3"/>
          <p:cNvSpPr>
            <a:spLocks/>
          </p:cNvSpPr>
          <p:nvPr>
            <p:custDataLst>
              <p:tags r:id="rId1"/>
            </p:custDataLst>
          </p:nvPr>
        </p:nvSpPr>
        <p:spPr bwMode="auto">
          <a:xfrm>
            <a:off x="228601" y="1097280"/>
            <a:ext cx="11580812" cy="124649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57200" marR="0" lvl="0" indent="-457200" algn="l" defTabSz="914400" eaLnBrk="1" fontAlgn="auto" latinLnBrk="0" hangingPunct="1">
              <a:lnSpc>
                <a:spcPct val="100000"/>
              </a:lnSpc>
              <a:spcBef>
                <a:spcPts val="1500"/>
              </a:spcBef>
              <a:spcAft>
                <a:spcPts val="0"/>
              </a:spcAft>
              <a:buClrTx/>
              <a:buSzTx/>
              <a:buFontTx/>
              <a:buAutoNum type="arabicPeriod" startAt="7"/>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In the United States, turbidity levels higher than 1 NTU in drinking water are unlawful . If your water body serves as a drinking water source, would the water have to be filtered to remove suspended solids? Explain.</a:t>
            </a:r>
          </a:p>
        </p:txBody>
      </p:sp>
      <p:sp>
        <p:nvSpPr>
          <p:cNvPr id="5" name="Rectangle 4"/>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3"/>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7" name="Text Placeholder 6"/>
          <p:cNvSpPr>
            <a:spLocks noGrp="1"/>
          </p:cNvSpPr>
          <p:nvPr>
            <p:ph type="body" sz="quarter" idx="12"/>
          </p:nvPr>
        </p:nvSpPr>
        <p:spPr/>
        <p:txBody>
          <a:bodyPr/>
          <a:lstStyle/>
          <a:p>
            <a:endParaRPr lang="en-US"/>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10" name="Rectangle 2"/>
          <p:cNvSpPr>
            <a:spLocks/>
          </p:cNvSpPr>
          <p:nvPr>
            <p:custDataLst>
              <p:tags r:id="rId4"/>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7346" name="Rectangle 2"/>
          <p:cNvSpPr>
            <a:spLocks/>
          </p:cNvSpPr>
          <p:nvPr>
            <p:custDataLst>
              <p:tags r:id="rId1"/>
            </p:custDataLst>
          </p:nvPr>
        </p:nvSpPr>
        <p:spPr bwMode="auto">
          <a:xfrm>
            <a:off x="0" y="396973"/>
            <a:ext cx="177965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182953" marR="0" lvl="0" indent="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57347" name="Rectangle 3"/>
          <p:cNvSpPr>
            <a:spLocks/>
          </p:cNvSpPr>
          <p:nvPr>
            <p:custDataLst>
              <p:tags r:id="rId2"/>
            </p:custDataLst>
          </p:nvPr>
        </p:nvSpPr>
        <p:spPr bwMode="auto">
          <a:xfrm>
            <a:off x="228600" y="1005840"/>
            <a:ext cx="8918403"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1500"/>
              </a:spcBef>
              <a:spcAft>
                <a:spcPts val="0"/>
              </a:spcAft>
              <a:buClrTx/>
              <a:buSzTx/>
              <a:buNone/>
              <a:tabLst>
                <a:tab pos="533399" algn="l"/>
                <a:tab pos="1066801" algn="l"/>
                <a:tab pos="1600307" algn="l"/>
                <a:tab pos="2133742" algn="l"/>
                <a:tab pos="2667178" algn="l"/>
                <a:tab pos="3200613" algn="l"/>
                <a:tab pos="3734049" algn="l"/>
                <a:tab pos="4267484" algn="l"/>
                <a:tab pos="4800920" algn="l"/>
                <a:tab pos="5334356" algn="l"/>
                <a:tab pos="5867791" algn="l"/>
                <a:tab pos="6401227" algn="l"/>
                <a:tab pos="6401227" algn="l"/>
              </a:tabLst>
              <a:defRPr/>
            </a:pPr>
            <a:r>
              <a:rPr lang="en-US" sz="2400" b="1" dirty="0">
                <a:solidFill>
                  <a:srgbClr val="0000FF"/>
                </a:solidFill>
                <a:latin typeface="Calibri"/>
                <a:ea typeface="Verdana" charset="0"/>
                <a:cs typeface="Verdana" charset="0"/>
                <a:sym typeface="Verdana" charset="0"/>
              </a:rPr>
              <a:t>Use available resources to help you answer the following questions.</a:t>
            </a:r>
          </a:p>
        </p:txBody>
      </p:sp>
      <p:sp>
        <p:nvSpPr>
          <p:cNvPr id="57348" name="Rectangle 4"/>
          <p:cNvSpPr>
            <a:spLocks/>
          </p:cNvSpPr>
          <p:nvPr>
            <p:custDataLst>
              <p:tags r:id="rId3"/>
            </p:custDataLst>
          </p:nvPr>
        </p:nvSpPr>
        <p:spPr bwMode="auto">
          <a:xfrm>
            <a:off x="228600" y="1463040"/>
            <a:ext cx="11027078" cy="1854354"/>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57200" marR="0" lvl="0" indent="-457200" algn="l" defTabSz="914400" eaLnBrk="1" fontAlgn="auto" latinLnBrk="0" hangingPunct="1">
              <a:lnSpc>
                <a:spcPct val="100000"/>
              </a:lnSpc>
              <a:spcBef>
                <a:spcPts val="1500"/>
              </a:spcBef>
              <a:spcAft>
                <a:spcPts val="0"/>
              </a:spcAft>
              <a:buClrTx/>
              <a:buSzTx/>
              <a:buFontTx/>
              <a:buAutoNum type="arabicPeriod"/>
              <a:tabLst>
                <a:tab pos="17463" algn="l"/>
                <a:tab pos="457200"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Lst>
              <a:defRPr/>
            </a:pPr>
            <a:r>
              <a:rPr lang="en-US" sz="2700" dirty="0">
                <a:latin typeface="Calibri"/>
                <a:ea typeface="Verdana" charset="0"/>
                <a:cs typeface="Verdana" charset="0"/>
                <a:sym typeface="Verdana" charset="0"/>
              </a:rPr>
              <a:t>Design an additional study to determine levels of pollutants in the water body you tested. Use evidence you collected in the field study to identify 3 additional tests that would be useful to conduct. </a:t>
            </a:r>
          </a:p>
          <a:p>
            <a:pPr marL="457200" marR="0" lvl="0" indent="-457200" algn="l" defTabSz="914400" eaLnBrk="1" fontAlgn="auto" latinLnBrk="0" hangingPunct="1">
              <a:lnSpc>
                <a:spcPct val="100000"/>
              </a:lnSpc>
              <a:spcBef>
                <a:spcPts val="1500"/>
              </a:spcBef>
              <a:spcAft>
                <a:spcPts val="0"/>
              </a:spcAft>
              <a:buClrTx/>
              <a:buSzTx/>
              <a:tabLst>
                <a:tab pos="17463" algn="l"/>
                <a:tab pos="457200" algn="l"/>
                <a:tab pos="474663" algn="l"/>
                <a:tab pos="1065213" algn="l"/>
                <a:tab pos="1598613" algn="l"/>
                <a:tab pos="2132013" algn="l"/>
                <a:tab pos="2665413" algn="l"/>
                <a:tab pos="3198813" algn="l"/>
                <a:tab pos="3732213" algn="l"/>
                <a:tab pos="4265613" algn="l"/>
                <a:tab pos="4799013" algn="l"/>
                <a:tab pos="5332413" algn="l"/>
                <a:tab pos="5865813" algn="l"/>
                <a:tab pos="6397625" algn="l"/>
                <a:tab pos="209550" algn="l"/>
                <a:tab pos="1066800" algn="l"/>
                <a:tab pos="1600200" algn="l"/>
                <a:tab pos="2133600" algn="l"/>
                <a:tab pos="2667000" algn="l"/>
                <a:tab pos="3200400" algn="l"/>
                <a:tab pos="3733800" algn="l"/>
                <a:tab pos="4267200" algn="l"/>
                <a:tab pos="4800600" algn="l"/>
                <a:tab pos="5334000" algn="l"/>
                <a:tab pos="5867400" algn="l"/>
                <a:tab pos="6400800" algn="l"/>
              </a:tabLst>
              <a:defRPr/>
            </a:pPr>
            <a:r>
              <a:rPr lang="en-US" sz="2700" dirty="0" smtClean="0">
                <a:latin typeface="Calibri"/>
                <a:ea typeface="Verdana" charset="0"/>
                <a:cs typeface="Verdana" charset="0"/>
                <a:sym typeface="Verdana" charset="0"/>
              </a:rPr>
              <a:t>		Explain </a:t>
            </a:r>
            <a:r>
              <a:rPr lang="en-US" sz="2700" dirty="0">
                <a:latin typeface="Calibri"/>
                <a:ea typeface="Verdana" charset="0"/>
                <a:cs typeface="Verdana" charset="0"/>
                <a:sym typeface="Verdana" charset="0"/>
              </a:rPr>
              <a:t>why you picked these tests.</a:t>
            </a:r>
          </a:p>
        </p:txBody>
      </p:sp>
      <p:sp>
        <p:nvSpPr>
          <p:cNvPr id="6" name="Rectangle 5"/>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5"/>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8" name="Text Placeholder 7"/>
          <p:cNvSpPr>
            <a:spLocks noGrp="1"/>
          </p:cNvSpPr>
          <p:nvPr>
            <p:ph type="body" sz="quarter" idx="12"/>
          </p:nvPr>
        </p:nvSpPr>
        <p:spPr/>
        <p:txBody>
          <a:bodyPr/>
          <a:lstStyle/>
          <a:p>
            <a:endParaRPr lang="en-US"/>
          </a:p>
        </p:txBody>
      </p:sp>
      <p:pic>
        <p:nvPicPr>
          <p:cNvPr id="10" name="Picture 9" descr="SNAPSHOT 04.png"/>
          <p:cNvPicPr>
            <a:picLocks noChangeAspect="1"/>
          </p:cNvPicPr>
          <p:nvPr/>
        </p:nvPicPr>
        <p:blipFill>
          <a:blip r:embed="rId8" cstate="print"/>
          <a:stretch>
            <a:fillRect/>
          </a:stretch>
        </p:blipFill>
        <p:spPr>
          <a:xfrm>
            <a:off x="10745113" y="3017520"/>
            <a:ext cx="1216699" cy="296732"/>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326231"/>
            <a:ext cx="12188825" cy="3124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8370" name="Rectangle 2"/>
          <p:cNvSpPr>
            <a:spLocks/>
          </p:cNvSpPr>
          <p:nvPr>
            <p:custDataLst>
              <p:tags r:id="rId1"/>
            </p:custDataLst>
          </p:nvPr>
        </p:nvSpPr>
        <p:spPr bwMode="auto">
          <a:xfrm>
            <a:off x="0" y="396973"/>
            <a:ext cx="177965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182953" marR="0" lvl="0" indent="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58371" name="Rectangle 3"/>
          <p:cNvSpPr>
            <a:spLocks/>
          </p:cNvSpPr>
          <p:nvPr>
            <p:custDataLst>
              <p:tags r:id="rId2"/>
            </p:custDataLst>
          </p:nvPr>
        </p:nvSpPr>
        <p:spPr bwMode="auto">
          <a:xfrm>
            <a:off x="228600" y="1097280"/>
            <a:ext cx="12188825" cy="830997"/>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57200" marR="0" lvl="0" indent="-457200" algn="l" defTabSz="914400" eaLnBrk="1" fontAlgn="auto" latinLnBrk="0" hangingPunct="1">
              <a:lnSpc>
                <a:spcPct val="100000"/>
              </a:lnSpc>
              <a:spcBef>
                <a:spcPts val="1500"/>
              </a:spcBef>
              <a:spcAft>
                <a:spcPts val="0"/>
              </a:spcAft>
              <a:buClrTx/>
              <a:buSzTx/>
              <a:buFontTx/>
              <a:buAutoNum type="arabicPeriod" startAt="2"/>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Design a water quality monitoring process to test whether a point-source polluting entity is significantly affecting your water body.</a:t>
            </a:r>
          </a:p>
        </p:txBody>
      </p:sp>
      <p:sp>
        <p:nvSpPr>
          <p:cNvPr id="58372" name="Rectangle 4"/>
          <p:cNvSpPr>
            <a:spLocks/>
          </p:cNvSpPr>
          <p:nvPr>
            <p:custDataLst>
              <p:tags r:id="rId3"/>
            </p:custDataLst>
          </p:nvPr>
        </p:nvSpPr>
        <p:spPr bwMode="auto">
          <a:xfrm>
            <a:off x="760412" y="2035072"/>
            <a:ext cx="11125200" cy="738664"/>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dirty="0">
                <a:solidFill>
                  <a:srgbClr val="0000FF"/>
                </a:solidFill>
                <a:latin typeface="Calibri"/>
                <a:ea typeface="Verdana" charset="0"/>
                <a:cs typeface="Verdana" charset="0"/>
                <a:sym typeface="Verdana" charset="0"/>
              </a:rPr>
              <a:t>Examples of point-source pollution include heat from power plants, nitrogen, phosphates, or salts from agricultural or urban runoff, and treated or untreated sewage.</a:t>
            </a:r>
          </a:p>
        </p:txBody>
      </p:sp>
      <p:sp>
        <p:nvSpPr>
          <p:cNvPr id="6" name="Rectangle 5"/>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5"/>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8" name="Text Placeholder 7"/>
          <p:cNvSpPr>
            <a:spLocks noGrp="1"/>
          </p:cNvSpPr>
          <p:nvPr>
            <p:ph type="body" sz="quarter" idx="12"/>
          </p:nvPr>
        </p:nvSpPr>
        <p:spPr/>
        <p:txBody>
          <a:bodyPr/>
          <a:lstStyle/>
          <a:p>
            <a:endParaRPr lang="en-US"/>
          </a:p>
        </p:txBody>
      </p:sp>
      <p:pic>
        <p:nvPicPr>
          <p:cNvPr id="10" name="Picture 9" descr="SNAPSHOT 04.png"/>
          <p:cNvPicPr>
            <a:picLocks noChangeAspect="1"/>
          </p:cNvPicPr>
          <p:nvPr/>
        </p:nvPicPr>
        <p:blipFill>
          <a:blip r:embed="rId8" cstate="print"/>
          <a:stretch>
            <a:fillRect/>
          </a:stretch>
        </p:blipFill>
        <p:spPr>
          <a:xfrm>
            <a:off x="10745113" y="3017520"/>
            <a:ext cx="1216699" cy="296732"/>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 name="Picture 10"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59393" name="Rectangle 1"/>
          <p:cNvSpPr>
            <a:spLocks/>
          </p:cNvSpPr>
          <p:nvPr>
            <p:custDataLst>
              <p:tags r:id="rId1"/>
            </p:custDataLst>
          </p:nvPr>
        </p:nvSpPr>
        <p:spPr bwMode="auto">
          <a:xfrm>
            <a:off x="182880"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59394" name="Rectangle 2"/>
          <p:cNvSpPr>
            <a:spLocks/>
          </p:cNvSpPr>
          <p:nvPr>
            <p:custDataLst>
              <p:tags r:id="rId2"/>
            </p:custDataLst>
          </p:nvPr>
        </p:nvSpPr>
        <p:spPr bwMode="auto">
          <a:xfrm>
            <a:off x="228600" y="1097280"/>
            <a:ext cx="7542211" cy="4311950"/>
          </a:xfrm>
          <a:prstGeom prst="rect">
            <a:avLst/>
          </a:prstGeom>
          <a:noFill/>
          <a:ln w="12700" cap="flat">
            <a:noFill/>
            <a:miter lim="800000"/>
            <a:headEnd type="none" w="med" len="med"/>
            <a:tailEnd type="none" w="med" len="med"/>
          </a:ln>
        </p:spPr>
        <p:txBody>
          <a:bodyPr vert="horz" wrap="square" lIns="0" tIns="0" rIns="0" bIns="0" anchor="ctr" anchorCtr="0">
            <a:spAutoFit/>
          </a:bodyPr>
          <a:lstStyle/>
          <a:p>
            <a:pPr marL="457200" indent="-457200" algn="l">
              <a:spcBef>
                <a:spcPts val="1499"/>
              </a:spcBef>
              <a:spcAft>
                <a:spcPts val="0"/>
              </a:spcAft>
              <a:buFontTx/>
              <a:buAutoNum type="arabicPeriod"/>
              <a:tabLst>
                <a:tab pos="209550" algn="l"/>
                <a:tab pos="457200" algn="l"/>
                <a:tab pos="1066800" algn="l"/>
                <a:tab pos="1600200" algn="l"/>
                <a:tab pos="2133600" algn="l"/>
                <a:tab pos="2667000" algn="l"/>
                <a:tab pos="3200400" algn="l"/>
                <a:tab pos="3733800" algn="l"/>
                <a:tab pos="4267200" algn="l"/>
                <a:tab pos="4800600" algn="l"/>
                <a:tab pos="5334000" algn="l"/>
                <a:tab pos="5867400" algn="l"/>
                <a:tab pos="6400800" algn="l"/>
              </a:tabLst>
            </a:pPr>
            <a:r>
              <a:rPr lang="en-US" sz="2700" dirty="0" smtClean="0">
                <a:latin typeface="Calibri" pitchFamily="34" charset="0"/>
                <a:ea typeface="Verdana" charset="0"/>
                <a:cs typeface="Verdana" charset="0"/>
                <a:sym typeface="Verdana" charset="0"/>
              </a:rPr>
              <a:t>Which of the </a:t>
            </a:r>
            <a:r>
              <a:rPr lang="en-US" sz="2700" dirty="0">
                <a:latin typeface="Calibri" pitchFamily="34" charset="0"/>
                <a:ea typeface="Verdana" charset="0"/>
                <a:cs typeface="Verdana" charset="0"/>
                <a:sym typeface="Verdana" charset="0"/>
              </a:rPr>
              <a:t>following </a:t>
            </a:r>
            <a:r>
              <a:rPr lang="en-US" sz="2700" dirty="0" smtClean="0">
                <a:latin typeface="Calibri" pitchFamily="34" charset="0"/>
                <a:ea typeface="Verdana" charset="0"/>
                <a:cs typeface="Verdana" charset="0"/>
                <a:sym typeface="Verdana" charset="0"/>
              </a:rPr>
              <a:t>describes a watershed?</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It delivers runoff, sediment, and dissolved substances into the water body.</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A coastal delta is an example.</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An inland floodplain is an example.</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It is the land area bordering a water body.</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A and D.</a:t>
            </a:r>
          </a:p>
        </p:txBody>
      </p:sp>
      <p:sp>
        <p:nvSpPr>
          <p:cNvPr id="7" name="Rectangle 6"/>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 name="Picture 10"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60418" name="Rectangle 2"/>
          <p:cNvSpPr>
            <a:spLocks/>
          </p:cNvSpPr>
          <p:nvPr>
            <p:custDataLst>
              <p:tags r:id="rId1"/>
            </p:custDataLst>
          </p:nvPr>
        </p:nvSpPr>
        <p:spPr bwMode="auto">
          <a:xfrm>
            <a:off x="228600" y="1097280"/>
            <a:ext cx="7161212" cy="4311950"/>
          </a:xfrm>
          <a:prstGeom prst="rect">
            <a:avLst/>
          </a:prstGeom>
          <a:noFill/>
          <a:ln w="12700" cap="flat">
            <a:noFill/>
            <a:miter lim="800000"/>
            <a:headEnd type="none" w="med" len="med"/>
            <a:tailEnd type="none" w="med" len="med"/>
          </a:ln>
        </p:spPr>
        <p:txBody>
          <a:bodyPr vert="horz" wrap="square" lIns="0" tIns="0" rIns="0" bIns="0" anchor="ctr" anchorCtr="0">
            <a:spAutoFit/>
          </a:bodyPr>
          <a:lstStyle/>
          <a:p>
            <a:pPr marL="457200" indent="-457200" algn="l">
              <a:spcBef>
                <a:spcPts val="1499"/>
              </a:spcBef>
              <a:spcAft>
                <a:spcPts val="0"/>
              </a:spcAft>
              <a:buFontTx/>
              <a:buAutoNum type="arabicPeriod" startAt="2"/>
              <a:tabLst>
                <a:tab pos="209550" algn="l"/>
                <a:tab pos="396875" algn="l"/>
                <a:tab pos="1066800" algn="l"/>
                <a:tab pos="1600200" algn="l"/>
                <a:tab pos="2133600" algn="l"/>
                <a:tab pos="2667000" algn="l"/>
                <a:tab pos="3200400" algn="l"/>
                <a:tab pos="3733800" algn="l"/>
                <a:tab pos="4267200" algn="l"/>
                <a:tab pos="4800600" algn="l"/>
                <a:tab pos="5334000" algn="l"/>
                <a:tab pos="5867400" algn="l"/>
                <a:tab pos="6400800" algn="l"/>
              </a:tabLst>
            </a:pPr>
            <a:r>
              <a:rPr lang="en-US" sz="2700" dirty="0">
                <a:latin typeface="Calibri" pitchFamily="34" charset="0"/>
                <a:ea typeface="Verdana" charset="0"/>
                <a:cs typeface="Verdana" charset="0"/>
                <a:sym typeface="Verdana" charset="0"/>
              </a:rPr>
              <a:t>Point-source pollution </a:t>
            </a:r>
            <a:r>
              <a:rPr lang="en-US" sz="2700" dirty="0" smtClean="0">
                <a:latin typeface="Calibri" pitchFamily="34" charset="0"/>
                <a:ea typeface="Verdana" charset="0"/>
                <a:cs typeface="Verdana" charset="0"/>
                <a:sym typeface="Verdana" charset="0"/>
              </a:rPr>
              <a:t>__________.</a:t>
            </a:r>
          </a:p>
          <a:p>
            <a:pPr marL="914400" lvl="1" indent="-396875"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can usually be identified within a given area</a:t>
            </a:r>
          </a:p>
          <a:p>
            <a:pPr marL="914400" lvl="1" indent="-396875"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is dispersed and difficult to identify</a:t>
            </a:r>
          </a:p>
          <a:p>
            <a:pPr marL="914400" lvl="1" indent="-396875"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is more easily controlled than nonpoint- source pollution</a:t>
            </a:r>
          </a:p>
          <a:p>
            <a:pPr marL="914400" lvl="1" indent="-396875"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A and C</a:t>
            </a:r>
          </a:p>
          <a:p>
            <a:pPr marL="914400" lvl="1" indent="-396875"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A, B, and C</a:t>
            </a:r>
          </a:p>
        </p:txBody>
      </p:sp>
      <p:sp>
        <p:nvSpPr>
          <p:cNvPr id="6" name="Rectangle 5"/>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3"/>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8" name="Text Placeholder 7"/>
          <p:cNvSpPr>
            <a:spLocks noGrp="1"/>
          </p:cNvSpPr>
          <p:nvPr>
            <p:ph type="body" sz="quarter" idx="12"/>
          </p:nvPr>
        </p:nvSpPr>
        <p:spPr/>
        <p:txBody>
          <a:bodyPr/>
          <a:lstStyle/>
          <a:p>
            <a:endParaRPr lang="en-US"/>
          </a:p>
        </p:txBody>
      </p:sp>
      <p:sp>
        <p:nvSpPr>
          <p:cNvPr id="9" name="Rectangle 1"/>
          <p:cNvSpPr>
            <a:spLocks/>
          </p:cNvSpPr>
          <p:nvPr>
            <p:custDataLst>
              <p:tags r:id="rId4"/>
            </p:custDataLst>
          </p:nvPr>
        </p:nvSpPr>
        <p:spPr bwMode="auto">
          <a:xfrm>
            <a:off x="182880"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Multiple Choice</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 name="Picture 11"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61444" name="Rectangle 4"/>
          <p:cNvSpPr>
            <a:spLocks/>
          </p:cNvSpPr>
          <p:nvPr>
            <p:custDataLst>
              <p:tags r:id="rId1"/>
            </p:custDataLst>
          </p:nvPr>
        </p:nvSpPr>
        <p:spPr bwMode="auto">
          <a:xfrm>
            <a:off x="228600" y="1097280"/>
            <a:ext cx="7237412" cy="5203156"/>
          </a:xfrm>
          <a:prstGeom prst="rect">
            <a:avLst/>
          </a:prstGeom>
          <a:noFill/>
          <a:ln w="12700" cap="flat">
            <a:noFill/>
            <a:miter lim="800000"/>
            <a:headEnd type="none" w="med" len="med"/>
            <a:tailEnd type="none" w="med" len="med"/>
          </a:ln>
        </p:spPr>
        <p:txBody>
          <a:bodyPr vert="horz" wrap="square" lIns="0" tIns="0" rIns="0" bIns="0" anchor="ctr" anchorCtr="0">
            <a:spAutoFit/>
          </a:bodyPr>
          <a:lstStyle/>
          <a:p>
            <a:pPr marL="457200" indent="-457200" algn="l">
              <a:spcBef>
                <a:spcPts val="1499"/>
              </a:spcBef>
              <a:spcAft>
                <a:spcPts val="0"/>
              </a:spcAft>
              <a:buFontTx/>
              <a:buAutoNum type="arabicPeriod" startAt="3"/>
              <a:tabLst>
                <a:tab pos="209550" algn="l"/>
                <a:tab pos="339725" algn="l"/>
                <a:tab pos="1066800" algn="l"/>
                <a:tab pos="1600200" algn="l"/>
                <a:tab pos="2133600" algn="l"/>
                <a:tab pos="2667000" algn="l"/>
                <a:tab pos="3200400" algn="l"/>
                <a:tab pos="3733800" algn="l"/>
                <a:tab pos="4267200" algn="l"/>
                <a:tab pos="4800600" algn="l"/>
                <a:tab pos="5334000" algn="l"/>
                <a:tab pos="5867400" algn="l"/>
                <a:tab pos="6400800" algn="l"/>
              </a:tabLst>
            </a:pPr>
            <a:r>
              <a:rPr lang="en-US" sz="2700" dirty="0">
                <a:latin typeface="Calibri" pitchFamily="34" charset="0"/>
                <a:ea typeface="Verdana" charset="0"/>
                <a:cs typeface="Verdana" charset="0"/>
                <a:sym typeface="Verdana" charset="0"/>
              </a:rPr>
              <a:t>Fish kills can be caused by </a:t>
            </a:r>
            <a:r>
              <a:rPr lang="en-US" sz="2700" dirty="0" smtClean="0">
                <a:latin typeface="Calibri" pitchFamily="34" charset="0"/>
                <a:ea typeface="Verdana" charset="0"/>
                <a:cs typeface="Verdana" charset="0"/>
                <a:sym typeface="Verdana" charset="0"/>
              </a:rPr>
              <a:t>__________.</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decreased dissolved oxygen levels due to decomposition of sewage by bacteria</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decreased dissolved oxygen levels due to high summer temperatures</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excessive cultural </a:t>
            </a:r>
            <a:r>
              <a:rPr lang="en-US" sz="2700" dirty="0" err="1" smtClean="0">
                <a:latin typeface="Calibri" pitchFamily="34" charset="0"/>
                <a:ea typeface="Verdana" charset="0"/>
                <a:cs typeface="Verdana" charset="0"/>
                <a:sym typeface="Verdana" charset="0"/>
              </a:rPr>
              <a:t>eutrophication</a:t>
            </a:r>
            <a:r>
              <a:rPr lang="en-US" sz="2700" dirty="0" smtClean="0">
                <a:latin typeface="Calibri" pitchFamily="34" charset="0"/>
                <a:ea typeface="Verdana" charset="0"/>
                <a:cs typeface="Verdana" charset="0"/>
                <a:sym typeface="Verdana" charset="0"/>
              </a:rPr>
              <a:t> followed by decomposition by bacteria</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A and C</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A, B, and C</a:t>
            </a:r>
            <a:endParaRPr lang="en-US" sz="2700" dirty="0">
              <a:latin typeface="Calibri" pitchFamily="34" charset="0"/>
              <a:ea typeface="Verdana" charset="0"/>
              <a:cs typeface="Verdana" charset="0"/>
              <a:sym typeface="Verdana" charset="0"/>
            </a:endParaRPr>
          </a:p>
        </p:txBody>
      </p:sp>
      <p:sp>
        <p:nvSpPr>
          <p:cNvPr id="7" name="Rectangle 6"/>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3"/>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
        <p:nvSpPr>
          <p:cNvPr id="10" name="Rectangle 1"/>
          <p:cNvSpPr>
            <a:spLocks/>
          </p:cNvSpPr>
          <p:nvPr>
            <p:custDataLst>
              <p:tags r:id="rId4"/>
            </p:custDataLst>
          </p:nvPr>
        </p:nvSpPr>
        <p:spPr bwMode="auto">
          <a:xfrm>
            <a:off x="182880"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Multiple Choice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 name="Picture 11"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62468" name="Rectangle 4"/>
          <p:cNvSpPr>
            <a:spLocks/>
          </p:cNvSpPr>
          <p:nvPr>
            <p:custDataLst>
              <p:tags r:id="rId1"/>
            </p:custDataLst>
          </p:nvPr>
        </p:nvSpPr>
        <p:spPr bwMode="auto">
          <a:xfrm>
            <a:off x="228600" y="1097280"/>
            <a:ext cx="7598971" cy="4685898"/>
          </a:xfrm>
          <a:prstGeom prst="rect">
            <a:avLst/>
          </a:prstGeom>
          <a:noFill/>
          <a:ln w="12700" cap="flat">
            <a:noFill/>
            <a:miter lim="800000"/>
            <a:headEnd type="none" w="med" len="med"/>
            <a:tailEnd type="none" w="med" len="med"/>
          </a:ln>
        </p:spPr>
        <p:txBody>
          <a:bodyPr vert="horz" lIns="0" tIns="0" rIns="0" bIns="0" anchor="ctr" anchorCtr="0">
            <a:spAutoFit/>
          </a:bodyPr>
          <a:lstStyle/>
          <a:p>
            <a:pPr marL="457200" indent="-457200" algn="l">
              <a:spcBef>
                <a:spcPts val="1499"/>
              </a:spcBef>
              <a:spcAft>
                <a:spcPts val="0"/>
              </a:spcAft>
              <a:buFontTx/>
              <a:buAutoNum type="arabicPeriod" startAt="4"/>
              <a:tabLst>
                <a:tab pos="209550" algn="l"/>
                <a:tab pos="339725" algn="l"/>
                <a:tab pos="1066800" algn="l"/>
                <a:tab pos="1600200" algn="l"/>
                <a:tab pos="2133600" algn="l"/>
                <a:tab pos="2667000" algn="l"/>
                <a:tab pos="3200400" algn="l"/>
                <a:tab pos="3733800" algn="l"/>
                <a:tab pos="4267200" algn="l"/>
                <a:tab pos="4800600" algn="l"/>
                <a:tab pos="5334000" algn="l"/>
                <a:tab pos="5867400" algn="l"/>
                <a:tab pos="6400800" algn="l"/>
              </a:tabLst>
            </a:pPr>
            <a:r>
              <a:rPr lang="en-US" sz="2700" dirty="0">
                <a:latin typeface="Calibri" pitchFamily="34" charset="0"/>
                <a:ea typeface="Verdana" charset="0"/>
                <a:cs typeface="Verdana" charset="0"/>
                <a:sym typeface="Verdana" charset="0"/>
              </a:rPr>
              <a:t>Nitrates, potassium, and phosphorous that are found in plant fertilizers are considered water pollutants because they </a:t>
            </a:r>
            <a:r>
              <a:rPr lang="en-US" sz="2700" dirty="0" smtClean="0">
                <a:latin typeface="Calibri" pitchFamily="34" charset="0"/>
                <a:ea typeface="Verdana" charset="0"/>
                <a:cs typeface="Verdana" charset="0"/>
                <a:sym typeface="Verdana" charset="0"/>
              </a:rPr>
              <a:t>__________.</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directly reduce the dissolved oxygen in water</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form toxic compounds in water</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result in increased algae growth rates</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are harmful to fish and humans</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None of the above.</a:t>
            </a:r>
          </a:p>
        </p:txBody>
      </p:sp>
      <p:sp>
        <p:nvSpPr>
          <p:cNvPr id="62469" name="Rectangle 5"/>
          <p:cNvSpPr>
            <a:spLocks/>
          </p:cNvSpPr>
          <p:nvPr/>
        </p:nvSpPr>
        <p:spPr bwMode="auto">
          <a:xfrm>
            <a:off x="799891" y="2971584"/>
            <a:ext cx="6151548" cy="3679247"/>
          </a:xfrm>
          <a:prstGeom prst="rect">
            <a:avLst/>
          </a:prstGeom>
          <a:noFill/>
          <a:ln w="12700" cap="flat">
            <a:noFill/>
            <a:miter lim="800000"/>
            <a:headEnd type="none" w="med" len="med"/>
            <a:tailEnd type="none" w="med" len="med"/>
          </a:ln>
        </p:spPr>
        <p:txBody>
          <a:bodyPr lIns="0" tIns="0" rIns="0" bIns="0" anchor="ctr"/>
          <a:lstStyle/>
          <a:p>
            <a:pPr marL="1371692" lvl="1" indent="-685846"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endParaRPr lang="en-US" sz="2300" dirty="0">
              <a:solidFill>
                <a:schemeClr val="tx1"/>
              </a:solidFill>
              <a:latin typeface="Verdana" charset="0"/>
              <a:ea typeface="Verdana" charset="0"/>
              <a:cs typeface="Verdana" charset="0"/>
              <a:sym typeface="Verdana" charset="0"/>
            </a:endParaRPr>
          </a:p>
        </p:txBody>
      </p:sp>
      <p:sp>
        <p:nvSpPr>
          <p:cNvPr id="7" name="Rectangle 6"/>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3"/>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
        <p:nvSpPr>
          <p:cNvPr id="10" name="Rectangle 1"/>
          <p:cNvSpPr>
            <a:spLocks/>
          </p:cNvSpPr>
          <p:nvPr>
            <p:custDataLst>
              <p:tags r:id="rId4"/>
            </p:custDataLst>
          </p:nvPr>
        </p:nvSpPr>
        <p:spPr bwMode="auto">
          <a:xfrm>
            <a:off x="182880"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Multiple Choice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 name="Picture 11"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63492" name="Rectangle 4"/>
          <p:cNvSpPr>
            <a:spLocks/>
          </p:cNvSpPr>
          <p:nvPr>
            <p:custDataLst>
              <p:tags r:id="rId1"/>
            </p:custDataLst>
          </p:nvPr>
        </p:nvSpPr>
        <p:spPr bwMode="auto">
          <a:xfrm>
            <a:off x="228601" y="1097280"/>
            <a:ext cx="7161212" cy="4768998"/>
          </a:xfrm>
          <a:prstGeom prst="rect">
            <a:avLst/>
          </a:prstGeom>
          <a:noFill/>
          <a:ln w="12700" cap="flat">
            <a:noFill/>
            <a:miter lim="800000"/>
            <a:headEnd type="none" w="med" len="med"/>
            <a:tailEnd type="none" w="med" len="med"/>
          </a:ln>
        </p:spPr>
        <p:txBody>
          <a:bodyPr vert="horz" wrap="square" lIns="0" tIns="0" rIns="0" bIns="0" anchor="ctr" anchorCtr="0">
            <a:spAutoFit/>
          </a:bodyPr>
          <a:lstStyle/>
          <a:p>
            <a:pPr marL="457200" indent="-457200" algn="l">
              <a:spcBef>
                <a:spcPts val="1499"/>
              </a:spcBef>
              <a:spcAft>
                <a:spcPts val="0"/>
              </a:spcAft>
              <a:buFontTx/>
              <a:buAutoNum type="arabicPeriod" startAt="5"/>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err="1" smtClean="0">
                <a:latin typeface="Calibri" pitchFamily="34" charset="0"/>
                <a:ea typeface="Verdana" charset="0"/>
                <a:cs typeface="Verdana" charset="0"/>
                <a:sym typeface="Verdana" charset="0"/>
              </a:rPr>
              <a:t>Eutrophication</a:t>
            </a:r>
            <a:r>
              <a:rPr lang="en-US" sz="2700" dirty="0" smtClean="0">
                <a:latin typeface="Calibri" pitchFamily="34" charset="0"/>
                <a:ea typeface="Verdana" charset="0"/>
                <a:cs typeface="Verdana" charset="0"/>
                <a:sym typeface="Verdana" charset="0"/>
              </a:rPr>
              <a:t> </a:t>
            </a:r>
            <a:r>
              <a:rPr lang="en-US" sz="2700" dirty="0">
                <a:latin typeface="Calibri" pitchFamily="34" charset="0"/>
                <a:ea typeface="Verdana" charset="0"/>
                <a:cs typeface="Verdana" charset="0"/>
                <a:sym typeface="Verdana" charset="0"/>
              </a:rPr>
              <a:t>can be caused by </a:t>
            </a:r>
            <a:r>
              <a:rPr lang="en-US" sz="2700" dirty="0" smtClean="0">
                <a:latin typeface="Calibri" pitchFamily="34" charset="0"/>
                <a:ea typeface="Verdana" charset="0"/>
                <a:cs typeface="Verdana" charset="0"/>
                <a:sym typeface="Verdana" charset="0"/>
              </a:rPr>
              <a:t>__________.</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plant nutrients found in fertilizers</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organic wastes from waste treatment facilities</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human recreational activities such as swimming or boating</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A and B</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All of the above.</a:t>
            </a:r>
          </a:p>
        </p:txBody>
      </p:sp>
      <p:sp>
        <p:nvSpPr>
          <p:cNvPr id="63493" name="Rectangle 5"/>
          <p:cNvSpPr>
            <a:spLocks/>
          </p:cNvSpPr>
          <p:nvPr/>
        </p:nvSpPr>
        <p:spPr bwMode="auto">
          <a:xfrm>
            <a:off x="742756" y="2227669"/>
            <a:ext cx="5808737" cy="3679247"/>
          </a:xfrm>
          <a:prstGeom prst="rect">
            <a:avLst/>
          </a:prstGeom>
          <a:noFill/>
          <a:ln w="12700" cap="flat">
            <a:noFill/>
            <a:miter lim="800000"/>
            <a:headEnd type="none" w="med" len="med"/>
            <a:tailEnd type="none" w="med" len="med"/>
          </a:ln>
        </p:spPr>
        <p:txBody>
          <a:bodyPr lIns="0" tIns="0" rIns="0" bIns="0" anchor="ctr"/>
          <a:lstStyle/>
          <a:p>
            <a:pPr marL="1371692" lvl="1" indent="-685846"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endParaRPr lang="en-US" sz="2300" dirty="0">
              <a:solidFill>
                <a:schemeClr val="tx1"/>
              </a:solidFill>
              <a:latin typeface="Verdana" charset="0"/>
              <a:ea typeface="Verdana" charset="0"/>
              <a:cs typeface="Verdana" charset="0"/>
              <a:sym typeface="Verdana" charset="0"/>
            </a:endParaRPr>
          </a:p>
        </p:txBody>
      </p:sp>
      <p:sp>
        <p:nvSpPr>
          <p:cNvPr id="7" name="Rectangle 6"/>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3"/>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sp>
        <p:nvSpPr>
          <p:cNvPr id="10" name="Rectangle 1"/>
          <p:cNvSpPr>
            <a:spLocks/>
          </p:cNvSpPr>
          <p:nvPr>
            <p:custDataLst>
              <p:tags r:id="rId4"/>
            </p:custDataLst>
          </p:nvPr>
        </p:nvSpPr>
        <p:spPr bwMode="auto">
          <a:xfrm>
            <a:off x="182880"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Multiple Choice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6" cstate="print"/>
          <a:srcRect/>
          <a:stretch>
            <a:fillRect/>
          </a:stretch>
        </p:blipFill>
        <p:spPr bwMode="auto">
          <a:xfrm>
            <a:off x="5494336" y="1058688"/>
            <a:ext cx="6341998" cy="4842118"/>
          </a:xfrm>
          <a:prstGeom prst="rect">
            <a:avLst/>
          </a:prstGeom>
          <a:noFill/>
          <a:ln w="12700" cap="flat">
            <a:noFill/>
            <a:miter lim="800000"/>
            <a:headEnd/>
            <a:tailEnd/>
          </a:ln>
        </p:spPr>
      </p:pic>
      <p:sp>
        <p:nvSpPr>
          <p:cNvPr id="7171" name="Rectangle 3"/>
          <p:cNvSpPr>
            <a:spLocks/>
          </p:cNvSpPr>
          <p:nvPr>
            <p:custDataLst>
              <p:tags r:id="rId1"/>
            </p:custDataLst>
          </p:nvPr>
        </p:nvSpPr>
        <p:spPr bwMode="auto">
          <a:xfrm>
            <a:off x="182880" y="457200"/>
            <a:ext cx="3556661"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Lab </a:t>
            </a:r>
            <a:r>
              <a:rPr lang="en-US" sz="3200" b="1" dirty="0" smtClean="0">
                <a:solidFill>
                  <a:srgbClr val="EB572D"/>
                </a:solidFill>
                <a:latin typeface="Calibri"/>
                <a:ea typeface="Verdana Bold" charset="0"/>
                <a:cs typeface="Verdana Bold" charset="0"/>
                <a:sym typeface="Verdana Bold" charset="0"/>
              </a:rPr>
              <a:t>Challenges</a:t>
            </a:r>
            <a:endParaRPr lang="en-US" sz="3200" b="1" dirty="0">
              <a:solidFill>
                <a:srgbClr val="EB572D"/>
              </a:solidFill>
              <a:latin typeface="Calibri"/>
              <a:ea typeface="Gill Sans" charset="0"/>
              <a:cs typeface="Gill Sans" charset="0"/>
            </a:endParaRPr>
          </a:p>
        </p:txBody>
      </p:sp>
      <p:sp>
        <p:nvSpPr>
          <p:cNvPr id="7172" name="Rectangle 4"/>
          <p:cNvSpPr>
            <a:spLocks/>
          </p:cNvSpPr>
          <p:nvPr>
            <p:custDataLst>
              <p:tags r:id="rId2"/>
            </p:custDataLst>
          </p:nvPr>
        </p:nvSpPr>
        <p:spPr bwMode="auto">
          <a:xfrm>
            <a:off x="228600" y="1097280"/>
            <a:ext cx="5046935" cy="250068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R="0" lvl="0" algn="l" defTabSz="914400" eaLnBrk="1" fontAlgn="auto" latinLnBrk="0" hangingPunct="1">
              <a:lnSpc>
                <a:spcPct val="100000"/>
              </a:lnSpc>
              <a:spcBef>
                <a:spcPts val="1500"/>
              </a:spcBef>
              <a:spcAft>
                <a:spcPts val="1800"/>
              </a:spcAft>
              <a:buClr>
                <a:srgbClr val="000000"/>
              </a:buClr>
              <a:buSzPct val="100000"/>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0478" algn="l"/>
                <a:tab pos="19049" algn="l"/>
                <a:tab pos="476226" algn="l"/>
                <a:tab pos="1066746" algn="l"/>
                <a:tab pos="1600120" algn="l"/>
                <a:tab pos="2133493" algn="l"/>
                <a:tab pos="2666865" algn="l"/>
                <a:tab pos="3200239" algn="l"/>
                <a:tab pos="3733613" algn="l"/>
                <a:tab pos="4266985" algn="l"/>
                <a:tab pos="4800359" algn="l"/>
                <a:tab pos="5333733" algn="l"/>
              </a:tabLst>
              <a:defRPr/>
            </a:pPr>
            <a:r>
              <a:rPr lang="en-US" sz="2700" dirty="0">
                <a:latin typeface="Calibri"/>
                <a:ea typeface="Verdana" charset="0"/>
                <a:cs typeface="Verdana" charset="0"/>
                <a:sym typeface="Verdana" charset="0"/>
              </a:rPr>
              <a:t>Learn how to monitor the quality of a body of water in your area.</a:t>
            </a:r>
          </a:p>
          <a:p>
            <a:pPr marR="0" lvl="0" algn="l" defTabSz="914400" eaLnBrk="1" fontAlgn="auto" latinLnBrk="0" hangingPunct="1">
              <a:lnSpc>
                <a:spcPct val="100000"/>
              </a:lnSpc>
              <a:spcBef>
                <a:spcPts val="1500"/>
              </a:spcBef>
              <a:spcAft>
                <a:spcPts val="1800"/>
              </a:spcAft>
              <a:buClr>
                <a:srgbClr val="000000"/>
              </a:buClr>
              <a:buSzPct val="100000"/>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0478" algn="l"/>
                <a:tab pos="19049" algn="l"/>
                <a:tab pos="476226" algn="l"/>
                <a:tab pos="1066746" algn="l"/>
                <a:tab pos="1600120" algn="l"/>
                <a:tab pos="2133493" algn="l"/>
                <a:tab pos="2666865" algn="l"/>
                <a:tab pos="3200239" algn="l"/>
                <a:tab pos="3733613" algn="l"/>
                <a:tab pos="4266985" algn="l"/>
                <a:tab pos="4800359" algn="l"/>
                <a:tab pos="5333733" algn="l"/>
              </a:tabLst>
              <a:defRPr/>
            </a:pPr>
            <a:r>
              <a:rPr lang="en-US" sz="2700" dirty="0">
                <a:latin typeface="Calibri"/>
                <a:ea typeface="Verdana" charset="0"/>
                <a:cs typeface="Verdana" charset="0"/>
                <a:sym typeface="Verdana" charset="0"/>
              </a:rPr>
              <a:t>Explore how the water quality changes in response to changes in environmental factors. </a:t>
            </a:r>
          </a:p>
        </p:txBody>
      </p:sp>
      <p:sp>
        <p:nvSpPr>
          <p:cNvPr id="9" name="Text Placeholder 8"/>
          <p:cNvSpPr>
            <a:spLocks noGrp="1"/>
          </p:cNvSpPr>
          <p:nvPr>
            <p:ph type="body" sz="quarter" idx="12"/>
          </p:nvPr>
        </p:nvSpPr>
        <p:spPr/>
        <p:txBody>
          <a:bodyPr/>
          <a:lstStyle/>
          <a:p>
            <a:endParaRPr lang="en-US"/>
          </a:p>
        </p:txBody>
      </p:sp>
      <p:sp>
        <p:nvSpPr>
          <p:cNvPr id="7" name="Rectangle 6"/>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 name="Picture 10"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64516" name="Rectangle 4"/>
          <p:cNvSpPr>
            <a:spLocks/>
          </p:cNvSpPr>
          <p:nvPr>
            <p:custDataLst>
              <p:tags r:id="rId1"/>
            </p:custDataLst>
          </p:nvPr>
        </p:nvSpPr>
        <p:spPr bwMode="auto">
          <a:xfrm>
            <a:off x="228600" y="1097280"/>
            <a:ext cx="7598971" cy="4270400"/>
          </a:xfrm>
          <a:prstGeom prst="rect">
            <a:avLst/>
          </a:prstGeom>
          <a:noFill/>
          <a:ln w="12700" cap="flat">
            <a:noFill/>
            <a:miter lim="800000"/>
            <a:headEnd type="none" w="med" len="med"/>
            <a:tailEnd type="none" w="med" len="med"/>
          </a:ln>
        </p:spPr>
        <p:txBody>
          <a:bodyPr vert="horz" lIns="0" tIns="0" rIns="0" bIns="0" anchor="ctr" anchorCtr="0">
            <a:spAutoFit/>
          </a:bodyPr>
          <a:lstStyle/>
          <a:p>
            <a:pPr marL="457200" indent="-457200" algn="l">
              <a:spcBef>
                <a:spcPts val="1499"/>
              </a:spcBef>
              <a:spcAft>
                <a:spcPts val="0"/>
              </a:spcAft>
              <a:buFontTx/>
              <a:buAutoNum type="arabicPeriod" startAt="6"/>
              <a:tabLst>
                <a:tab pos="209550" algn="l"/>
                <a:tab pos="280988" algn="l"/>
                <a:tab pos="1066800" algn="l"/>
                <a:tab pos="1600200" algn="l"/>
                <a:tab pos="2133600" algn="l"/>
                <a:tab pos="2667000" algn="l"/>
                <a:tab pos="3200400" algn="l"/>
                <a:tab pos="3733800" algn="l"/>
                <a:tab pos="4267200" algn="l"/>
                <a:tab pos="4800600" algn="l"/>
                <a:tab pos="5334000" algn="l"/>
                <a:tab pos="5867400" algn="l"/>
                <a:tab pos="6400800" algn="l"/>
              </a:tabLst>
            </a:pPr>
            <a:r>
              <a:rPr lang="en-US" sz="2700" dirty="0">
                <a:latin typeface="Calibri" pitchFamily="34" charset="0"/>
                <a:ea typeface="Verdana" charset="0"/>
                <a:cs typeface="Verdana" charset="0"/>
                <a:sym typeface="Verdana" charset="0"/>
              </a:rPr>
              <a:t>Bodies of water that are </a:t>
            </a:r>
            <a:r>
              <a:rPr lang="en-US" sz="2700" dirty="0" err="1">
                <a:latin typeface="Calibri" pitchFamily="34" charset="0"/>
                <a:ea typeface="Verdana" charset="0"/>
                <a:cs typeface="Verdana" charset="0"/>
                <a:sym typeface="Verdana" charset="0"/>
              </a:rPr>
              <a:t>eutrophic</a:t>
            </a:r>
            <a:r>
              <a:rPr lang="en-US" sz="2700" dirty="0">
                <a:latin typeface="Calibri" pitchFamily="34" charset="0"/>
                <a:ea typeface="Verdana" charset="0"/>
                <a:cs typeface="Verdana" charset="0"/>
                <a:sym typeface="Verdana" charset="0"/>
              </a:rPr>
              <a:t> </a:t>
            </a:r>
            <a:r>
              <a:rPr lang="en-US" sz="2700" dirty="0" smtClean="0">
                <a:latin typeface="Calibri" pitchFamily="34" charset="0"/>
                <a:ea typeface="Verdana" charset="0"/>
                <a:cs typeface="Verdana" charset="0"/>
                <a:sym typeface="Verdana" charset="0"/>
              </a:rPr>
              <a:t>typically </a:t>
            </a:r>
            <a:r>
              <a:rPr lang="en-US" sz="2700" dirty="0">
                <a:latin typeface="Calibri" pitchFamily="34" charset="0"/>
                <a:ea typeface="Verdana" charset="0"/>
                <a:cs typeface="Verdana" charset="0"/>
                <a:sym typeface="Verdana" charset="0"/>
              </a:rPr>
              <a:t>exhibit </a:t>
            </a:r>
            <a:r>
              <a:rPr lang="en-US" sz="2700" dirty="0" smtClean="0">
                <a:latin typeface="Calibri" pitchFamily="34" charset="0"/>
                <a:ea typeface="Verdana" charset="0"/>
                <a:cs typeface="Verdana" charset="0"/>
                <a:sym typeface="Verdana" charset="0"/>
              </a:rPr>
              <a:t>__________.</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higher turbidity</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high nutrient levels</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low turbidity</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a low level of primary productivity</a:t>
            </a:r>
          </a:p>
          <a:p>
            <a:pPr marL="914400" lvl="1" indent="-457200" algn="l">
              <a:lnSpc>
                <a:spcPct val="110000"/>
              </a:lnSpc>
              <a:spcBef>
                <a:spcPts val="1800"/>
              </a:spcBef>
              <a:buFont typeface="+mj-lt"/>
              <a:buAutoNum type="alphaLcParenR"/>
              <a:tabLst>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 pos="3200613" algn="l"/>
                <a:tab pos="3734049" algn="l"/>
                <a:tab pos="4267484" algn="l"/>
                <a:tab pos="4800920" algn="l"/>
                <a:tab pos="5334356" algn="l"/>
                <a:tab pos="5867791" algn="l"/>
                <a:tab pos="6401227" algn="l"/>
                <a:tab pos="209564" algn="l"/>
                <a:tab pos="685846" algn="l"/>
                <a:tab pos="1066871" algn="l"/>
                <a:tab pos="1600307" algn="l"/>
                <a:tab pos="2133742" algn="l"/>
                <a:tab pos="2667178" algn="l"/>
              </a:tabLst>
            </a:pPr>
            <a:r>
              <a:rPr lang="en-US" sz="2700" dirty="0" smtClean="0">
                <a:latin typeface="Calibri" pitchFamily="34" charset="0"/>
                <a:ea typeface="Verdana" charset="0"/>
                <a:cs typeface="Verdana" charset="0"/>
                <a:sym typeface="Verdana" charset="0"/>
              </a:rPr>
              <a:t> A and B </a:t>
            </a:r>
          </a:p>
        </p:txBody>
      </p:sp>
      <p:sp>
        <p:nvSpPr>
          <p:cNvPr id="6" name="Rectangle 5"/>
          <p:cNvSpPr/>
          <p:nvPr>
            <p:custDataLst>
              <p:tags r:id="rId2"/>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3"/>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8" name="Text Placeholder 7"/>
          <p:cNvSpPr>
            <a:spLocks noGrp="1"/>
          </p:cNvSpPr>
          <p:nvPr>
            <p:ph type="body" sz="quarter" idx="12"/>
          </p:nvPr>
        </p:nvSpPr>
        <p:spPr/>
        <p:txBody>
          <a:bodyPr/>
          <a:lstStyle/>
          <a:p>
            <a:endParaRPr lang="en-US"/>
          </a:p>
        </p:txBody>
      </p:sp>
      <p:sp>
        <p:nvSpPr>
          <p:cNvPr id="9" name="Rectangle 1"/>
          <p:cNvSpPr>
            <a:spLocks/>
          </p:cNvSpPr>
          <p:nvPr>
            <p:custDataLst>
              <p:tags r:id="rId4"/>
            </p:custDataLst>
          </p:nvPr>
        </p:nvSpPr>
        <p:spPr bwMode="auto">
          <a:xfrm>
            <a:off x="182880"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Multiple Choice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arth Final.png"/>
          <p:cNvPicPr>
            <a:picLocks noChangeAspect="1"/>
          </p:cNvPicPr>
          <p:nvPr/>
        </p:nvPicPr>
        <p:blipFill>
          <a:blip r:embed="rId8" cstate="print"/>
          <a:stretch>
            <a:fillRect/>
          </a:stretch>
        </p:blipFill>
        <p:spPr>
          <a:xfrm>
            <a:off x="-206873" y="2764631"/>
            <a:ext cx="12473486" cy="3733800"/>
          </a:xfrm>
          <a:prstGeom prst="rect">
            <a:avLst/>
          </a:prstGeom>
        </p:spPr>
      </p:pic>
      <p:sp>
        <p:nvSpPr>
          <p:cNvPr id="14" name="Rectangle 13"/>
          <p:cNvSpPr/>
          <p:nvPr/>
        </p:nvSpPr>
        <p:spPr bwMode="auto">
          <a:xfrm>
            <a:off x="0" y="326231"/>
            <a:ext cx="12188825" cy="2362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819" name="Rectangle 3"/>
          <p:cNvSpPr>
            <a:spLocks/>
          </p:cNvSpPr>
          <p:nvPr>
            <p:custDataLst>
              <p:tags r:id="rId1"/>
            </p:custDataLst>
          </p:nvPr>
        </p:nvSpPr>
        <p:spPr bwMode="auto">
          <a:xfrm>
            <a:off x="182880" y="1005840"/>
            <a:ext cx="3615413"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1500"/>
              </a:spcBef>
              <a:spcAft>
                <a:spcPts val="0"/>
              </a:spcAft>
              <a:buClrTx/>
              <a:buSzTx/>
              <a:buNone/>
              <a:tabLst>
                <a:tab pos="533399" algn="l"/>
                <a:tab pos="1066801" algn="l"/>
              </a:tabLst>
              <a:defRPr/>
            </a:pPr>
            <a:r>
              <a:rPr lang="en-US" sz="2400" b="1" dirty="0">
                <a:solidFill>
                  <a:srgbClr val="0000FF"/>
                </a:solidFill>
                <a:latin typeface="Calibri"/>
                <a:ea typeface="Verdana" charset="0"/>
                <a:cs typeface="Verdana" charset="0"/>
                <a:sym typeface="Verdana" charset="0"/>
              </a:rPr>
              <a:t>You have completed the lab.</a:t>
            </a:r>
          </a:p>
        </p:txBody>
      </p:sp>
      <p:sp>
        <p:nvSpPr>
          <p:cNvPr id="34818" name="Rectangle 2"/>
          <p:cNvSpPr>
            <a:spLocks/>
          </p:cNvSpPr>
          <p:nvPr>
            <p:custDataLst>
              <p:tags r:id="rId2"/>
            </p:custDataLst>
          </p:nvPr>
        </p:nvSpPr>
        <p:spPr bwMode="auto">
          <a:xfrm>
            <a:off x="182880" y="457200"/>
            <a:ext cx="2833533"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3175"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Congratulations!</a:t>
            </a:r>
          </a:p>
        </p:txBody>
      </p:sp>
      <p:sp>
        <p:nvSpPr>
          <p:cNvPr id="34820" name="Rectangle 4"/>
          <p:cNvSpPr>
            <a:spLocks/>
          </p:cNvSpPr>
          <p:nvPr>
            <p:custDataLst>
              <p:tags r:id="rId3"/>
            </p:custDataLst>
          </p:nvPr>
        </p:nvSpPr>
        <p:spPr bwMode="auto">
          <a:xfrm>
            <a:off x="228600" y="1463040"/>
            <a:ext cx="11961812" cy="830997"/>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685800" algn="l"/>
              </a:tabLst>
              <a:defRPr/>
            </a:pPr>
            <a:r>
              <a:rPr lang="en-US" sz="2700" dirty="0">
                <a:latin typeface="Calibri"/>
                <a:ea typeface="Verdana" charset="0"/>
                <a:cs typeface="Verdana" charset="0"/>
                <a:sym typeface="Verdana" charset="0"/>
              </a:rPr>
              <a:t>Please remember to follow your teacher's instructions for cleaning-up and </a:t>
            </a:r>
            <a:r>
              <a:rPr lang="en-US" sz="2700" dirty="0" smtClean="0">
                <a:latin typeface="Calibri"/>
                <a:ea typeface="Verdana" charset="0"/>
                <a:cs typeface="Verdana" charset="0"/>
                <a:sym typeface="Verdana" charset="0"/>
              </a:rPr>
              <a:t>submitting </a:t>
            </a:r>
            <a:r>
              <a:rPr lang="en-US" sz="2700" dirty="0">
                <a:latin typeface="Calibri"/>
                <a:ea typeface="Verdana" charset="0"/>
                <a:cs typeface="Verdana" charset="0"/>
                <a:sym typeface="Verdana" charset="0"/>
              </a:rPr>
              <a:t>your </a:t>
            </a:r>
            <a:r>
              <a:rPr lang="en-US" sz="2700" dirty="0" smtClean="0">
                <a:latin typeface="Calibri"/>
                <a:ea typeface="Verdana" charset="0"/>
                <a:cs typeface="Verdana" charset="0"/>
                <a:sym typeface="Verdana" charset="0"/>
              </a:rPr>
              <a:t>lab.</a:t>
            </a:r>
            <a:endParaRPr lang="en-US" sz="2700" dirty="0">
              <a:latin typeface="Calibri"/>
              <a:ea typeface="Verdana" charset="0"/>
              <a:cs typeface="Verdana" charset="0"/>
              <a:sym typeface="Verdana" charset="0"/>
            </a:endParaRPr>
          </a:p>
        </p:txBody>
      </p:sp>
      <p:sp>
        <p:nvSpPr>
          <p:cNvPr id="7" name="Text Placeholder 6"/>
          <p:cNvSpPr>
            <a:spLocks noGrp="1"/>
          </p:cNvSpPr>
          <p:nvPr>
            <p:ph type="body" sz="quarter" idx="12"/>
          </p:nvPr>
        </p:nvSpPr>
        <p:spPr/>
        <p:txBody>
          <a:bodyPr/>
          <a:lstStyle/>
          <a:p>
            <a:endParaRPr lang="en-US" dirty="0"/>
          </a:p>
        </p:txBody>
      </p:sp>
      <p:sp>
        <p:nvSpPr>
          <p:cNvPr id="15" name="Rectangle 14"/>
          <p:cNvSpPr/>
          <p:nvPr/>
        </p:nvSpPr>
        <p:spPr bwMode="auto">
          <a:xfrm>
            <a:off x="0" y="2612231"/>
            <a:ext cx="12188825" cy="152400"/>
          </a:xfrm>
          <a:prstGeom prst="rect">
            <a:avLst/>
          </a:prstGeom>
          <a:solidFill>
            <a:srgbClr val="CC6600"/>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Rectangle 15"/>
          <p:cNvSpPr/>
          <p:nvPr>
            <p:custDataLst>
              <p:tags r:id="rId4"/>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 name="TextBox 16"/>
          <p:cNvSpPr txBox="1"/>
          <p:nvPr>
            <p:custDataLst>
              <p:tags r:id="rId5"/>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p:cNvSpPr>
          <p:nvPr>
            <p:custDataLst>
              <p:tags r:id="rId1"/>
            </p:custDataLst>
          </p:nvPr>
        </p:nvSpPr>
        <p:spPr bwMode="auto">
          <a:xfrm>
            <a:off x="228600" y="1097280"/>
            <a:ext cx="11885610" cy="2354491"/>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3175" marR="0" lvl="0" indent="-3175"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cs typeface="Helvetica" charset="0"/>
                <a:sym typeface="Helvetica" charset="0"/>
              </a:rPr>
              <a:t>Images are taken from PASCO documentation, public domain clip art, or Wikimedia Foundation Commons.</a:t>
            </a:r>
          </a:p>
          <a:p>
            <a:pPr marL="3175" marR="0" lvl="0" indent="-3175" algn="l" defTabSz="914400" eaLnBrk="1" fontAlgn="auto" latinLnBrk="0" hangingPunct="1">
              <a:spcBef>
                <a:spcPts val="0"/>
              </a:spcBef>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endParaRPr lang="en-US" sz="2000" dirty="0" smtClean="0">
              <a:latin typeface="Calibri"/>
              <a:cs typeface="Helvetica" charset="0"/>
              <a:sym typeface="Helvetica" charset="0"/>
            </a:endParaRPr>
          </a:p>
          <a:p>
            <a:pPr marL="3175" marR="0" lvl="0" indent="-3175" algn="l" defTabSz="914400" eaLnBrk="1" fontAlgn="auto" latinLnBrk="0" hangingPunct="1">
              <a:spcBef>
                <a:spcPts val="0"/>
              </a:spcBef>
              <a:spcAft>
                <a:spcPts val="60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cs typeface="Helvetica" charset="0"/>
                <a:sym typeface="Helvetica" charset="0"/>
              </a:rPr>
              <a:t>http://www.freeclipartnow.com/office/paper-shredder.jpg.html</a:t>
            </a:r>
          </a:p>
          <a:p>
            <a:pPr marL="3175" marR="0" lvl="0" indent="-3175" algn="l" defTabSz="914400" eaLnBrk="1" fontAlgn="auto" latinLnBrk="0" hangingPunct="1">
              <a:spcBef>
                <a:spcPts val="0"/>
              </a:spcBef>
              <a:spcAft>
                <a:spcPts val="60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cs typeface="Helvetica" charset="0"/>
                <a:sym typeface="Helvetica" charset="0"/>
              </a:rPr>
              <a:t>Sunset Photo and Lily Pond Photo Copyright Matt </a:t>
            </a:r>
            <a:r>
              <a:rPr lang="en-US" sz="2000" dirty="0" err="1" smtClean="0">
                <a:latin typeface="Calibri"/>
                <a:cs typeface="Helvetica" charset="0"/>
                <a:sym typeface="Helvetica" charset="0"/>
              </a:rPr>
              <a:t>Fishbach</a:t>
            </a:r>
            <a:r>
              <a:rPr lang="en-US" sz="2000" dirty="0" smtClean="0">
                <a:latin typeface="Calibri"/>
                <a:cs typeface="Helvetica" charset="0"/>
                <a:sym typeface="Helvetica" charset="0"/>
              </a:rPr>
              <a:t> 2008, royalty free for use for Pasco Scientific</a:t>
            </a:r>
          </a:p>
          <a:p>
            <a:pPr marL="3175" marR="0" lvl="0" indent="-3175" algn="l" defTabSz="914400" eaLnBrk="1" fontAlgn="auto" latinLnBrk="0" hangingPunct="1">
              <a:spcBef>
                <a:spcPts val="0"/>
              </a:spcBef>
              <a:spcAft>
                <a:spcPts val="60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cs typeface="Helvetica" charset="0"/>
                <a:sym typeface="Helvetica" charset="0"/>
              </a:rPr>
              <a:t>Frog (stylized by </a:t>
            </a:r>
            <a:r>
              <a:rPr lang="en-US" sz="2000" dirty="0" err="1" smtClean="0">
                <a:latin typeface="Calibri"/>
                <a:cs typeface="Helvetica" charset="0"/>
                <a:sym typeface="Helvetica" charset="0"/>
              </a:rPr>
              <a:t>MattFish</a:t>
            </a:r>
            <a:r>
              <a:rPr lang="en-US" sz="2000" dirty="0" smtClean="0">
                <a:latin typeface="Calibri"/>
                <a:cs typeface="Helvetica" charset="0"/>
                <a:sym typeface="Helvetica" charset="0"/>
              </a:rPr>
              <a:t>). http:www.freeclipartnow.com/animals/frogs/pickerel-</a:t>
            </a:r>
            <a:r>
              <a:rPr lang="en-US" sz="2000" dirty="0" err="1" smtClean="0">
                <a:latin typeface="Calibri"/>
                <a:cs typeface="Helvetica" charset="0"/>
                <a:sym typeface="Helvetica" charset="0"/>
              </a:rPr>
              <a:t>frog.jpeg.html</a:t>
            </a:r>
            <a:endParaRPr lang="en-US" sz="2000" dirty="0" smtClean="0">
              <a:latin typeface="Calibri"/>
              <a:cs typeface="Helvetica" charset="0"/>
              <a:sym typeface="Helvetica" charset="0"/>
            </a:endParaRPr>
          </a:p>
          <a:p>
            <a:pPr marL="3175" marR="0" lvl="0" indent="-3175" algn="l" defTabSz="914400" eaLnBrk="1" fontAlgn="auto" latinLnBrk="0" hangingPunct="1">
              <a:spcBef>
                <a:spcPts val="0"/>
              </a:spcBef>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endParaRPr lang="en-US" sz="2000" dirty="0">
              <a:latin typeface="Calibri"/>
              <a:cs typeface="Helvetica" charset="0"/>
              <a:sym typeface="Helvetica" charset="0"/>
            </a:endParaRPr>
          </a:p>
          <a:p>
            <a:pPr marL="3175" marR="0" lvl="0" indent="-3175" defTabSz="914400" eaLnBrk="1" fontAlgn="auto" latinLnBrk="0" hangingPunct="1">
              <a:lnSpc>
                <a:spcPct val="100000"/>
              </a:lnSpc>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endParaRPr lang="en-US" dirty="0">
              <a:solidFill>
                <a:schemeClr val="tx1"/>
              </a:solidFill>
              <a:ea typeface="Gill Sans" charset="0"/>
              <a:cs typeface="Gill Sans" charset="0"/>
            </a:endParaRPr>
          </a:p>
        </p:txBody>
      </p:sp>
      <p:sp>
        <p:nvSpPr>
          <p:cNvPr id="33793" name="Rectangle 1"/>
          <p:cNvSpPr>
            <a:spLocks/>
          </p:cNvSpPr>
          <p:nvPr>
            <p:custDataLst>
              <p:tags r:id="rId2"/>
            </p:custDataLst>
          </p:nvPr>
        </p:nvSpPr>
        <p:spPr bwMode="auto">
          <a:xfrm>
            <a:off x="182880" y="457200"/>
            <a:ext cx="186743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References</a:t>
            </a:r>
          </a:p>
        </p:txBody>
      </p:sp>
      <p:sp>
        <p:nvSpPr>
          <p:cNvPr id="5" name="Text Placeholder 4"/>
          <p:cNvSpPr>
            <a:spLocks noGrp="1"/>
          </p:cNvSpPr>
          <p:nvPr>
            <p:ph type="body" sz="quarter" idx="12"/>
          </p:nvPr>
        </p:nvSpPr>
        <p:spPr/>
        <p:txBody>
          <a:bodyPr/>
          <a:lstStyle/>
          <a:p>
            <a:endParaRPr lang="en-US"/>
          </a:p>
        </p:txBody>
      </p:sp>
      <p:sp>
        <p:nvSpPr>
          <p:cNvPr id="7" name="Rectangle 6"/>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custDataLst>
              <p:tags r:id="rId1"/>
            </p:custDataLst>
          </p:nvPr>
        </p:nvSpPr>
        <p:spPr bwMode="auto">
          <a:xfrm>
            <a:off x="228600" y="1097280"/>
            <a:ext cx="11027078" cy="3785652"/>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15938" marR="0" lvl="0" indent="-515938" algn="l" defTabSz="914400" eaLnBrk="1" fontAlgn="auto" latinLnBrk="0" hangingPunct="1">
              <a:lnSpc>
                <a:spcPct val="100000"/>
              </a:lnSpc>
              <a:spcBef>
                <a:spcPts val="0"/>
              </a:spcBef>
              <a:spcAft>
                <a:spcPts val="1800"/>
              </a:spcAft>
              <a:buClr>
                <a:srgbClr val="000000"/>
              </a:buClr>
              <a:buSzPct val="100000"/>
              <a:buFont typeface="Verdana"/>
              <a:buChar char="•"/>
              <a:tabLst>
                <a:tab pos="17463" algn="l"/>
                <a:tab pos="236538" algn="l"/>
                <a:tab pos="280988"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Natural water bodies can have many chemical and physical characteristics, which can vary from one part of a body of water to another. </a:t>
            </a:r>
          </a:p>
          <a:p>
            <a:pPr marL="515938" marR="0" lvl="0" indent="-515938" algn="l" defTabSz="914400" eaLnBrk="1" fontAlgn="auto" latinLnBrk="0" hangingPunct="1">
              <a:lnSpc>
                <a:spcPct val="100000"/>
              </a:lnSpc>
              <a:spcBef>
                <a:spcPts val="0"/>
              </a:spcBef>
              <a:spcAft>
                <a:spcPts val="1800"/>
              </a:spcAft>
              <a:buClr>
                <a:srgbClr val="000000"/>
              </a:buClr>
              <a:buSzPct val="100000"/>
              <a:buFont typeface="Verdana"/>
              <a:buChar char="•"/>
              <a:tabLst>
                <a:tab pos="17463" algn="l"/>
                <a:tab pos="236538" algn="l"/>
                <a:tab pos="280988"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Depending on the characteristics of the watershed around the water body, as well as changes in weather, water quality indicators fluctuate. Water quality at a given point in a stream or river also reflects the effects of upstream activities. </a:t>
            </a:r>
          </a:p>
          <a:p>
            <a:pPr marL="515938" marR="0" lvl="0" indent="-515938" algn="l" defTabSz="914400" eaLnBrk="1" fontAlgn="auto" latinLnBrk="0" hangingPunct="1">
              <a:lnSpc>
                <a:spcPct val="100000"/>
              </a:lnSpc>
              <a:spcBef>
                <a:spcPts val="0"/>
              </a:spcBef>
              <a:spcAft>
                <a:spcPts val="1800"/>
              </a:spcAft>
              <a:buClr>
                <a:srgbClr val="000000"/>
              </a:buClr>
              <a:buSzPct val="100000"/>
              <a:buFont typeface="Verdana"/>
              <a:buChar char="•"/>
              <a:tabLst>
                <a:tab pos="17463" algn="l"/>
                <a:tab pos="236538" algn="l"/>
                <a:tab pos="280988"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We use measures of water quality to assess the health of a natural water body.</a:t>
            </a:r>
          </a:p>
        </p:txBody>
      </p:sp>
      <p:sp>
        <p:nvSpPr>
          <p:cNvPr id="8195" name="Rectangle 3"/>
          <p:cNvSpPr>
            <a:spLocks/>
          </p:cNvSpPr>
          <p:nvPr>
            <p:custDataLst>
              <p:tags r:id="rId2"/>
            </p:custDataLst>
          </p:nvPr>
        </p:nvSpPr>
        <p:spPr bwMode="auto">
          <a:xfrm>
            <a:off x="182880" y="457200"/>
            <a:ext cx="2016386"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Background</a:t>
            </a:r>
          </a:p>
        </p:txBody>
      </p:sp>
      <p:sp>
        <p:nvSpPr>
          <p:cNvPr id="8" name="Text Placeholder 7"/>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3" name="Picture 12"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9217" name="Rectangle 1"/>
          <p:cNvSpPr>
            <a:spLocks/>
          </p:cNvSpPr>
          <p:nvPr>
            <p:custDataLst>
              <p:tags r:id="rId1"/>
            </p:custDataLst>
          </p:nvPr>
        </p:nvSpPr>
        <p:spPr bwMode="auto">
          <a:xfrm>
            <a:off x="182880" y="457200"/>
            <a:ext cx="1769715"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Self-Check</a:t>
            </a:r>
          </a:p>
        </p:txBody>
      </p:sp>
      <p:sp>
        <p:nvSpPr>
          <p:cNvPr id="9220" name="Rectangle 4"/>
          <p:cNvSpPr>
            <a:spLocks/>
          </p:cNvSpPr>
          <p:nvPr>
            <p:custDataLst>
              <p:tags r:id="rId2"/>
            </p:custDataLst>
          </p:nvPr>
        </p:nvSpPr>
        <p:spPr bwMode="auto">
          <a:xfrm>
            <a:off x="228600" y="1097280"/>
            <a:ext cx="7598971" cy="3300904"/>
          </a:xfrm>
          <a:prstGeom prst="rect">
            <a:avLst/>
          </a:prstGeom>
          <a:noFill/>
          <a:ln w="12700" cap="flat">
            <a:noFill/>
            <a:miter lim="800000"/>
            <a:headEnd type="none" w="med" len="med"/>
            <a:tailEnd type="none" w="med" len="med"/>
          </a:ln>
        </p:spPr>
        <p:txBody>
          <a:bodyPr vert="horz" lIns="0" tIns="0" rIns="0" bIns="0" anchor="ctr" anchorCtr="0">
            <a:spAutoFit/>
          </a:bodyPr>
          <a:lstStyle/>
          <a:p>
            <a:pPr marL="457200" indent="-457200" algn="l">
              <a:spcBef>
                <a:spcPts val="1499"/>
              </a:spcBef>
              <a:spcAft>
                <a:spcPts val="600"/>
              </a:spcAft>
              <a:buAutoNum type="arabicPeriod"/>
              <a:tabLst>
                <a:tab pos="209550" algn="l"/>
                <a:tab pos="280988" algn="l"/>
                <a:tab pos="1066800" algn="l"/>
                <a:tab pos="1600200" algn="l"/>
                <a:tab pos="2133600" algn="l"/>
                <a:tab pos="2667000" algn="l"/>
                <a:tab pos="3200400" algn="l"/>
                <a:tab pos="3733800" algn="l"/>
                <a:tab pos="4267200" algn="l"/>
                <a:tab pos="4800600" algn="l"/>
                <a:tab pos="5334000" algn="l"/>
                <a:tab pos="5867400" algn="l"/>
                <a:tab pos="6400800" algn="l"/>
              </a:tabLst>
            </a:pPr>
            <a:r>
              <a:rPr lang="en-US" sz="2700" dirty="0" smtClean="0">
                <a:latin typeface="Calibri"/>
                <a:ea typeface="Verdana" charset="0"/>
                <a:cs typeface="Verdana" charset="0"/>
                <a:sym typeface="Verdana" charset="0"/>
              </a:rPr>
              <a:t>Measuring </a:t>
            </a:r>
            <a:r>
              <a:rPr lang="en-US" sz="2700" dirty="0">
                <a:latin typeface="Calibri"/>
                <a:ea typeface="Verdana" charset="0"/>
                <a:cs typeface="Verdana" charset="0"/>
                <a:sym typeface="Verdana" charset="0"/>
              </a:rPr>
              <a:t>the water quality at a particular place in a stream also gives information about </a:t>
            </a:r>
            <a:r>
              <a:rPr lang="en-US" sz="2700" dirty="0" smtClean="0">
                <a:latin typeface="Calibri"/>
                <a:ea typeface="Verdana" charset="0"/>
                <a:cs typeface="Verdana" charset="0"/>
                <a:sym typeface="Verdana" charset="0"/>
              </a:rPr>
              <a:t>__________________.</a:t>
            </a:r>
          </a:p>
          <a:p>
            <a:pPr marL="914400" lvl="1" indent="-398463" algn="l">
              <a:spcBef>
                <a:spcPts val="1499"/>
              </a:spcBef>
              <a:spcAft>
                <a:spcPts val="60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the water quality farther downstream.</a:t>
            </a:r>
          </a:p>
          <a:p>
            <a:pPr marL="914400" lvl="1" indent="-398463" algn="l">
              <a:spcBef>
                <a:spcPts val="1499"/>
              </a:spcBef>
              <a:spcAft>
                <a:spcPts val="60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the water quality in nearby rivers.</a:t>
            </a:r>
          </a:p>
          <a:p>
            <a:pPr marL="914400" lvl="1" indent="-398463" algn="l">
              <a:spcBef>
                <a:spcPts val="1499"/>
              </a:spcBef>
              <a:spcAft>
                <a:spcPts val="60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the water quality farther upstream.</a:t>
            </a:r>
          </a:p>
        </p:txBody>
      </p:sp>
      <p:sp>
        <p:nvSpPr>
          <p:cNvPr id="9" name="Rectangle 8"/>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11" name="Text Placeholder 10"/>
          <p:cNvSpPr>
            <a:spLocks noGrp="1"/>
          </p:cNvSpPr>
          <p:nvPr>
            <p:ph type="body" sz="quarter" idx="12"/>
          </p:nvPr>
        </p:nvSpPr>
        <p:spPr/>
        <p:txBody>
          <a:bodyP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custDataLst>
              <p:tags r:id="rId1"/>
            </p:custDataLst>
          </p:nvPr>
        </p:nvSpPr>
        <p:spPr bwMode="auto">
          <a:xfrm>
            <a:off x="228600" y="1097280"/>
            <a:ext cx="11388933" cy="3323987"/>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117475" algn="l"/>
                <a:tab pos="236538"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Water quality is the suitability of water for a given use. </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117475" algn="l"/>
                <a:tab pos="236538"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Water in a natural ecosystem has to have the right balance of dissolved oxygen, nutrients, temperature, pH, salt content, and light penetration to sustain a healthy aquatic ecosystem.</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117475" algn="l"/>
                <a:tab pos="236538"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Drinking water must have acceptably low levels of contaminants to be deemed safe. </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117475" algn="l"/>
                <a:tab pos="236538"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Treated wastewater must also be of acceptable quality before it is released back into the environment.</a:t>
            </a:r>
          </a:p>
        </p:txBody>
      </p:sp>
      <p:sp>
        <p:nvSpPr>
          <p:cNvPr id="10243" name="Rectangle 3"/>
          <p:cNvSpPr>
            <a:spLocks/>
          </p:cNvSpPr>
          <p:nvPr>
            <p:custDataLst>
              <p:tags r:id="rId2"/>
            </p:custDataLst>
          </p:nvPr>
        </p:nvSpPr>
        <p:spPr bwMode="auto">
          <a:xfrm>
            <a:off x="182880" y="457200"/>
            <a:ext cx="234339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...Background</a:t>
            </a:r>
          </a:p>
        </p:txBody>
      </p:sp>
      <p:sp>
        <p:nvSpPr>
          <p:cNvPr id="8" name="Text Placeholder 7"/>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 name="Picture 9"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11265" name="Rectangle 1"/>
          <p:cNvSpPr>
            <a:spLocks/>
          </p:cNvSpPr>
          <p:nvPr>
            <p:custDataLst>
              <p:tags r:id="rId1"/>
            </p:custDataLst>
          </p:nvPr>
        </p:nvSpPr>
        <p:spPr bwMode="auto">
          <a:xfrm>
            <a:off x="228600" y="1097280"/>
            <a:ext cx="7598971" cy="3870290"/>
          </a:xfrm>
          <a:prstGeom prst="rect">
            <a:avLst/>
          </a:prstGeom>
          <a:noFill/>
          <a:ln w="12700" cap="flat">
            <a:noFill/>
            <a:miter lim="800000"/>
            <a:headEnd type="none" w="med" len="med"/>
            <a:tailEnd type="none" w="med" len="med"/>
          </a:ln>
        </p:spPr>
        <p:txBody>
          <a:bodyPr vert="horz" lIns="0" tIns="0" rIns="0" bIns="0" anchor="ctr" anchorCtr="0">
            <a:spAutoFit/>
          </a:bodyPr>
          <a:lstStyle/>
          <a:p>
            <a:pPr marL="457200" indent="-457200" algn="l">
              <a:spcBef>
                <a:spcPts val="1499"/>
              </a:spcBef>
              <a:spcAft>
                <a:spcPts val="0"/>
              </a:spcAft>
              <a:buAutoNum type="arabicPeriod" startAt="2"/>
              <a:tabLst>
                <a:tab pos="209564" algn="l"/>
                <a:tab pos="628692"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smtClean="0">
                <a:latin typeface="Calibri"/>
                <a:ea typeface="Verdana" charset="0"/>
                <a:cs typeface="Verdana" charset="0"/>
                <a:sym typeface="Verdana" charset="0"/>
              </a:rPr>
              <a:t>Which </a:t>
            </a:r>
            <a:r>
              <a:rPr lang="en-US" sz="2700" dirty="0">
                <a:latin typeface="Calibri"/>
                <a:ea typeface="Verdana" charset="0"/>
                <a:cs typeface="Verdana" charset="0"/>
                <a:sym typeface="Verdana" charset="0"/>
              </a:rPr>
              <a:t>of the following is NOT one of the measures of healthy natural water</a:t>
            </a:r>
            <a:r>
              <a:rPr lang="en-US" sz="2700" dirty="0" smtClean="0">
                <a:latin typeface="Calibri"/>
                <a:ea typeface="Verdana" charset="0"/>
                <a:cs typeface="Verdana" charset="0"/>
                <a:sym typeface="Verdana" charset="0"/>
              </a:rPr>
              <a:t>?</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pH</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temperature</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sugar concentration</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salt content</a:t>
            </a:r>
          </a:p>
          <a:p>
            <a:pPr marL="914400" lvl="1" indent="-457200" algn="l">
              <a:spcBef>
                <a:spcPts val="1499"/>
              </a:spcBef>
              <a:spcAft>
                <a:spcPts val="0"/>
              </a:spcAft>
              <a:buFont typeface="+mj-lt"/>
              <a:buAutoNum type="alphaLcParenR"/>
              <a:tabLst>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 pos="3200613" algn="l"/>
                <a:tab pos="3734049" algn="l"/>
                <a:tab pos="4267484" algn="l"/>
                <a:tab pos="4800920" algn="l"/>
                <a:tab pos="5334356" algn="l"/>
                <a:tab pos="5867791" algn="l"/>
                <a:tab pos="6401227" algn="l"/>
                <a:tab pos="209564" algn="l"/>
                <a:tab pos="895410" algn="l"/>
                <a:tab pos="1066871" algn="l"/>
                <a:tab pos="1600307" algn="l"/>
                <a:tab pos="2133742" algn="l"/>
                <a:tab pos="2667178" algn="l"/>
              </a:tabLst>
            </a:pPr>
            <a:r>
              <a:rPr lang="en-US" sz="2700" dirty="0" smtClean="0">
                <a:latin typeface="Calibri"/>
                <a:ea typeface="Verdana" charset="0"/>
                <a:cs typeface="Verdana" charset="0"/>
                <a:sym typeface="Verdana" charset="0"/>
              </a:rPr>
              <a:t>dissolved oxygen</a:t>
            </a:r>
          </a:p>
        </p:txBody>
      </p:sp>
      <p:sp>
        <p:nvSpPr>
          <p:cNvPr id="11267" name="Rectangle 3"/>
          <p:cNvSpPr>
            <a:spLocks/>
          </p:cNvSpPr>
          <p:nvPr>
            <p:custDataLst>
              <p:tags r:id="rId2"/>
            </p:custDataLst>
          </p:nvPr>
        </p:nvSpPr>
        <p:spPr bwMode="auto">
          <a:xfrm>
            <a:off x="182880" y="457200"/>
            <a:ext cx="1769715"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Self-Check</a:t>
            </a:r>
          </a:p>
        </p:txBody>
      </p:sp>
      <p:sp>
        <p:nvSpPr>
          <p:cNvPr id="6" name="Rectangle 5"/>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
        <p:nvSpPr>
          <p:cNvPr id="8" name="Text Placeholder 7"/>
          <p:cNvSpPr>
            <a:spLocks noGrp="1"/>
          </p:cNvSpPr>
          <p:nvPr>
            <p:ph type="body" sz="quarter" idx="12"/>
          </p:nvPr>
        </p:nvSpPr>
        <p:spPr/>
        <p:txBody>
          <a:bodyP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6" cstate="print"/>
          <a:srcRect/>
          <a:stretch>
            <a:fillRect/>
          </a:stretch>
        </p:blipFill>
        <p:spPr bwMode="auto">
          <a:xfrm>
            <a:off x="2304450" y="5185260"/>
            <a:ext cx="7579926" cy="1220061"/>
          </a:xfrm>
          <a:prstGeom prst="rect">
            <a:avLst/>
          </a:prstGeom>
          <a:noFill/>
          <a:ln w="12700" cap="flat">
            <a:noFill/>
            <a:miter lim="800000"/>
            <a:headEnd/>
            <a:tailEnd/>
          </a:ln>
        </p:spPr>
      </p:pic>
      <p:sp>
        <p:nvSpPr>
          <p:cNvPr id="12291" name="Rectangle 3"/>
          <p:cNvSpPr>
            <a:spLocks/>
          </p:cNvSpPr>
          <p:nvPr>
            <p:custDataLst>
              <p:tags r:id="rId1"/>
            </p:custDataLst>
          </p:nvPr>
        </p:nvSpPr>
        <p:spPr bwMode="auto">
          <a:xfrm>
            <a:off x="182880" y="457200"/>
            <a:ext cx="234339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...Background</a:t>
            </a:r>
          </a:p>
        </p:txBody>
      </p:sp>
      <p:sp>
        <p:nvSpPr>
          <p:cNvPr id="12292" name="Rectangle 4"/>
          <p:cNvSpPr>
            <a:spLocks/>
          </p:cNvSpPr>
          <p:nvPr>
            <p:custDataLst>
              <p:tags r:id="rId2"/>
            </p:custDataLst>
          </p:nvPr>
        </p:nvSpPr>
        <p:spPr bwMode="auto">
          <a:xfrm>
            <a:off x="228600" y="1097280"/>
            <a:ext cx="11446068" cy="290848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339725"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Lst>
              <a:defRPr/>
            </a:pPr>
            <a:r>
              <a:rPr lang="en-US" sz="2700" dirty="0">
                <a:latin typeface="Calibri"/>
                <a:ea typeface="Verdana" charset="0"/>
                <a:cs typeface="Verdana" charset="0"/>
                <a:sym typeface="Verdana" charset="0"/>
              </a:rPr>
              <a:t>The U.S. has standards for the quality of natural bodies of water that are deemed supportive of aquatic organisms. These standards are specified by the EPA (Environmental Protection Agency) in their </a:t>
            </a:r>
            <a:r>
              <a:rPr lang="en-US" sz="2700" dirty="0">
                <a:latin typeface="Calibri"/>
                <a:ea typeface="Verdana Italic" charset="0"/>
                <a:cs typeface="Verdana Italic" charset="0"/>
                <a:sym typeface="Verdana Italic" charset="0"/>
              </a:rPr>
              <a:t>Red Book and Gold Book</a:t>
            </a:r>
            <a:r>
              <a:rPr lang="en-US" sz="2700" dirty="0">
                <a:latin typeface="Calibri"/>
                <a:ea typeface="Verdana" charset="0"/>
                <a:cs typeface="Verdana" charset="0"/>
                <a:sym typeface="Verdana" charset="0"/>
              </a:rPr>
              <a:t>.</a:t>
            </a:r>
          </a:p>
          <a:p>
            <a:pPr marL="457200" marR="0" lvl="0" indent="-457200" algn="l" defTabSz="914400" eaLnBrk="1" fontAlgn="auto" latinLnBrk="0" hangingPunct="1">
              <a:lnSpc>
                <a:spcPct val="100000"/>
              </a:lnSpc>
              <a:spcBef>
                <a:spcPts val="0"/>
              </a:spcBef>
              <a:spcAft>
                <a:spcPts val="0"/>
              </a:spcAft>
              <a:buClr>
                <a:srgbClr val="000000"/>
              </a:buClr>
              <a:buSzPct val="100000"/>
              <a:buFont typeface="Verdana"/>
              <a:buChar char="•"/>
              <a:tabLst>
                <a:tab pos="17463" algn="l"/>
                <a:tab pos="339725" algn="l"/>
                <a:tab pos="1065213" algn="l"/>
                <a:tab pos="1598613" algn="l"/>
                <a:tab pos="2132013" algn="l"/>
                <a:tab pos="2665413" algn="l"/>
                <a:tab pos="3198813" algn="l"/>
                <a:tab pos="3732213" algn="l"/>
                <a:tab pos="4265613" algn="l"/>
                <a:tab pos="4799013" algn="l"/>
                <a:tab pos="5332413" algn="l"/>
                <a:tab pos="5865813" algn="l"/>
                <a:tab pos="6399213" algn="l"/>
                <a:tab pos="17463" algn="l"/>
                <a:tab pos="1065213" algn="l"/>
                <a:tab pos="1598613" algn="l"/>
                <a:tab pos="2132013" algn="l"/>
                <a:tab pos="2665413" algn="l"/>
                <a:tab pos="3198813" algn="l"/>
                <a:tab pos="3732213" algn="l"/>
                <a:tab pos="4265613" algn="l"/>
                <a:tab pos="4799013" algn="l"/>
                <a:tab pos="5332413" algn="l"/>
                <a:tab pos="5865813" algn="l"/>
                <a:tab pos="6399213" algn="l"/>
              </a:tabLst>
              <a:defRPr/>
            </a:pPr>
            <a:r>
              <a:rPr lang="en-US" sz="2700" dirty="0">
                <a:latin typeface="Calibri"/>
                <a:ea typeface="Verdana" charset="0"/>
                <a:cs typeface="Verdana" charset="0"/>
                <a:sym typeface="Verdana" charset="0"/>
              </a:rPr>
              <a:t>The U.S. EPA also publishes the </a:t>
            </a:r>
            <a:r>
              <a:rPr lang="en-US" sz="2700" i="1" dirty="0">
                <a:latin typeface="Calibri"/>
                <a:ea typeface="Verdana Italic" charset="0"/>
                <a:cs typeface="Verdana Italic" charset="0"/>
                <a:sym typeface="Verdana Italic" charset="0"/>
              </a:rPr>
              <a:t>Primary and Secondary Drinking Water Standards</a:t>
            </a:r>
            <a:r>
              <a:rPr lang="en-US" sz="2700" i="1" dirty="0">
                <a:latin typeface="Calibri"/>
                <a:ea typeface="Verdana" charset="0"/>
                <a:cs typeface="Verdana" charset="0"/>
                <a:sym typeface="Verdana" charset="0"/>
              </a:rPr>
              <a:t> </a:t>
            </a:r>
            <a:r>
              <a:rPr lang="en-US" sz="2700" dirty="0">
                <a:latin typeface="Calibri"/>
                <a:ea typeface="Verdana" charset="0"/>
                <a:cs typeface="Verdana" charset="0"/>
                <a:sym typeface="Verdana" charset="0"/>
              </a:rPr>
              <a:t>on the Web. These standards specify the maximum level of contaminants that are lawful in the U.S. for drinking water supplied by municipal water treatment facilities.  </a:t>
            </a:r>
          </a:p>
        </p:txBody>
      </p:sp>
      <p:sp>
        <p:nvSpPr>
          <p:cNvPr id="9" name="Text Placeholder 8"/>
          <p:cNvSpPr>
            <a:spLocks noGrp="1"/>
          </p:cNvSpPr>
          <p:nvPr>
            <p:ph type="body" sz="quarter" idx="12"/>
          </p:nvPr>
        </p:nvSpPr>
        <p:spPr/>
        <p:txBody>
          <a:bodyPr/>
          <a:lstStyle/>
          <a:p>
            <a:endParaRPr lang="en-US"/>
          </a:p>
        </p:txBody>
      </p:sp>
      <p:sp>
        <p:nvSpPr>
          <p:cNvPr id="7" name="Rectangle 6"/>
          <p:cNvSpPr/>
          <p:nvPr>
            <p:custDataLst>
              <p:tags r:id="rId3"/>
            </p:custDataLst>
          </p:nvPr>
        </p:nvSpPr>
        <p:spPr bwMode="auto">
          <a:xfrm>
            <a:off x="253" y="0"/>
            <a:ext cx="12188570" cy="384138"/>
          </a:xfrm>
          <a:prstGeom prst="rect">
            <a:avLst/>
          </a:prstGeom>
          <a:solidFill>
            <a:schemeClr val="accent1"/>
          </a:solidFill>
          <a:ln w="25400" cap="flat" cmpd="sng" algn="ctr">
            <a:noFill/>
            <a:prstDash val="solid"/>
            <a:round/>
            <a:headEnd type="none" w="med" len="med"/>
            <a:tailEnd type="none" w="med" len="med"/>
          </a:ln>
          <a:effectLst/>
        </p:spPr>
        <p:txBody>
          <a:bodyPr vert="horz" wrap="square" lIns="182921" tIns="91460" rIns="182921" bIns="91460" numCol="1" rtlCol="0" anchor="t" anchorCtr="0" compatLnSpc="1">
            <a:prstTxWarp prst="textNoShape">
              <a:avLst/>
            </a:prstTxWarp>
          </a:bodyPr>
          <a:lstStyle/>
          <a:p>
            <a:pPr marL="0" marR="0" indent="0" algn="ctr" defTabSz="182919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138"/>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Monitoring the Quality</a:t>
            </a:r>
            <a:r>
              <a:rPr lang="en-US" sz="2400" b="1" baseline="0" dirty="0" smtClean="0">
                <a:solidFill>
                  <a:srgbClr val="FFFFFF"/>
                </a:solidFill>
                <a:latin typeface="Calibri"/>
              </a:rPr>
              <a:t> of Water</a:t>
            </a:r>
            <a:endParaRPr lang="en-US" sz="2400" b="1" dirty="0">
              <a:solidFill>
                <a:srgbClr val="FFFFFF"/>
              </a:solidFill>
              <a:latin typeface="Calibri"/>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0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0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0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0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04.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05.xml><?xml version="1.0" encoding="utf-8"?>
<p:tagLst xmlns:a="http://schemas.openxmlformats.org/drawingml/2006/main" xmlns:r="http://schemas.openxmlformats.org/officeDocument/2006/relationships" xmlns:p="http://schemas.openxmlformats.org/presentationml/2006/main">
  <p:tag name="STICKYSTYLE" val="Left Regular Vertical Float"/>
</p:tagLst>
</file>

<file path=ppt/tags/tag10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0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08.xml><?xml version="1.0" encoding="utf-8"?>
<p:tagLst xmlns:a="http://schemas.openxmlformats.org/drawingml/2006/main" xmlns:r="http://schemas.openxmlformats.org/officeDocument/2006/relationships" xmlns:p="http://schemas.openxmlformats.org/presentationml/2006/main">
  <p:tag name="STICKYSTYLE" val="Left FList With Header No Subh"/>
</p:tagLst>
</file>

<file path=ppt/tags/tag109.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1.xml><?xml version="1.0" encoding="utf-8"?>
<p:tagLst xmlns:a="http://schemas.openxmlformats.org/drawingml/2006/main" xmlns:r="http://schemas.openxmlformats.org/officeDocument/2006/relationships" xmlns:p="http://schemas.openxmlformats.org/presentationml/2006/main">
  <p:tag name="STICKYSTYLE" val="Left Bulleted Left With Header No Subh"/>
</p:tagLst>
</file>

<file path=ppt/tags/tag110.xml><?xml version="1.0" encoding="utf-8"?>
<p:tagLst xmlns:a="http://schemas.openxmlformats.org/drawingml/2006/main" xmlns:r="http://schemas.openxmlformats.org/officeDocument/2006/relationships" xmlns:p="http://schemas.openxmlformats.org/presentationml/2006/main">
  <p:tag name="RNRSTYLE" val="Tech Tool Tip"/>
</p:tagLst>
</file>

<file path=ppt/tags/tag11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1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13.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14.xml><?xml version="1.0" encoding="utf-8"?>
<p:tagLst xmlns:a="http://schemas.openxmlformats.org/drawingml/2006/main" xmlns:r="http://schemas.openxmlformats.org/officeDocument/2006/relationships" xmlns:p="http://schemas.openxmlformats.org/presentationml/2006/main">
  <p:tag name="STICKYSTYLE" val="Left FList With Header No Subh"/>
</p:tagLst>
</file>

<file path=ppt/tags/tag11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1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17.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18.xml><?xml version="1.0" encoding="utf-8"?>
<p:tagLst xmlns:a="http://schemas.openxmlformats.org/drawingml/2006/main" xmlns:r="http://schemas.openxmlformats.org/officeDocument/2006/relationships" xmlns:p="http://schemas.openxmlformats.org/presentationml/2006/main">
  <p:tag name="STICKYSTYLE" val="Left FList With Header No Subh"/>
</p:tagLst>
</file>

<file path=ppt/tags/tag11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2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1.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2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4.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25.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2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8.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29.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2.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33.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3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6.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37.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3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40.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41.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4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4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44.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45.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46.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147.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4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4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50.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51.xml><?xml version="1.0" encoding="utf-8"?>
<p:tagLst xmlns:a="http://schemas.openxmlformats.org/drawingml/2006/main" xmlns:r="http://schemas.openxmlformats.org/officeDocument/2006/relationships" xmlns:p="http://schemas.openxmlformats.org/presentationml/2006/main">
  <p:tag name="STICKYSTYLE" val="Left FList With Header No Subh"/>
</p:tagLst>
</file>

<file path=ppt/tags/tag152.xml><?xml version="1.0" encoding="utf-8"?>
<p:tagLst xmlns:a="http://schemas.openxmlformats.org/drawingml/2006/main" xmlns:r="http://schemas.openxmlformats.org/officeDocument/2006/relationships" xmlns:p="http://schemas.openxmlformats.org/presentationml/2006/main">
  <p:tag name="STICKYSTYLE" val="Left Regular Vertical Float Small"/>
</p:tagLst>
</file>

<file path=ppt/tags/tag15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5.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56.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5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9.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6.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6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6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62.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63.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6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6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66.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67.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6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6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70.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71.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7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7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74.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75.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7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7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78.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79.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1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80.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81.xml><?xml version="1.0" encoding="utf-8"?>
<p:tagLst xmlns:a="http://schemas.openxmlformats.org/drawingml/2006/main" xmlns:r="http://schemas.openxmlformats.org/officeDocument/2006/relationships" xmlns:p="http://schemas.openxmlformats.org/presentationml/2006/main">
  <p:tag name="STICKYSTYLE" val="Left Regular With Hdr &amp; Hdg &amp; Subheading"/>
</p:tagLst>
</file>

<file path=ppt/tags/tag18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8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84.xml><?xml version="1.0" encoding="utf-8"?>
<p:tagLst xmlns:a="http://schemas.openxmlformats.org/drawingml/2006/main" xmlns:r="http://schemas.openxmlformats.org/officeDocument/2006/relationships" xmlns:p="http://schemas.openxmlformats.org/presentationml/2006/main">
  <p:tag name="STICKYSTYLE" val="Left Image References"/>
</p:tagLst>
</file>

<file path=ppt/tags/tag185.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8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8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9.xml><?xml version="1.0" encoding="utf-8"?>
<p:tagLst xmlns:a="http://schemas.openxmlformats.org/drawingml/2006/main" xmlns:r="http://schemas.openxmlformats.org/officeDocument/2006/relationships" xmlns:p="http://schemas.openxmlformats.org/presentationml/2006/main">
  <p:tag name="STICKYSTYLE" val="Left Bulleted Left With Header No Subh"/>
</p:tagLst>
</file>

<file path=ppt/tags/tag2.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20.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2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3.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24.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2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7.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28.xml><?xml version="1.0" encoding="utf-8"?>
<p:tagLst xmlns:a="http://schemas.openxmlformats.org/drawingml/2006/main" xmlns:r="http://schemas.openxmlformats.org/officeDocument/2006/relationships" xmlns:p="http://schemas.openxmlformats.org/presentationml/2006/main">
  <p:tag name="STICKYSTYLE" val="Left Bulleted Left With Header No Subh"/>
</p:tagLst>
</file>

<file path=ppt/tags/tag2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3.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3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31.xml><?xml version="1.0" encoding="utf-8"?>
<p:tagLst xmlns:a="http://schemas.openxmlformats.org/drawingml/2006/main" xmlns:r="http://schemas.openxmlformats.org/officeDocument/2006/relationships" xmlns:p="http://schemas.openxmlformats.org/presentationml/2006/main">
  <p:tag name="STICKYSTYLE" val="Left Bulleted Left With Header No Subh"/>
</p:tagLst>
</file>

<file path=ppt/tags/tag32.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3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3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35.xml><?xml version="1.0" encoding="utf-8"?>
<p:tagLst xmlns:a="http://schemas.openxmlformats.org/drawingml/2006/main" xmlns:r="http://schemas.openxmlformats.org/officeDocument/2006/relationships" xmlns:p="http://schemas.openxmlformats.org/presentationml/2006/main">
  <p:tag name="STICKYSTYLE" val="Left Bulleted Left With Header 2 Ln Subh"/>
</p:tagLst>
</file>

<file path=ppt/tags/tag36.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37.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38.xml><?xml version="1.0" encoding="utf-8"?>
<p:tagLst xmlns:a="http://schemas.openxmlformats.org/drawingml/2006/main" xmlns:r="http://schemas.openxmlformats.org/officeDocument/2006/relationships" xmlns:p="http://schemas.openxmlformats.org/presentationml/2006/main">
  <p:tag name="STICKYSTYLE" val="Left Bulleted Left With Header 2 Ln Subh"/>
</p:tagLst>
</file>

<file path=ppt/tags/tag3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4.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4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41.xml><?xml version="1.0" encoding="utf-8"?>
<p:tagLst xmlns:a="http://schemas.openxmlformats.org/drawingml/2006/main" xmlns:r="http://schemas.openxmlformats.org/officeDocument/2006/relationships" xmlns:p="http://schemas.openxmlformats.org/presentationml/2006/main">
  <p:tag name="STICKYSTYLE" val="Top Right RegularAbove Camera"/>
</p:tagLst>
</file>

<file path=ppt/tags/tag42.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43.xml><?xml version="1.0" encoding="utf-8"?>
<p:tagLst xmlns:a="http://schemas.openxmlformats.org/drawingml/2006/main" xmlns:r="http://schemas.openxmlformats.org/officeDocument/2006/relationships" xmlns:p="http://schemas.openxmlformats.org/presentationml/2006/main">
  <p:tag name="STICKYSTYLE" val="Sequence Chall Bubble A"/>
</p:tagLst>
</file>

<file path=ppt/tags/tag44.xml><?xml version="1.0" encoding="utf-8"?>
<p:tagLst xmlns:a="http://schemas.openxmlformats.org/drawingml/2006/main" xmlns:r="http://schemas.openxmlformats.org/officeDocument/2006/relationships" xmlns:p="http://schemas.openxmlformats.org/presentationml/2006/main">
  <p:tag name="STICKYSTYLE" val="Sequence Chall Bubble B"/>
</p:tagLst>
</file>

<file path=ppt/tags/tag45.xml><?xml version="1.0" encoding="utf-8"?>
<p:tagLst xmlns:a="http://schemas.openxmlformats.org/drawingml/2006/main" xmlns:r="http://schemas.openxmlformats.org/officeDocument/2006/relationships" xmlns:p="http://schemas.openxmlformats.org/presentationml/2006/main">
  <p:tag name="STICKYSTYLE" val="Sequence Chall Bubble C"/>
</p:tagLst>
</file>

<file path=ppt/tags/tag46.xml><?xml version="1.0" encoding="utf-8"?>
<p:tagLst xmlns:a="http://schemas.openxmlformats.org/drawingml/2006/main" xmlns:r="http://schemas.openxmlformats.org/officeDocument/2006/relationships" xmlns:p="http://schemas.openxmlformats.org/presentationml/2006/main">
  <p:tag name="STICKYSTYLE" val="Sequence Chall Bubble D"/>
</p:tagLst>
</file>

<file path=ppt/tags/tag47.xml><?xml version="1.0" encoding="utf-8"?>
<p:tagLst xmlns:a="http://schemas.openxmlformats.org/drawingml/2006/main" xmlns:r="http://schemas.openxmlformats.org/officeDocument/2006/relationships" xmlns:p="http://schemas.openxmlformats.org/presentationml/2006/main">
  <p:tag name="STICKYSTYLE" val="Sequence All"/>
</p:tagLst>
</file>

<file path=ppt/tags/tag48.xml><?xml version="1.0" encoding="utf-8"?>
<p:tagLst xmlns:a="http://schemas.openxmlformats.org/drawingml/2006/main" xmlns:r="http://schemas.openxmlformats.org/officeDocument/2006/relationships" xmlns:p="http://schemas.openxmlformats.org/presentationml/2006/main">
  <p:tag name="STICKYSTYLE" val="Sequence All"/>
</p:tagLst>
</file>

<file path=ppt/tags/tag49.xml><?xml version="1.0" encoding="utf-8"?>
<p:tagLst xmlns:a="http://schemas.openxmlformats.org/drawingml/2006/main" xmlns:r="http://schemas.openxmlformats.org/officeDocument/2006/relationships" xmlns:p="http://schemas.openxmlformats.org/presentationml/2006/main">
  <p:tag name="STICKYSTYLE" val="Sequence All"/>
</p:tagLst>
</file>

<file path=ppt/tags/tag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50.xml><?xml version="1.0" encoding="utf-8"?>
<p:tagLst xmlns:a="http://schemas.openxmlformats.org/drawingml/2006/main" xmlns:r="http://schemas.openxmlformats.org/officeDocument/2006/relationships" xmlns:p="http://schemas.openxmlformats.org/presentationml/2006/main">
  <p:tag name="STICKYSTYLE" val="Sequence All"/>
</p:tagLst>
</file>

<file path=ppt/tags/tag5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5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53.xml><?xml version="1.0" encoding="utf-8"?>
<p:tagLst xmlns:a="http://schemas.openxmlformats.org/drawingml/2006/main" xmlns:r="http://schemas.openxmlformats.org/officeDocument/2006/relationships" xmlns:p="http://schemas.openxmlformats.org/presentationml/2006/main">
  <p:tag name="STICKYSTYLE" val="Top Right RegularAbove Camera"/>
</p:tagLst>
</file>

<file path=ppt/tags/tag54.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55.xml><?xml version="1.0" encoding="utf-8"?>
<p:tagLst xmlns:a="http://schemas.openxmlformats.org/drawingml/2006/main" xmlns:r="http://schemas.openxmlformats.org/officeDocument/2006/relationships" xmlns:p="http://schemas.openxmlformats.org/presentationml/2006/main">
  <p:tag name="STICKYSTYLE" val="Sequence Chall Bubble A"/>
</p:tagLst>
</file>

<file path=ppt/tags/tag56.xml><?xml version="1.0" encoding="utf-8"?>
<p:tagLst xmlns:a="http://schemas.openxmlformats.org/drawingml/2006/main" xmlns:r="http://schemas.openxmlformats.org/officeDocument/2006/relationships" xmlns:p="http://schemas.openxmlformats.org/presentationml/2006/main">
  <p:tag name="STICKYSTYLE" val="Sequence Chall Bubble B"/>
</p:tagLst>
</file>

<file path=ppt/tags/tag57.xml><?xml version="1.0" encoding="utf-8"?>
<p:tagLst xmlns:a="http://schemas.openxmlformats.org/drawingml/2006/main" xmlns:r="http://schemas.openxmlformats.org/officeDocument/2006/relationships" xmlns:p="http://schemas.openxmlformats.org/presentationml/2006/main">
  <p:tag name="STICKYSTYLE" val="Sequence Chall Bubble C"/>
</p:tagLst>
</file>

<file path=ppt/tags/tag58.xml><?xml version="1.0" encoding="utf-8"?>
<p:tagLst xmlns:a="http://schemas.openxmlformats.org/drawingml/2006/main" xmlns:r="http://schemas.openxmlformats.org/officeDocument/2006/relationships" xmlns:p="http://schemas.openxmlformats.org/presentationml/2006/main">
  <p:tag name="STICKYSTYLE" val="Sequence All"/>
</p:tagLst>
</file>

<file path=ppt/tags/tag59.xml><?xml version="1.0" encoding="utf-8"?>
<p:tagLst xmlns:a="http://schemas.openxmlformats.org/drawingml/2006/main" xmlns:r="http://schemas.openxmlformats.org/officeDocument/2006/relationships" xmlns:p="http://schemas.openxmlformats.org/presentationml/2006/main">
  <p:tag name="STICKYSTYLE" val="Sequence All"/>
</p:tagLst>
</file>

<file path=ppt/tags/tag6.xml><?xml version="1.0" encoding="utf-8"?>
<p:tagLst xmlns:a="http://schemas.openxmlformats.org/drawingml/2006/main" xmlns:r="http://schemas.openxmlformats.org/officeDocument/2006/relationships" xmlns:p="http://schemas.openxmlformats.org/presentationml/2006/main">
  <p:tag name="STICKYSTYLE" val="Header"/>
</p:tagLst>
</file>

<file path=ppt/tags/tag60.xml><?xml version="1.0" encoding="utf-8"?>
<p:tagLst xmlns:a="http://schemas.openxmlformats.org/drawingml/2006/main" xmlns:r="http://schemas.openxmlformats.org/officeDocument/2006/relationships" xmlns:p="http://schemas.openxmlformats.org/presentationml/2006/main">
  <p:tag name="STICKYSTYLE" val="Sequence All"/>
</p:tagLst>
</file>

<file path=ppt/tags/tag6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6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63.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64.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6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6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67.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68.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6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7.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7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71.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72.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73.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74.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75.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7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7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78.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7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8.xml><?xml version="1.0" encoding="utf-8"?>
<p:tagLst xmlns:a="http://schemas.openxmlformats.org/drawingml/2006/main" xmlns:r="http://schemas.openxmlformats.org/officeDocument/2006/relationships" xmlns:p="http://schemas.openxmlformats.org/presentationml/2006/main">
  <p:tag name="STICKYSTYLE" val="Left Regular No Subheading"/>
</p:tagLst>
</file>

<file path=ppt/tags/tag8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81.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82.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83.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84.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85.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86.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8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8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89.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0.xml><?xml version="1.0" encoding="utf-8"?>
<p:tagLst xmlns:a="http://schemas.openxmlformats.org/drawingml/2006/main" xmlns:r="http://schemas.openxmlformats.org/officeDocument/2006/relationships" xmlns:p="http://schemas.openxmlformats.org/presentationml/2006/main">
  <p:tag name="RNRSTYLE" val="Left FList No Header No Subh"/>
</p:tagLst>
</file>

<file path=ppt/tags/tag9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3.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94.xml><?xml version="1.0" encoding="utf-8"?>
<p:tagLst xmlns:a="http://schemas.openxmlformats.org/drawingml/2006/main" xmlns:r="http://schemas.openxmlformats.org/officeDocument/2006/relationships" xmlns:p="http://schemas.openxmlformats.org/presentationml/2006/main">
  <p:tag name="STICKYSTYLE" val="Left FList With Header No Subh"/>
</p:tagLst>
</file>

<file path=ppt/tags/tag95.xml><?xml version="1.0" encoding="utf-8"?>
<p:tagLst xmlns:a="http://schemas.openxmlformats.org/drawingml/2006/main" xmlns:r="http://schemas.openxmlformats.org/officeDocument/2006/relationships" xmlns:p="http://schemas.openxmlformats.org/presentationml/2006/main">
  <p:tag name="STICKYSTYLE" val="Left Regular Vertical Float"/>
</p:tagLst>
</file>

<file path=ppt/tags/tag9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8.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99.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irst Page">
  <a:themeElements>
    <a:clrScheme name="Earth">
      <a:dk1>
        <a:srgbClr val="002060"/>
      </a:dk1>
      <a:lt1>
        <a:srgbClr val="FFFFFF"/>
      </a:lt1>
      <a:dk2>
        <a:srgbClr val="002060"/>
      </a:dk2>
      <a:lt2>
        <a:srgbClr val="808080"/>
      </a:lt2>
      <a:accent1>
        <a:srgbClr val="CC6600"/>
      </a:accent1>
      <a:accent2>
        <a:srgbClr val="333399"/>
      </a:accent2>
      <a:accent3>
        <a:srgbClr val="FFFFFF"/>
      </a:accent3>
      <a:accent4>
        <a:srgbClr val="CC6600"/>
      </a:accent4>
      <a:accent5>
        <a:srgbClr val="D8B9AC"/>
      </a:accent5>
      <a:accent6>
        <a:srgbClr val="2D2D8A"/>
      </a:accent6>
      <a:hlink>
        <a:srgbClr val="009999"/>
      </a:hlink>
      <a:folHlink>
        <a:srgbClr val="99CC00"/>
      </a:folHlink>
    </a:clrScheme>
    <a:fontScheme name="First Pag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irst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2095</TotalTime>
  <Pages>0</Pages>
  <Words>2910</Words>
  <Characters>0</Characters>
  <Application>Microsoft Office PowerPoint</Application>
  <PresentationFormat>Custom</PresentationFormat>
  <Lines>0</Lines>
  <Paragraphs>358</Paragraphs>
  <Slides>42</Slides>
  <Notes>30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First Page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Patty MacEgan</cp:lastModifiedBy>
  <cp:revision>135</cp:revision>
  <dcterms:created xsi:type="dcterms:W3CDTF">2010-02-01T20:56:45Z</dcterms:created>
  <dcterms:modified xsi:type="dcterms:W3CDTF">2011-02-03T00:04:56Z</dcterms:modified>
</cp:coreProperties>
</file>