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90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9" r:id="rId32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EF78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4" autoAdjust="0"/>
  </p:normalViewPr>
  <p:slideViewPr>
    <p:cSldViewPr>
      <p:cViewPr varScale="1">
        <p:scale>
          <a:sx n="56" d="100"/>
          <a:sy n="56" d="100"/>
        </p:scale>
        <p:origin x="-468" y="-102"/>
      </p:cViewPr>
      <p:guideLst>
        <p:guide orient="horz" pos="2126"/>
        <p:guide pos="2561"/>
        <p:guide pos="51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EA50F-F8BE-4427-921F-6032419B1814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A091-CF24-45B0-995D-D24604EC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correct sequence of steps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L123456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Col 1: [Soil Sample 1: (snapshot this page when complete), Location:, Date/Time Collected:, Appearance/Composition:, Description of Nearby Plants:]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L123456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Col 1: [Soil Sample 2: (snapshot this page when complete), Location:, Date/Time Collected:, Appearance/Composition:, Description of Nearby Plants:]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L123456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Col 1: [Soil Sample 3: (snapshot this page when complete), Location:, Date/Time Collected:, Appearance/Composition:, Description of Nearby Plants:]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[Sample 1 =]</a:t>
            </a:r>
          </a:p>
          <a:p>
            <a:r>
              <a:rPr lang="en-US" dirty="0" smtClean="0"/>
              <a:t>	[Sample 2 =]</a:t>
            </a:r>
          </a:p>
          <a:p>
            <a:r>
              <a:rPr lang="en-US" dirty="0" smtClean="0"/>
              <a:t>	[Sample 3 =]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[Control =]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[The factors I attempted to control were…]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[The independent variable</a:t>
            </a:r>
            <a:r>
              <a:rPr lang="en-US" baseline="0" dirty="0" smtClean="0"/>
              <a:t> was…]</a:t>
            </a:r>
          </a:p>
          <a:p>
            <a:r>
              <a:rPr lang="en-US" baseline="0" dirty="0" smtClean="0"/>
              <a:t>	[The dependent variable was…]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[I can conclude that…]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[The most acidic soil was…]</a:t>
            </a:r>
          </a:p>
          <a:p>
            <a:r>
              <a:rPr lang="en-US" dirty="0" smtClean="0"/>
              <a:t>	[because…]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[The most alkaline soil was…]</a:t>
            </a:r>
          </a:p>
          <a:p>
            <a:r>
              <a:rPr lang="en-US" dirty="0" smtClean="0"/>
              <a:t>	[because…]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[Based on the pH testing,</a:t>
            </a:r>
            <a:r>
              <a:rPr lang="en-US" baseline="0" dirty="0" smtClean="0"/>
              <a:t> the soils…]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[Some materials that are useful for buffering are…]</a:t>
            </a:r>
          </a:p>
          <a:p>
            <a:r>
              <a:rPr lang="en-US" baseline="0" dirty="0" smtClean="0"/>
              <a:t>	[To adjust the pH of the soil samples, I could add…]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best choice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smtClean="0"/>
              <a:t>	[The best choice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85800"/>
            <a:ext cx="6194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scheme (RGB values)</a:t>
            </a:r>
          </a:p>
          <a:p>
            <a:r>
              <a:rPr lang="en-US" dirty="0" smtClean="0"/>
              <a:t>biology 121, 173, 54</a:t>
            </a:r>
          </a:p>
          <a:p>
            <a:r>
              <a:rPr lang="en-US" dirty="0" smtClean="0"/>
              <a:t>chemistry 0 176, 216</a:t>
            </a:r>
          </a:p>
          <a:p>
            <a:r>
              <a:rPr lang="en-US" dirty="0" smtClean="0"/>
              <a:t>physics 0, 102, 204</a:t>
            </a:r>
          </a:p>
          <a:p>
            <a:r>
              <a:rPr lang="en-US" dirty="0" smtClean="0"/>
              <a:t>earth 204, 102, 0</a:t>
            </a:r>
          </a:p>
          <a:p>
            <a:r>
              <a:rPr lang="en-US" dirty="0" smtClean="0"/>
              <a:t>middle 153, 102, 153</a:t>
            </a:r>
          </a:p>
          <a:p>
            <a:r>
              <a:rPr lang="en-US" dirty="0" smtClean="0"/>
              <a:t>elementary 255, 51, 0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D8B0-958D-4CDB-AC6E-2B3EDCF623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best choice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[Soils are important to primary productive 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A091-CF24-45B0-995D-D24604EC44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9272"/>
            <a:ext cx="10969943" cy="1124744"/>
          </a:xfrm>
          <a:prstGeom prst="rect">
            <a:avLst/>
          </a:prstGeom>
        </p:spPr>
        <p:txBody>
          <a:bodyPr lIns="137169" tIns="68585" rIns="137169" bIns="68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75119"/>
            <a:ext cx="10969943" cy="4453699"/>
          </a:xfrm>
          <a:prstGeom prst="rect">
            <a:avLst/>
          </a:prstGeom>
        </p:spPr>
        <p:txBody>
          <a:bodyPr lIns="137169" tIns="68585" rIns="137169" bIns="685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4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601779"/>
            <a:ext cx="12188572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91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37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29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74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2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6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7.gi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8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6" Type="http://schemas.openxmlformats.org/officeDocument/2006/relationships/image" Target="../media/image19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6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20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66.xml"/><Relationship Id="rId7" Type="http://schemas.openxmlformats.org/officeDocument/2006/relationships/image" Target="../media/image21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80.xml"/><Relationship Id="rId7" Type="http://schemas.openxmlformats.org/officeDocument/2006/relationships/image" Target="../media/image6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9.png"/><Relationship Id="rId4" Type="http://schemas.openxmlformats.org/officeDocument/2006/relationships/tags" Target="../tags/tag81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6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6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6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6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6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20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6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7327"/>
            <a:ext cx="12188825" cy="589390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5995690"/>
            <a:ext cx="12188572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21" tIns="0" rIns="0" bIns="0" rtlCol="0" anchor="ctr" anchorCtr="0">
            <a:noAutofit/>
          </a:bodyPr>
          <a:lstStyle/>
          <a:p>
            <a:pPr algn="l"/>
            <a:r>
              <a:rPr lang="en-US" sz="4100" b="1" dirty="0" smtClean="0">
                <a:solidFill>
                  <a:schemeClr val="bg1"/>
                </a:solidFill>
                <a:latin typeface="Calibri" pitchFamily="34" charset="0"/>
              </a:rPr>
              <a:t>Soil pH</a:t>
            </a:r>
            <a:endParaRPr lang="en-US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0" y="6309360"/>
            <a:ext cx="17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012-10995 r1.04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05695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Safety</a:t>
            </a:r>
          </a:p>
        </p:txBody>
      </p:sp>
      <p:sp>
        <p:nvSpPr>
          <p:cNvPr id="1331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9065439" cy="212365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1127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Follow all standard laboratory safety procedures.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15000"/>
              <a:buFont typeface="Calibri" pitchFamily="34" charset="0"/>
              <a:buChar char="•"/>
              <a:tabLst>
                <a:tab pos="17463" algn="l"/>
                <a:tab pos="1127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Do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not select soil samples in areas high in animal wastes.  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1127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209550" algn="l"/>
                <a:tab pos="68580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Do not take samples from private property without permission.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garden_1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6612" y="3526631"/>
            <a:ext cx="2819400" cy="24549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37612" y="707231"/>
            <a:ext cx="3123386" cy="24401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Materials and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Equipment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434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3715375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Collect all of these materials for your group.</a:t>
            </a:r>
          </a:p>
        </p:txBody>
      </p:sp>
      <p:sp>
        <p:nvSpPr>
          <p:cNvPr id="1434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41237" y="1005840"/>
            <a:ext cx="3715375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Materials shared across the class.</a:t>
            </a:r>
          </a:p>
        </p:txBody>
      </p:sp>
      <p:sp>
        <p:nvSpPr>
          <p:cNvPr id="1434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8600" y="1828800"/>
            <a:ext cx="4389087" cy="37240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pH sensor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Beaker, 100-mL (4 per group)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Plastic zip lock bag (3)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Graduated cylinder, 100-mL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Beaker, 100-mL (4)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Digging tool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Stirring rod</a:t>
            </a:r>
          </a:p>
        </p:txBody>
      </p:sp>
      <p:sp>
        <p:nvSpPr>
          <p:cNvPr id="1434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76318" y="1828800"/>
            <a:ext cx="4437494" cy="341632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pH standard solutions (pH 4 and 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pH 10)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Wash bottle containing </a:t>
            </a:r>
            <a:r>
              <a:rPr lang="en-US" sz="2600" dirty="0" err="1">
                <a:latin typeface="Calibri"/>
                <a:ea typeface="Verdana" charset="0"/>
                <a:cs typeface="Verdana" charset="0"/>
                <a:sym typeface="Verdana" charset="0"/>
              </a:rPr>
              <a:t>deionized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or distilled water</a:t>
            </a: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Waste container</a:t>
            </a: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Permanent marker</a:t>
            </a:r>
          </a:p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Paper towels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8" name="Picture 17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536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37097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Sequencing Challenge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0811" y="1050587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7012" y="1047055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5447" y="3771874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1647" y="3772357"/>
            <a:ext cx="3713783" cy="272607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08012" y="1300133"/>
            <a:ext cx="2971800" cy="224766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Wait for your measurement to stabilize and record the pH value in a data table. Repeat for additional soil samples.</a:t>
            </a:r>
          </a:p>
        </p:txBody>
      </p:sp>
      <p:sp>
        <p:nvSpPr>
          <p:cNvPr id="15368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0412" y="1303087"/>
            <a:ext cx="2743200" cy="163210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Rinse the pH probe with distilled water, then use it to determine the pH of the soil sample.</a:t>
            </a:r>
          </a:p>
        </p:txBody>
      </p:sp>
      <p:sp>
        <p:nvSpPr>
          <p:cNvPr id="15369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08012" y="4021905"/>
            <a:ext cx="2743200" cy="132433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Crush a dry soil sample into a fine dust and mix with water.</a:t>
            </a:r>
          </a:p>
        </p:txBody>
      </p:sp>
      <p:sp>
        <p:nvSpPr>
          <p:cNvPr id="15370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70412" y="4021905"/>
            <a:ext cx="2743200" cy="70878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Calibrate the pH sensor.</a:t>
            </a:r>
          </a:p>
        </p:txBody>
      </p:sp>
      <p:sp>
        <p:nvSpPr>
          <p:cNvPr id="15371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302753" y="548640"/>
            <a:ext cx="3659060" cy="25853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The steps to the left are part of the procedure for this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 activity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. They are not in the right order. Determine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correct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sequence of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steps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, then take a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snapshot of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this page.</a:t>
            </a:r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8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07721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</p:txBody>
      </p:sp>
      <p:sp>
        <p:nvSpPr>
          <p:cNvPr id="1638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751331" cy="529375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Using the digging tool, gather 3 soil samples from different locations. If possible, find soils that differ in appearance, composition, and in the type of plants growing nearby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Place each sample into a plastic bag and seal and label it.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Use the next three pages to record field notes about each of your soil samples.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		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Note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Give each sample a label, describe its appearance, and describe what kinds of plants are growing nearby.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4.  Take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 snapshot of each page of your field notes.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31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1813" y="786479"/>
            <a:ext cx="3920931" cy="25885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NAPSHOT 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612" y="6243327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NAPSHOT 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612" y="6243327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NAPSHOT 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612" y="6243327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97982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</a:p>
        </p:txBody>
      </p:sp>
      <p:sp>
        <p:nvSpPr>
          <p:cNvPr id="2048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333937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180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Crush each of the soil samples into as fine a dust as possible.  Remove any rocks, sticks, etc.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180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Plug the pH sensor into your Spark Science Learning System.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180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Calibrate the pH Sensor according to the instructions on the next page.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pH sens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2812" y="4060031"/>
            <a:ext cx="3143250" cy="2476500"/>
          </a:xfrm>
          <a:prstGeom prst="rect">
            <a:avLst/>
          </a:prstGeom>
        </p:spPr>
      </p:pic>
      <p:pic>
        <p:nvPicPr>
          <p:cNvPr id="10" name="Picture 9" descr="Oklahoma_state_soi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13812" y="707231"/>
            <a:ext cx="2405270" cy="34389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602775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To Calibrate the pH Sensor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150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5486400" cy="7078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Note:  </a:t>
            </a:r>
            <a:r>
              <a:rPr lang="en-US" sz="2300" dirty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During the calibration process you will not be able to return to this page. </a:t>
            </a:r>
          </a:p>
        </p:txBody>
      </p:sp>
      <p:sp>
        <p:nvSpPr>
          <p:cNvPr id="21508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7012" y="2195512"/>
            <a:ext cx="5067735" cy="369331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1. Open the Calibrate Sensor screens: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CALIBRATE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SENSOR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endParaRPr lang="en-US" sz="2400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2. Ensure that the correct measurements are selected: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681038" marR="0" lvl="1" indent="-3952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Sensor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: (name of sensor)</a:t>
            </a:r>
          </a:p>
          <a:p>
            <a:pPr marL="681038" marR="0" lvl="1" indent="-3952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Measurement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:  pH</a:t>
            </a:r>
          </a:p>
          <a:p>
            <a:pPr marL="681038" marR="0" lvl="1" indent="-3952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Calibration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Type:  2 point</a:t>
            </a:r>
          </a:p>
          <a:p>
            <a:pPr marL="681038" marR="0" lvl="1" indent="-3952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NEXT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5427836" y="4632419"/>
            <a:ext cx="6437223" cy="186821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685846" indent="-685846" algn="l">
              <a:spcBef>
                <a:spcPts val="300"/>
              </a:spcBef>
              <a:buFont typeface="+mj-lt"/>
              <a:buAutoNum type="alphaLcPeriod"/>
              <a:tabLst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38179" algn="l"/>
                <a:tab pos="685846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38179" algn="l"/>
                <a:tab pos="685846" algn="l"/>
                <a:tab pos="838256" algn="l"/>
                <a:tab pos="1066871" algn="l"/>
                <a:tab pos="1600307" algn="l"/>
              </a:tabLst>
            </a:pPr>
            <a:endParaRPr lang="en-US" sz="2100" dirty="0" smtClean="0">
              <a:solidFill>
                <a:srgbClr val="0000FF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1510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8213" y="707231"/>
            <a:ext cx="5791199" cy="553997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381025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19128" algn="l"/>
                <a:tab pos="819205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19128" algn="l"/>
                <a:tab pos="819205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Calibration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Point 1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Place the pH probe in a pH 4 buffer solution.   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Enter 4.0 as the pH in the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Standard Value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box under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Calibration Point 1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 Bold" charset="0"/>
            </a:endParaRP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Read From Sensor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under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Calibration Point 1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Rinse the pH probe thoroughly using distilled water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endParaRPr lang="en-US" sz="2400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38179" algn="l"/>
                <a:tab pos="685846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438179" algn="l"/>
                <a:tab pos="685846" algn="l"/>
                <a:tab pos="838256" algn="l"/>
                <a:tab pos="1066871" algn="l"/>
                <a:tab pos="1600307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Calibration Point 2: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Repeat the process used in calibration point 1 using a pH 10 buffer solution.  </a:t>
            </a:r>
          </a:p>
          <a:p>
            <a:pPr marL="681038" lvl="1" indent="-395288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OK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to exit the calibration screen and then tap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OK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again to return to the lab.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12" descr="Tools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46212" y="25360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97982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</a:p>
        </p:txBody>
      </p:sp>
      <p:sp>
        <p:nvSpPr>
          <p:cNvPr id="2253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712699" cy="501675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Label 3 of the beakers as "Sample 1," "Sample 2," and "Sample 3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.“ Label the fourth beaker “Control”.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about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60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(4 tablespoons)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of each of your soil samples into the corresponding labeled beaker.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Add about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60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distilled water into each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beaker, including the Control.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Mix the soil and water thoroughly in each beaker. Clean your stirring rod between each beaker to avoid cross-contamination.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Allow the muddy mixtures to sit for approximately 5 minutes.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7327"/>
            <a:ext cx="12188825" cy="589390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5995690"/>
            <a:ext cx="12188572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21" tIns="0" rIns="0" bIns="0" rtlCol="0" anchor="ctr" anchorCtr="0">
            <a:noAutofit/>
          </a:bodyPr>
          <a:lstStyle/>
          <a:p>
            <a:pPr algn="l"/>
            <a:r>
              <a:rPr lang="en-US" sz="4100" b="1" dirty="0" smtClean="0">
                <a:solidFill>
                  <a:schemeClr val="bg1"/>
                </a:solidFill>
                <a:latin typeface="Calibri" pitchFamily="34" charset="0"/>
              </a:rPr>
              <a:t>Soil pH</a:t>
            </a:r>
            <a:endParaRPr lang="en-US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0" y="6309360"/>
            <a:ext cx="17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012-10764 r1.04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5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7598971" cy="511678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Rinse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pH probe with distilled water, then slowly swirl it in the Soil 1 mixture.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to activate the sensor display.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When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pH value has stabilized, tap </a:t>
            </a:r>
            <a:r>
              <a:rPr lang="en-US" sz="2700" dirty="0">
                <a:latin typeface="Calibri"/>
                <a:cs typeface="Helvetica" charset="0"/>
                <a:sym typeface="Helvetica" charset="0"/>
              </a:rPr>
              <a:t>     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freeze the display, then record the pH value in the box to the right.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Repeat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steps 1-3 using Soil Samples 2 and 3.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Rinse the sensor thoroughly and test the Control.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Save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your work       then follow your teacher's instructions for cleaning up.</a:t>
            </a:r>
          </a:p>
        </p:txBody>
      </p:sp>
      <p:sp>
        <p:nvSpPr>
          <p:cNvPr id="2355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7456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Procedure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1612" y="6217920"/>
            <a:ext cx="1216699" cy="296732"/>
          </a:xfrm>
          <a:prstGeom prst="rect">
            <a:avLst/>
          </a:prstGeom>
        </p:spPr>
      </p:pic>
      <p:pic>
        <p:nvPicPr>
          <p:cNvPr id="13" name="Picture 12" descr="St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8467" y="2155031"/>
            <a:ext cx="390145" cy="390145"/>
          </a:xfrm>
          <a:prstGeom prst="rect">
            <a:avLst/>
          </a:prstGeom>
        </p:spPr>
      </p:pic>
      <p:pic>
        <p:nvPicPr>
          <p:cNvPr id="14" name="Picture 13" descr="RtArrow_Of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2012" y="2764631"/>
            <a:ext cx="390145" cy="390145"/>
          </a:xfrm>
          <a:prstGeom prst="rect">
            <a:avLst/>
          </a:prstGeom>
        </p:spPr>
      </p:pic>
      <p:pic>
        <p:nvPicPr>
          <p:cNvPr id="15" name="Picture 14" descr="Share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84867" y="54224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457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322575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Data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7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8511561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	Which factors did you attempt to control in the 3 trials?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5603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088231"/>
            <a:ext cx="10954602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2.	What was the independent variable?  What was the dependent variable?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" y="457200"/>
            <a:ext cx="322575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Data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662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1813" algn="l"/>
                <a:tab pos="1066800" algn="l"/>
                <a:tab pos="1600200" algn="l"/>
                <a:tab pos="2132013" algn="l"/>
                <a:tab pos="2667000" algn="l"/>
                <a:tab pos="3200400" algn="l"/>
                <a:tab pos="3732213" algn="l"/>
                <a:tab pos="4267200" algn="l"/>
                <a:tab pos="4799013" algn="l"/>
                <a:tab pos="5332413" algn="l"/>
                <a:tab pos="5867400" algn="l"/>
                <a:tab pos="6399213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2662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198483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	Based on the pH values of your soils, what possible conclusions might you make about the parent materials that the soil is derived from?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765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765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062713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7463" algn="l"/>
                <a:tab pos="393700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2.	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Which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of the three soil solutions was more acidic?  Explain why it might have a higher pH compared to the other samples.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867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008033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7463" algn="l"/>
                <a:tab pos="474663" algn="l"/>
                <a:tab pos="5207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3.	Which of the three soil solutions was more alkaline?  Explain why it might have a higher pH compared to the other samples.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969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2969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0550952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Based on the pH results only, would your soils be capable of supporting a healthy agricultural crop?  List a crop that would prefer the pH environment recorded for each of your soil samples.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072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307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13252" y="1101483"/>
            <a:ext cx="11065168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What earth materials are useful in buffering soil pH levels? Describe what you could add to adjust the pH of soil samples.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7598971" cy="32624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Font typeface="+mj-lt"/>
              <a:buAutoNum type="arabicPeriod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changes may result from the change in pH of a soil?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Growth of soil microorganisms.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Solubility of toxic substances in the soil.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Availability of mineral nutrients.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All of the above.</a:t>
            </a:r>
          </a:p>
        </p:txBody>
      </p:sp>
      <p:sp>
        <p:nvSpPr>
          <p:cNvPr id="6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276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327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40934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AutoNum type="arabicPeriod" startAt="2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result does the decrease in soil pH typically have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69963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Release of toxic metals such as Al, Fe,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and Ni.</a:t>
            </a:r>
          </a:p>
          <a:p>
            <a:pPr marL="969963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Deficiencies of micronutrients such as B, Fe, and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969963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Release of calcium carbonate.</a:t>
            </a:r>
          </a:p>
          <a:p>
            <a:pPr marL="969963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Increase in salts.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075612" y="402431"/>
            <a:ext cx="4113213" cy="63460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0701" y="5566531"/>
            <a:ext cx="2094954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1009388" y="1545004"/>
            <a:ext cx="603727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Snapshot button is used to capture the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screen. 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6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Journal is where snapshots are stored and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viewed.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9" y="3907094"/>
            <a:ext cx="514215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Share button is used to export or print your journal to turn in your work.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677" y="5013689"/>
            <a:ext cx="1790234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224" y="4727738"/>
            <a:ext cx="3161478" cy="12391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1248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Introduction</a:t>
            </a:r>
          </a:p>
        </p:txBody>
      </p:sp>
      <p:sp>
        <p:nvSpPr>
          <p:cNvPr id="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2992935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Journals and Snapshots</a:t>
            </a:r>
          </a:p>
        </p:txBody>
      </p:sp>
      <p:sp>
        <p:nvSpPr>
          <p:cNvPr id="2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29600" y="4593431"/>
            <a:ext cx="3669787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Note: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 may want to take a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snapshot of the first page of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this lab as a cover page for 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your journal.</a:t>
            </a:r>
          </a:p>
        </p:txBody>
      </p:sp>
      <p:sp>
        <p:nvSpPr>
          <p:cNvPr id="3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17355" y="578437"/>
            <a:ext cx="3782557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Each page of this lab that contains the symbol 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endParaRPr lang="en-US" sz="2400" b="1" dirty="0" smtClean="0">
              <a:solidFill>
                <a:srgbClr val="EF7857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should be inserted into your journal.  After completing a lab page with the snapshot symbol, tap        (in the upper right hand corner) to insert the page into your journal.</a:t>
            </a:r>
          </a:p>
        </p:txBody>
      </p:sp>
      <p:pic>
        <p:nvPicPr>
          <p:cNvPr id="31" name="Picture 30" descr="SNAPSHOT 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09112" y="1360373"/>
            <a:ext cx="1216699" cy="296732"/>
          </a:xfrm>
          <a:prstGeom prst="rect">
            <a:avLst/>
          </a:prstGeom>
        </p:spPr>
      </p:pic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Picture 21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13912" y="2775515"/>
            <a:ext cx="390145" cy="390145"/>
          </a:xfrm>
          <a:prstGeom prst="rect">
            <a:avLst/>
          </a:prstGeom>
        </p:spPr>
      </p:pic>
      <p:pic>
        <p:nvPicPr>
          <p:cNvPr id="26" name="Picture 25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5612" y="1545431"/>
            <a:ext cx="390145" cy="390145"/>
          </a:xfrm>
          <a:prstGeom prst="rect">
            <a:avLst/>
          </a:prstGeom>
        </p:spPr>
      </p:pic>
      <p:pic>
        <p:nvPicPr>
          <p:cNvPr id="27" name="Picture 26" descr="Journal_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0412" y="2612231"/>
            <a:ext cx="390145" cy="390145"/>
          </a:xfrm>
          <a:prstGeom prst="rect">
            <a:avLst/>
          </a:prstGeom>
        </p:spPr>
      </p:pic>
      <p:pic>
        <p:nvPicPr>
          <p:cNvPr id="28" name="Picture 27" descr="Share_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93812" y="36790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rth F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06873" y="2764631"/>
            <a:ext cx="12473486" cy="3733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326231"/>
            <a:ext cx="12188825" cy="2362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1005840"/>
            <a:ext cx="361541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 have completed the lab.</a:t>
            </a:r>
          </a:p>
        </p:txBody>
      </p:sp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83353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Congratulations!</a:t>
            </a:r>
          </a:p>
        </p:txBody>
      </p:sp>
      <p:sp>
        <p:nvSpPr>
          <p:cNvPr id="3482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463040"/>
            <a:ext cx="119618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Please remember to follow your teacher's instructions for cleaning-up and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submitting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your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2612231"/>
            <a:ext cx="12188825" cy="152400"/>
          </a:xfrm>
          <a:prstGeom prst="rect">
            <a:avLst/>
          </a:prstGeom>
          <a:solidFill>
            <a:srgbClr val="CC66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5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11885610" cy="427809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All images were taken from PASCO documentation, public domain clip art, or Wikimedia Foundation Commons:</a:t>
            </a:r>
          </a:p>
          <a:p>
            <a:pPr marL="3175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http://commons.wikimedia.org/wiki/File:PHscalenolang.png</a:t>
            </a: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http://commons.wikimedia.org/wiki/File:Oklahoma_state_soil.JPG </a:t>
            </a: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http://commons.wikimedia.org/wiki/File:Measuring_cylindertrue_colour.png</a:t>
            </a: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http://commons.wikimedia.org/wiki/File:Washbottles.JPG</a:t>
            </a: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http://www.freeclipartnow.com/office/paper-shredder.jpg.html</a:t>
            </a: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L="3175"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L="3175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L="3175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3793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8674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References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905" y="3576327"/>
            <a:ext cx="4960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http://www.designedtoat.com/garden2.shtml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5199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Lab Challenge</a:t>
            </a:r>
          </a:p>
        </p:txBody>
      </p:sp>
      <p:sp>
        <p:nvSpPr>
          <p:cNvPr id="71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160871" cy="189282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How healthy is your soil?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What is soil pH?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How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does soil pH impact the plants it supports?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causes changes in soil pH?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881" y="3526631"/>
            <a:ext cx="7751331" cy="25163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31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1813" y="631031"/>
            <a:ext cx="3827309" cy="57986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1638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Background</a:t>
            </a:r>
          </a:p>
        </p:txBody>
      </p:sp>
      <p:sp>
        <p:nvSpPr>
          <p:cNvPr id="81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6094413" cy="397031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Soils are complex combinations of inorganic materials (not carbon-based), organic materials (carbon-based), and living organisms.  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Various combinations of these materials can yield soils that are infertile (no plant growth), semi-fertile (some plant types will grow but others will not) and very fertile (most plant types will grow in it).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31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7412" y="555625"/>
            <a:ext cx="4437888" cy="563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1813" algn="l"/>
                <a:tab pos="1066800" algn="l"/>
                <a:tab pos="1600200" algn="l"/>
                <a:tab pos="2132013" algn="l"/>
                <a:tab pos="2667000" algn="l"/>
                <a:tab pos="3200400" algn="l"/>
                <a:tab pos="3732213" algn="l"/>
                <a:tab pos="4267200" algn="l"/>
                <a:tab pos="4799013" algn="l"/>
                <a:tab pos="5332413" algn="l"/>
                <a:tab pos="5867400" algn="l"/>
                <a:tab pos="6399213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921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599" y="1097280"/>
            <a:ext cx="8304213" cy="583236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Soil that supports plant growth has many characteristics:</a:t>
            </a:r>
            <a:endParaRPr lang="en-US" sz="23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68897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Porous, allowing air and water to filter through.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68897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Contains lots of humus (dead plant material), which retains moisture needed for new plant growth. 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68897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Has a pH that is in the neutral zone (pH of 6 to 7.5) and can resist changes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pH.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68897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Does not contain too much salt.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68897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Has a thriving population of decomposers (earthworms, ants, beetles, fungi, bacteria, etc.) that break down materials to the smallest building blocks that can be used by plants for growth.</a:t>
            </a:r>
          </a:p>
          <a:p>
            <a:pPr marL="463550" indent="-46355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688975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</a:tabLst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311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09012" y="3375025"/>
            <a:ext cx="3403939" cy="3047206"/>
          </a:xfrm>
          <a:prstGeom prst="rect">
            <a:avLst/>
          </a:prstGeom>
        </p:spPr>
      </p:pic>
      <p:pic>
        <p:nvPicPr>
          <p:cNvPr id="12" name="Picture 11" descr="313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09012" y="783431"/>
            <a:ext cx="3387255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6212" y="707231"/>
            <a:ext cx="2362200" cy="196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6971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0244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401209"/>
            <a:ext cx="7389811" cy="36779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19050" algn="l"/>
                <a:tab pos="463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important role do decomposers play  in establishing healthy soil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They digest smelly dead things.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They break down dead organic matter into nutrients usable by plants.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They shed calories.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89541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All of the above.</a:t>
            </a:r>
            <a:endParaRPr lang="en-US" sz="2300" dirty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1126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5637212" cy="529375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63550" algn="l"/>
                <a:tab pos="1065213" algn="l"/>
                <a:tab pos="1598613" algn="l"/>
                <a:tab pos="2132013" algn="l"/>
                <a:tab pos="26654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Soils are a vital part of the ecosystem, providing support for terrestrial plant growth.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63550" algn="l"/>
                <a:tab pos="1065213" algn="l"/>
                <a:tab pos="1598613" algn="l"/>
                <a:tab pos="2132013" algn="l"/>
                <a:tab pos="26654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Plants comprise an important segment of primary productivity on which all living beings ultimately depend for food.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463550" algn="l"/>
                <a:tab pos="1065213" algn="l"/>
                <a:tab pos="1598613" algn="l"/>
                <a:tab pos="2132013" algn="l"/>
                <a:tab pos="26654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Plants and decomposers are vital links in the global cycles of water, carbon, oxygen, nitrogen, sulfur, and other elements that are required for growth. 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311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4412" y="699741"/>
            <a:ext cx="5944951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29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50680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29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8492518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2.  Explain how soils are important to primary productivity.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pH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st Page">
  <a:themeElements>
    <a:clrScheme name="Earth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CC6600"/>
      </a:accent1>
      <a:accent2>
        <a:srgbClr val="333399"/>
      </a:accent2>
      <a:accent3>
        <a:srgbClr val="FFFFFF"/>
      </a:accent3>
      <a:accent4>
        <a:srgbClr val="CC6600"/>
      </a:accent4>
      <a:accent5>
        <a:srgbClr val="D8B9AC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Pages>0</Pages>
  <Words>1494</Words>
  <Characters>0</Characters>
  <Application>Microsoft Office PowerPoint</Application>
  <PresentationFormat>Custom</PresentationFormat>
  <Lines>0</Lines>
  <Paragraphs>258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First Page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Patty MacEgan</cp:lastModifiedBy>
  <cp:revision>64</cp:revision>
  <dcterms:modified xsi:type="dcterms:W3CDTF">2011-02-02T16:09:43Z</dcterms:modified>
</cp:coreProperties>
</file>