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notesSlides/notesSlide27.xml" ContentType="application/vnd.openxmlformats-officedocument.presentationml.notesSlide+xml"/>
  <Override PartName="/ppt/tags/tag25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notesSlides/notesSlide35.xml" ContentType="application/vnd.openxmlformats-officedocument.presentationml.notesSlide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notesSlides/notesSlide29.xml" ContentType="application/vnd.openxmlformats-officedocument.presentationml.notesSlide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notesSlides/notesSlide26.xml" ContentType="application/vnd.openxmlformats-officedocument.presentationml.notesSlide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Default Extension="tiff" ContentType="image/tiff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notesSlides/notesSlide23.xml" ContentType="application/vnd.openxmlformats-officedocument.presentationml.notesSlide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notesSlides/notesSlide28.xml" ContentType="application/vnd.openxmlformats-officedocument.presentationml.notesSlide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notesSlides/notesSlide25.xml" ContentType="application/vnd.openxmlformats-officedocument.presentationml.notesSlide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58"/>
  </p:notesMasterIdLst>
  <p:sldIdLst>
    <p:sldId id="256" r:id="rId2"/>
    <p:sldId id="31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4" r:id="rId56"/>
    <p:sldId id="315" r:id="rId57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0000FF"/>
    <a:srgbClr val="896C37"/>
    <a:srgbClr val="EF78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29" autoAdjust="0"/>
  </p:normalViewPr>
  <p:slideViewPr>
    <p:cSldViewPr>
      <p:cViewPr varScale="1">
        <p:scale>
          <a:sx n="89" d="100"/>
          <a:sy n="89" d="100"/>
        </p:scale>
        <p:origin x="-708" y="-114"/>
      </p:cViewPr>
      <p:guideLst>
        <p:guide orient="horz" pos="2125"/>
        <p:guide pos="5135"/>
        <p:guide pos="25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0CAE-A828-4CF8-A6BA-444C548D5634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5E34E-639A-41B7-BC39-65AB273EF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4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91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537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383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229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5074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92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76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</a:t>
            </a:r>
            <a:r>
              <a:rPr lang="en-US" baseline="0" dirty="0" smtClean="0"/>
              <a:t> table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1: [ Reactant #1 : vinegar, citric acid, copper (II) sulfate ]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3: [ Reactant #2 : calcium carbonate, sodium bicarbonate, sodium hydroxide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 – text box</a:t>
            </a:r>
          </a:p>
          <a:p>
            <a:r>
              <a:rPr lang="en-US" dirty="0" smtClean="0"/>
              <a:t>	[ The product(s) formed … ]</a:t>
            </a:r>
          </a:p>
          <a:p>
            <a:r>
              <a:rPr lang="en-US" dirty="0" smtClean="0"/>
              <a:t>L5 – text box</a:t>
            </a:r>
            <a:endParaRPr lang="en-US" baseline="0" dirty="0" smtClean="0"/>
          </a:p>
          <a:p>
            <a:r>
              <a:rPr lang="en-US" baseline="0" dirty="0" smtClean="0"/>
              <a:t>	[ The reaction is … ] </a:t>
            </a:r>
          </a:p>
          <a:p>
            <a:r>
              <a:rPr lang="en-US" baseline="0" dirty="0" smtClean="0"/>
              <a:t>L6 – text box</a:t>
            </a:r>
          </a:p>
          <a:p>
            <a:r>
              <a:rPr lang="en-US" baseline="0" dirty="0" smtClean="0"/>
              <a:t>	[ The evidence of a chemical reaction was …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 – text box</a:t>
            </a:r>
          </a:p>
          <a:p>
            <a:r>
              <a:rPr lang="en-US" dirty="0" smtClean="0"/>
              <a:t>	[ A gas is being produced if</a:t>
            </a:r>
            <a:r>
              <a:rPr lang="en-US" baseline="0" dirty="0" smtClean="0"/>
              <a:t> … ]</a:t>
            </a:r>
          </a:p>
          <a:p>
            <a:r>
              <a:rPr lang="en-US" baseline="0" dirty="0" smtClean="0"/>
              <a:t>L5 – text box</a:t>
            </a:r>
          </a:p>
          <a:p>
            <a:r>
              <a:rPr lang="en-US" baseline="0" dirty="0" smtClean="0"/>
              <a:t>	[ A reactant is … ]</a:t>
            </a:r>
          </a:p>
          <a:p>
            <a:r>
              <a:rPr lang="en-US" baseline="0" dirty="0" smtClean="0"/>
              <a:t>L6 - text box</a:t>
            </a:r>
          </a:p>
          <a:p>
            <a:r>
              <a:rPr lang="en-US" baseline="0" dirty="0" smtClean="0"/>
              <a:t>	[ A product is …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baseline="0" dirty="0" smtClean="0"/>
              <a:t> 1: [ Physical Change : Boil water, Dissolve colored drink in water, Break effervescent tablet into 3-4 pieces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baseline="0" dirty="0" smtClean="0"/>
              <a:t> 1: [ Physical Change : Boil water, Dissolve colored drink in water, Break effervescent tablet into 3-4 pieces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baseline="0" dirty="0" smtClean="0"/>
              <a:t> 1: [ Physical Change : Boil water, Dissolve colored drink in water, Break effervescent tablet into 3-4 pieces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Physical changes and chemical reactions are different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1 : [</a:t>
            </a:r>
            <a:r>
              <a:rPr lang="en-US" baseline="0" dirty="0" smtClean="0"/>
              <a:t> Starting Substance #1 : water, 0.05 M silver nitrate, Copper (II) hydroxide, </a:t>
            </a:r>
            <a:r>
              <a:rPr lang="en-US" baseline="0" dirty="0" err="1" smtClean="0"/>
              <a:t>Lauric</a:t>
            </a:r>
            <a:r>
              <a:rPr lang="en-US" baseline="0" dirty="0" smtClean="0"/>
              <a:t> acid ] 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3 : [ Starting Substance #2 : </a:t>
            </a:r>
            <a:r>
              <a:rPr lang="en-US" baseline="0" dirty="0" err="1" smtClean="0"/>
              <a:t>Everescent</a:t>
            </a:r>
            <a:r>
              <a:rPr lang="en-US" baseline="0" dirty="0" smtClean="0"/>
              <a:t> tablet, 0.1 M sodium chloride, Heat, Heat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1 : [ Starting Substance #1 : Water, 0.05 M silver nitrate, Copper (II) hydroxide, </a:t>
            </a:r>
            <a:r>
              <a:rPr lang="en-US" dirty="0" err="1" smtClean="0"/>
              <a:t>Lauric</a:t>
            </a:r>
            <a:r>
              <a:rPr lang="en-US" dirty="0" smtClean="0"/>
              <a:t> acid ]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2 : [ Starting Substance #2 : </a:t>
            </a:r>
            <a:r>
              <a:rPr lang="en-US" dirty="0" err="1" smtClean="0"/>
              <a:t>Evervescent</a:t>
            </a:r>
            <a:r>
              <a:rPr lang="en-US" dirty="0" smtClean="0"/>
              <a:t> tablet, 0.1 M sodium chloride,</a:t>
            </a:r>
            <a:r>
              <a:rPr lang="en-US" baseline="0" dirty="0" smtClean="0"/>
              <a:t> Heat, Heat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1 : [ Starting Substance #1 : Water, 0.05 M silver nitrate, Copper (II) hydroxide, </a:t>
            </a:r>
            <a:r>
              <a:rPr lang="en-US" dirty="0" err="1" smtClean="0"/>
              <a:t>Lauric</a:t>
            </a:r>
            <a:r>
              <a:rPr lang="en-US" dirty="0" smtClean="0"/>
              <a:t> acid ]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2 : [ Starting Substance #2 : </a:t>
            </a:r>
            <a:r>
              <a:rPr lang="en-US" dirty="0" err="1" smtClean="0"/>
              <a:t>Evervescent</a:t>
            </a:r>
            <a:r>
              <a:rPr lang="en-US" dirty="0" smtClean="0"/>
              <a:t> tablet, 0.1 M sodium chloride,</a:t>
            </a:r>
            <a:r>
              <a:rPr lang="en-US" baseline="0" dirty="0" smtClean="0"/>
              <a:t> Heat, Heat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85800"/>
            <a:ext cx="6194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1 : [ Starting Substance #1 : Water, 0.05 M silver nitrate, Copper (II) hydroxide, </a:t>
            </a:r>
            <a:r>
              <a:rPr lang="en-US" dirty="0" err="1" smtClean="0"/>
              <a:t>Lauric</a:t>
            </a:r>
            <a:r>
              <a:rPr lang="en-US" dirty="0" smtClean="0"/>
              <a:t> acid ]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dirty="0" smtClean="0"/>
              <a:t> 2 : [ Starting Substance #2 : </a:t>
            </a:r>
            <a:r>
              <a:rPr lang="en-US" dirty="0" err="1" smtClean="0"/>
              <a:t>Evervescent</a:t>
            </a:r>
            <a:r>
              <a:rPr lang="en-US" dirty="0" smtClean="0"/>
              <a:t> tablet, 0.1 M sodium chloride,</a:t>
            </a:r>
            <a:r>
              <a:rPr lang="en-US" baseline="0" dirty="0" smtClean="0"/>
              <a:t> Heat, Heat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 Table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col</a:t>
            </a:r>
            <a:r>
              <a:rPr lang="en-US" baseline="0" dirty="0" smtClean="0"/>
              <a:t> 1 : [ Unknown Change : Effervescent tablet and water, Silver nitrate and sodium chloride, Heating copper (II) sulfate, 		            Heating </a:t>
            </a:r>
            <a:r>
              <a:rPr lang="en-US" baseline="0" dirty="0" err="1" smtClean="0"/>
              <a:t>Lauric</a:t>
            </a:r>
            <a:r>
              <a:rPr lang="en-US" baseline="0" dirty="0" smtClean="0"/>
              <a:t> acid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Unknown</a:t>
            </a:r>
            <a:r>
              <a:rPr lang="en-US" baseline="0" dirty="0" smtClean="0"/>
              <a:t> change #1 was … ]</a:t>
            </a:r>
          </a:p>
          <a:p>
            <a:r>
              <a:rPr lang="en-US" baseline="0" dirty="0" smtClean="0"/>
              <a:t>	[ Unknown change #2 was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Unknown change #3 and #4 were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A physical change … ]</a:t>
            </a:r>
          </a:p>
          <a:p>
            <a:r>
              <a:rPr lang="en-US" dirty="0" smtClean="0"/>
              <a:t>	[ A chemical reaction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The four</a:t>
            </a:r>
            <a:r>
              <a:rPr lang="en-US" baseline="0" dirty="0" smtClean="0"/>
              <a:t> types of evidence indicating a chemical reaction are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Salt and water mixing is an example of a … ]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 A temperature change occurs, but no new substances is formed when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A nail becoming rusty is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Grass growing involves</a:t>
            </a:r>
            <a:r>
              <a:rPr lang="en-US" baseline="0" dirty="0" smtClean="0"/>
              <a:t>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</a:t>
            </a:r>
            <a:r>
              <a:rPr lang="en-US" baseline="0" dirty="0" smtClean="0"/>
              <a:t> – text box </a:t>
            </a:r>
          </a:p>
          <a:p>
            <a:r>
              <a:rPr lang="en-US" baseline="0" dirty="0" smtClean="0"/>
              <a:t>	[ The best choice is … (tap here to enter text)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Opening a soda can is a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 …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 …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 …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 …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scheme (RGB values)</a:t>
            </a:r>
          </a:p>
          <a:p>
            <a:r>
              <a:rPr lang="en-US" dirty="0" smtClean="0"/>
              <a:t>biology 121, 173, 54</a:t>
            </a:r>
          </a:p>
          <a:p>
            <a:r>
              <a:rPr lang="en-US" dirty="0" smtClean="0"/>
              <a:t>chemistry 0 176, 216</a:t>
            </a:r>
          </a:p>
          <a:p>
            <a:r>
              <a:rPr lang="en-US" dirty="0" smtClean="0"/>
              <a:t>physics 0, 102, 204</a:t>
            </a:r>
          </a:p>
          <a:p>
            <a:r>
              <a:rPr lang="en-US" dirty="0" smtClean="0"/>
              <a:t>earth 204, 102, 0</a:t>
            </a:r>
          </a:p>
          <a:p>
            <a:r>
              <a:rPr lang="en-US" dirty="0" smtClean="0"/>
              <a:t>middle 153, 102, 153</a:t>
            </a:r>
          </a:p>
          <a:p>
            <a:r>
              <a:rPr lang="en-US" dirty="0" smtClean="0"/>
              <a:t>elementary 255, 51, 0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D8B0-958D-4CDB-AC6E-2B3EDCF623F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</a:t>
            </a:r>
            <a:r>
              <a:rPr lang="en-US" baseline="0" dirty="0" smtClean="0"/>
              <a:t> choice is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correct sequence of steps is … 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</a:t>
            </a:r>
            <a:r>
              <a:rPr lang="en-US" baseline="0" dirty="0" smtClean="0"/>
              <a:t> – Table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1: [ Reactant #1 : vinegar, citric acid, copper (II) sulfate ]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3: [ Reactant #2 : calcium carbonate, sodium bicarbonate, sodium hydroxide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The product(s) formed … ]</a:t>
            </a:r>
          </a:p>
          <a:p>
            <a:r>
              <a:rPr lang="en-US" baseline="0" dirty="0" smtClean="0"/>
              <a:t>L5 – text box</a:t>
            </a:r>
          </a:p>
          <a:p>
            <a:r>
              <a:rPr lang="en-US" baseline="0" dirty="0" smtClean="0"/>
              <a:t>	[ The reaction is … ]</a:t>
            </a:r>
          </a:p>
          <a:p>
            <a:r>
              <a:rPr lang="en-US" baseline="0" dirty="0" smtClean="0"/>
              <a:t>L6 – text box</a:t>
            </a:r>
          </a:p>
          <a:p>
            <a:r>
              <a:rPr lang="en-US" baseline="0" dirty="0" smtClean="0"/>
              <a:t>	[ The evidence of a chemical reaction was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L1245 –</a:t>
            </a:r>
            <a:r>
              <a:rPr lang="en-US" baseline="0" dirty="0" smtClean="0"/>
              <a:t> table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1: [ Reactant #1 : vinegar, citric acid, copper (II) sulfate ]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col</a:t>
            </a:r>
            <a:r>
              <a:rPr lang="en-US" baseline="0" dirty="0" smtClean="0"/>
              <a:t> 3: [ Reactant #2 : calcium carbonate, sodium bicarbonate, sodium hydroxide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 – text box</a:t>
            </a:r>
          </a:p>
          <a:p>
            <a:r>
              <a:rPr lang="en-US" dirty="0" smtClean="0"/>
              <a:t>	[ The product(s) formed … ]</a:t>
            </a:r>
          </a:p>
          <a:p>
            <a:r>
              <a:rPr lang="en-US" dirty="0" smtClean="0"/>
              <a:t>L5 – text box</a:t>
            </a:r>
            <a:endParaRPr lang="en-US" baseline="0" dirty="0" smtClean="0"/>
          </a:p>
          <a:p>
            <a:r>
              <a:rPr lang="en-US" baseline="0" dirty="0" smtClean="0"/>
              <a:t>	[ The reaction is … ] </a:t>
            </a:r>
          </a:p>
          <a:p>
            <a:r>
              <a:rPr lang="en-US" baseline="0" dirty="0" smtClean="0"/>
              <a:t>L6 – text box</a:t>
            </a:r>
          </a:p>
          <a:p>
            <a:r>
              <a:rPr lang="en-US" baseline="0" dirty="0" smtClean="0"/>
              <a:t>	[ The evidence of a chemical reaction was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E34E-639A-41B7-BC39-65AB273EF4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88823" cy="146684"/>
          </a:xfrm>
          <a:prstGeom prst="rect">
            <a:avLst/>
          </a:prstGeom>
          <a:solidFill>
            <a:schemeClr val="accent1"/>
          </a:solidFill>
        </p:spPr>
        <p:txBody>
          <a:bodyPr lIns="182917" tIns="91459" rIns="182917" bIns="91459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01779"/>
            <a:ext cx="12188571" cy="146684"/>
          </a:xfrm>
          <a:prstGeom prst="rect">
            <a:avLst/>
          </a:prstGeom>
          <a:solidFill>
            <a:schemeClr val="tx2"/>
          </a:solidFill>
        </p:spPr>
        <p:txBody>
          <a:bodyPr lIns="182917" tIns="91459" rIns="182917" bIns="91459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40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19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40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19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1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7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tags" Target="../tags/tag54.xml"/><Relationship Id="rId7" Type="http://schemas.openxmlformats.org/officeDocument/2006/relationships/image" Target="../media/image2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jpeg"/><Relationship Id="rId5" Type="http://schemas.openxmlformats.org/officeDocument/2006/relationships/tags" Target="../tags/tag56.xml"/><Relationship Id="rId10" Type="http://schemas.openxmlformats.org/officeDocument/2006/relationships/image" Target="../media/image26.jpeg"/><Relationship Id="rId4" Type="http://schemas.openxmlformats.org/officeDocument/2006/relationships/tags" Target="../tags/tag55.xml"/><Relationship Id="rId9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30.png"/><Relationship Id="rId5" Type="http://schemas.openxmlformats.org/officeDocument/2006/relationships/tags" Target="../tags/tag61.xml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tags" Target="../tags/tag60.xml"/><Relationship Id="rId9" Type="http://schemas.openxmlformats.org/officeDocument/2006/relationships/image" Target="../media/image28.tiff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37.tiff"/><Relationship Id="rId4" Type="http://schemas.openxmlformats.org/officeDocument/2006/relationships/tags" Target="../tags/tag66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6" Type="http://schemas.openxmlformats.org/officeDocument/2006/relationships/image" Target="../media/image3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image" Target="../media/image6.pn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87.xml"/><Relationship Id="rId7" Type="http://schemas.openxmlformats.org/officeDocument/2006/relationships/image" Target="../media/image3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91.xml"/><Relationship Id="rId7" Type="http://schemas.openxmlformats.org/officeDocument/2006/relationships/image" Target="../media/image4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4.xml"/><Relationship Id="rId7" Type="http://schemas.openxmlformats.org/officeDocument/2006/relationships/image" Target="../media/image39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08.xml"/><Relationship Id="rId7" Type="http://schemas.openxmlformats.org/officeDocument/2006/relationships/image" Target="../media/image43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2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21.xml"/><Relationship Id="rId7" Type="http://schemas.openxmlformats.org/officeDocument/2006/relationships/image" Target="../media/image6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122.xml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25.xml"/><Relationship Id="rId7" Type="http://schemas.openxmlformats.org/officeDocument/2006/relationships/image" Target="../media/image44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3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4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10" Type="http://schemas.openxmlformats.org/officeDocument/2006/relationships/image" Target="../media/image41.png"/><Relationship Id="rId4" Type="http://schemas.openxmlformats.org/officeDocument/2006/relationships/tags" Target="../tags/tag143.xml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47.xml"/><Relationship Id="rId7" Type="http://schemas.openxmlformats.org/officeDocument/2006/relationships/image" Target="../media/image39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53.xml"/><Relationship Id="rId10" Type="http://schemas.openxmlformats.org/officeDocument/2006/relationships/image" Target="../media/image40.png"/><Relationship Id="rId4" Type="http://schemas.openxmlformats.org/officeDocument/2006/relationships/tags" Target="../tags/tag152.xml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tags" Target="../tags/tag156.xml"/><Relationship Id="rId7" Type="http://schemas.openxmlformats.org/officeDocument/2006/relationships/image" Target="../media/image6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4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66.xml"/><Relationship Id="rId10" Type="http://schemas.openxmlformats.org/officeDocument/2006/relationships/image" Target="../media/image40.png"/><Relationship Id="rId4" Type="http://schemas.openxmlformats.org/officeDocument/2006/relationships/tags" Target="../tags/tag165.xml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69.xml"/><Relationship Id="rId7" Type="http://schemas.openxmlformats.org/officeDocument/2006/relationships/image" Target="../media/image43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73.xml"/><Relationship Id="rId7" Type="http://schemas.openxmlformats.org/officeDocument/2006/relationships/image" Target="../media/image3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77.xml"/><Relationship Id="rId7" Type="http://schemas.openxmlformats.org/officeDocument/2006/relationships/image" Target="../media/image44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80.xml"/><Relationship Id="rId7" Type="http://schemas.openxmlformats.org/officeDocument/2006/relationships/image" Target="../media/image39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1.xml"/><Relationship Id="rId9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30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89.xml"/><Relationship Id="rId7" Type="http://schemas.openxmlformats.org/officeDocument/2006/relationships/image" Target="../media/image6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190.xml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12.png"/><Relationship Id="rId4" Type="http://schemas.openxmlformats.org/officeDocument/2006/relationships/tags" Target="../tags/tag15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95.xml"/><Relationship Id="rId10" Type="http://schemas.openxmlformats.org/officeDocument/2006/relationships/image" Target="../media/image40.png"/><Relationship Id="rId4" Type="http://schemas.openxmlformats.org/officeDocument/2006/relationships/tags" Target="../tags/tag194.xml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8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tags" Target="../tags/tag203.xml"/><Relationship Id="rId7" Type="http://schemas.openxmlformats.org/officeDocument/2006/relationships/image" Target="../media/image6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207.xml"/><Relationship Id="rId7" Type="http://schemas.openxmlformats.org/officeDocument/2006/relationships/image" Target="../media/image13.tiff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.xml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6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215.xml"/><Relationship Id="rId7" Type="http://schemas.openxmlformats.org/officeDocument/2006/relationships/image" Target="../media/image6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tags" Target="../tags/tag219.xml"/><Relationship Id="rId7" Type="http://schemas.openxmlformats.org/officeDocument/2006/relationships/image" Target="../media/image6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3" Type="http://schemas.openxmlformats.org/officeDocument/2006/relationships/tags" Target="../tags/tag223.xml"/><Relationship Id="rId7" Type="http://schemas.openxmlformats.org/officeDocument/2006/relationships/image" Target="../media/image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iff"/><Relationship Id="rId3" Type="http://schemas.openxmlformats.org/officeDocument/2006/relationships/tags" Target="../tags/tag227.xml"/><Relationship Id="rId7" Type="http://schemas.openxmlformats.org/officeDocument/2006/relationships/image" Target="../media/image6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tags" Target="../tags/tag231.xml"/><Relationship Id="rId7" Type="http://schemas.openxmlformats.org/officeDocument/2006/relationships/image" Target="../media/image6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4.tif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3.tiff"/><Relationship Id="rId2" Type="http://schemas.openxmlformats.org/officeDocument/2006/relationships/tags" Target="../tags/tag20.xml"/><Relationship Id="rId16" Type="http://schemas.openxmlformats.org/officeDocument/2006/relationships/image" Target="../media/image17.tiff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5" Type="http://schemas.openxmlformats.org/officeDocument/2006/relationships/image" Target="../media/image16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235.xml"/><Relationship Id="rId7" Type="http://schemas.openxmlformats.org/officeDocument/2006/relationships/image" Target="../media/image6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tags" Target="../tags/tag239.xml"/><Relationship Id="rId7" Type="http://schemas.openxmlformats.org/officeDocument/2006/relationships/image" Target="../media/image6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243.xml"/><Relationship Id="rId7" Type="http://schemas.openxmlformats.org/officeDocument/2006/relationships/image" Target="../media/image6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47.xml"/><Relationship Id="rId7" Type="http://schemas.openxmlformats.org/officeDocument/2006/relationships/image" Target="../media/image6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51.xml"/><Relationship Id="rId7" Type="http://schemas.openxmlformats.org/officeDocument/2006/relationships/image" Target="../media/image6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55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hyperlink" Target="http://commons.wikimedia.org/wiki/File:Water_molecule.svg" TargetMode="Externa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hyperlink" Target="http://freeclipartnow.com/construction/tools/lit-match.jpg.html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19.tiff"/><Relationship Id="rId4" Type="http://schemas.openxmlformats.org/officeDocument/2006/relationships/tags" Target="../tags/tag37.xml"/><Relationship Id="rId9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tags" Target="../tags/tag43.xml"/><Relationship Id="rId7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22.tiff"/><Relationship Id="rId4" Type="http://schemas.openxmlformats.org/officeDocument/2006/relationships/tags" Target="../tags/tag48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45" y="0"/>
            <a:ext cx="12207870" cy="60049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995691"/>
            <a:ext cx="12188571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17" tIns="0" rIns="0" bIns="0" rtlCol="0" anchor="ctr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Evidence</a:t>
            </a:r>
            <a:r>
              <a:rPr lang="en-US" sz="4000" b="1" baseline="0" dirty="0" smtClean="0">
                <a:solidFill>
                  <a:schemeClr val="bg1"/>
                </a:solidFill>
                <a:latin typeface="Calibri" pitchFamily="34" charset="0"/>
              </a:rPr>
              <a:t> of a Chemical Reaction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1280" y="630936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012-10742 r1.04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2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2412" y="478631"/>
            <a:ext cx="2184110" cy="1828800"/>
          </a:xfrm>
          <a:prstGeom prst="rect">
            <a:avLst/>
          </a:prstGeom>
        </p:spPr>
      </p:pic>
      <p:sp>
        <p:nvSpPr>
          <p:cNvPr id="1433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05695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Safety</a:t>
            </a:r>
          </a:p>
        </p:txBody>
      </p:sp>
      <p:sp>
        <p:nvSpPr>
          <p:cNvPr id="14341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4212" y="5763488"/>
            <a:ext cx="716478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HOT!!</a:t>
            </a:r>
          </a:p>
        </p:txBody>
      </p:sp>
      <p:sp>
        <p:nvSpPr>
          <p:cNvPr id="14342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097280"/>
            <a:ext cx="7732286" cy="526297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Use all standard laboratory                     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       safety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procedures.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silver nitrate (AgNO</a:t>
            </a:r>
            <a:r>
              <a:rPr lang="en-US" sz="2700" baseline="-15000" dirty="0">
                <a:latin typeface="Calibri"/>
                <a:ea typeface="Verdana" charset="0"/>
                <a:cs typeface="Verdana" charset="0"/>
                <a:sym typeface="Verdana" charset="0"/>
              </a:rPr>
              <a:t>3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) solution in this lab may temporarily stain your skin when exposed to bright light.  If the solution contacts your skin, wash immediately with soap and water.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Many chemicals used in this lab are hazardous to the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environment and should not be disposed of down the drain. Follow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your teacher’s instruction on how to properly dispose of the chemicals.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Be careful with hot water and hot lab equipment!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12" descr="image136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0380" y="631031"/>
            <a:ext cx="3405232" cy="256032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image194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3933" y="3999071"/>
            <a:ext cx="1981879" cy="17373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828212" y="3894931"/>
            <a:ext cx="2137882" cy="1917700"/>
            <a:chOff x="4951412" y="4136231"/>
            <a:chExt cx="2290282" cy="2070100"/>
          </a:xfrm>
        </p:grpSpPr>
        <p:pic>
          <p:nvPicPr>
            <p:cNvPr id="16" name="Picture 15" descr="drain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1412" y="4288631"/>
              <a:ext cx="2290282" cy="19177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 bwMode="auto">
            <a:xfrm>
              <a:off x="4951412" y="4212431"/>
              <a:ext cx="2286000" cy="1981200"/>
            </a:xfrm>
            <a:prstGeom prst="line">
              <a:avLst/>
            </a:prstGeom>
            <a:blipFill dpi="0" rotWithShape="0">
              <a:blip r:embed="rId11" cstate="print"/>
              <a:srcRect/>
              <a:tile tx="0" ty="0" sx="100000" sy="100000" flip="none" algn="tl"/>
            </a:blip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951412" y="4136231"/>
              <a:ext cx="2209800" cy="2057400"/>
            </a:xfrm>
            <a:prstGeom prst="line">
              <a:avLst/>
            </a:prstGeom>
            <a:blipFill dpi="0" rotWithShape="0">
              <a:blip r:embed="rId11" cstate="print"/>
              <a:srcRect/>
              <a:tile tx="0" ty="0" sx="100000" sy="100000" flip="none" algn="tl"/>
            </a:blip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mage2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3253" y="5050631"/>
            <a:ext cx="1509159" cy="1263650"/>
          </a:xfrm>
          <a:prstGeom prst="rect">
            <a:avLst/>
          </a:prstGeom>
        </p:spPr>
      </p:pic>
      <p:pic>
        <p:nvPicPr>
          <p:cNvPr id="30" name="Picture 29" descr="image161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3812" y="5126831"/>
            <a:ext cx="841554" cy="1179576"/>
          </a:xfrm>
          <a:prstGeom prst="rect">
            <a:avLst/>
          </a:prstGeom>
        </p:spPr>
      </p:pic>
      <p:pic>
        <p:nvPicPr>
          <p:cNvPr id="25" name="Picture 24" descr="image27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0812" y="2764631"/>
            <a:ext cx="2199276" cy="1841500"/>
          </a:xfrm>
          <a:prstGeom prst="rect">
            <a:avLst/>
          </a:prstGeom>
        </p:spPr>
      </p:pic>
      <p:sp>
        <p:nvSpPr>
          <p:cNvPr id="1536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Materials and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Equipment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6887078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Collect all of these materials before beginning the lab.</a:t>
            </a:r>
          </a:p>
        </p:txBody>
      </p:sp>
      <p:sp>
        <p:nvSpPr>
          <p:cNvPr id="1536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463040"/>
            <a:ext cx="5504016" cy="518603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Fast response temperature sensor 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Hot plate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Graduated cylinder, 100-mL	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Graduated cylinder, 10-mL	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Beakers (2), 250-mL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Test tubes (7), 15-mm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x 100-mm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Test tube rack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Wash bottle filled with distilled (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deionized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) water </a:t>
            </a:r>
          </a:p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06400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Beaker for collecting waste rinse water</a:t>
            </a:r>
          </a:p>
        </p:txBody>
      </p:sp>
      <p:sp>
        <p:nvSpPr>
          <p:cNvPr id="1536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24170" y="1469231"/>
            <a:ext cx="2832442" cy="238526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Test tube holder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Spatula			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Stir rod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Balance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Weighing paper</a:t>
            </a:r>
          </a:p>
        </p:txBody>
      </p:sp>
      <p:sp>
        <p:nvSpPr>
          <p:cNvPr id="15373" name="Rectangle 13"/>
          <p:cNvSpPr>
            <a:spLocks/>
          </p:cNvSpPr>
          <p:nvPr/>
        </p:nvSpPr>
        <p:spPr bwMode="auto">
          <a:xfrm>
            <a:off x="9011923" y="5585592"/>
            <a:ext cx="560795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15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waste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Picture 20" descr="image14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37812" y="1774031"/>
            <a:ext cx="1627045" cy="2286000"/>
          </a:xfrm>
          <a:prstGeom prst="roundRect">
            <a:avLst/>
          </a:prstGeom>
        </p:spPr>
      </p:pic>
      <p:pic>
        <p:nvPicPr>
          <p:cNvPr id="22" name="Picture 21" descr="image16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18612" y="554831"/>
            <a:ext cx="2285714" cy="10031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43856" y="1774031"/>
            <a:ext cx="841556" cy="1179576"/>
            <a:chOff x="8304209" y="3145631"/>
            <a:chExt cx="1146357" cy="1408176"/>
          </a:xfrm>
        </p:grpSpPr>
        <p:pic>
          <p:nvPicPr>
            <p:cNvPr id="23" name="Picture 22" descr="image161.tif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212" y="3145631"/>
              <a:ext cx="1146354" cy="140817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304209" y="3602831"/>
              <a:ext cx="1096600" cy="404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250-m</a:t>
              </a:r>
              <a:r>
                <a:rPr lang="en-US" sz="1600" dirty="0" smtClean="0"/>
                <a:t>L</a:t>
              </a:r>
              <a:endParaRPr lang="en-US" sz="1600" dirty="0"/>
            </a:p>
          </p:txBody>
        </p:sp>
      </p:grpSp>
      <p:pic>
        <p:nvPicPr>
          <p:cNvPr id="26" name="Picture 25" descr="image16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204449" y="5279231"/>
            <a:ext cx="1757363" cy="1124712"/>
          </a:xfrm>
          <a:prstGeom prst="roundRect">
            <a:avLst/>
          </a:prstGeom>
        </p:spPr>
      </p:pic>
      <p:pic>
        <p:nvPicPr>
          <p:cNvPr id="28" name="Picture 27" descr="image27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8612" y="3526631"/>
            <a:ext cx="1198226" cy="1003300"/>
          </a:xfrm>
          <a:prstGeom prst="rect">
            <a:avLst/>
          </a:prstGeom>
        </p:spPr>
      </p:pic>
      <p:pic>
        <p:nvPicPr>
          <p:cNvPr id="29" name="Picture 28" descr="image16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56812" y="4212431"/>
            <a:ext cx="1905434" cy="838391"/>
          </a:xfrm>
          <a:prstGeom prst="rect">
            <a:avLst/>
          </a:prstGeom>
        </p:spPr>
      </p:pic>
      <p:pic>
        <p:nvPicPr>
          <p:cNvPr id="32" name="Picture 31" descr="image15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22478" y="4364831"/>
            <a:ext cx="2248334" cy="14988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14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7812" y="4212431"/>
            <a:ext cx="1039054" cy="18027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10567802" y="4517231"/>
            <a:ext cx="685800" cy="990600"/>
          </a:xfrm>
          <a:prstGeom prst="rect">
            <a:avLst/>
          </a:prstGeom>
          <a:solidFill>
            <a:srgbClr val="CCEC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9" name="Picture 18" descr="image15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5012" y="4212431"/>
            <a:ext cx="1139930" cy="179222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7237412" y="4974431"/>
            <a:ext cx="762000" cy="685800"/>
          </a:xfrm>
          <a:prstGeom prst="roundRect">
            <a:avLst/>
          </a:prstGeom>
          <a:solidFill>
            <a:srgbClr val="FFFF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8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618963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...Materials and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Equipment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6895157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Also collect these additional materials before starting.</a:t>
            </a:r>
          </a:p>
        </p:txBody>
      </p:sp>
      <p:sp>
        <p:nvSpPr>
          <p:cNvPr id="16387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463040"/>
            <a:ext cx="6214971" cy="484748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White vinegar,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Calcium carbonate, 0.2 g</a:t>
            </a: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1.0 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Citric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acid solution,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1.0 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Sodium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bicarbonate solution,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0.5 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Copper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sulfate solution,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1.0 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Sodium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hydroxide solution,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0.05 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Silver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nitrate solution,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0.1 M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Sodium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chloride solution,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Lauric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acid, 0.5 g </a:t>
            </a:r>
          </a:p>
          <a:p>
            <a:pPr marL="465138" marR="0" lvl="0" indent="-4064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Colored drink powder, 0.2 g	</a:t>
            </a:r>
          </a:p>
        </p:txBody>
      </p:sp>
      <p:sp>
        <p:nvSpPr>
          <p:cNvPr id="1638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78954" y="1469231"/>
            <a:ext cx="3177858" cy="90794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Effervescent tablet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Water, 250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7084755" y="4880244"/>
            <a:ext cx="990857" cy="61003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1500" b="1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Lauric</a:t>
            </a:r>
            <a:r>
              <a:rPr lang="en-US" sz="1500" b="1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acid</a:t>
            </a:r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10590212" y="4757499"/>
            <a:ext cx="631584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1200" b="1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Efferv</a:t>
            </a:r>
            <a:r>
              <a:rPr lang="en-US" sz="1200" b="1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1200" b="1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Tablets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Picture 20" descr="image230.tif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13812" y="3831431"/>
            <a:ext cx="1028700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8075612" y="402431"/>
            <a:ext cx="4113213" cy="6346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741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37097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Sequencing Challenge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0811" y="1082599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7012" y="1079067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5447" y="375523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1647" y="3755714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08012" y="1248288"/>
            <a:ext cx="2743200" cy="19398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300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Classify the unknown changes as chemical reactions or physical changes based on your observations. </a:t>
            </a:r>
          </a:p>
        </p:txBody>
      </p:sp>
      <p:sp>
        <p:nvSpPr>
          <p:cNvPr id="1741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0412" y="1251242"/>
            <a:ext cx="2743200" cy="258018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Perform 3 chemical reactions and 3 physical changes and enter the evidence of each type of change occurring.  </a:t>
            </a:r>
            <a:endParaRPr lang="en-US" sz="2300" dirty="0">
              <a:latin typeface="Calibri"/>
              <a:cs typeface="Arial" charset="0"/>
              <a:sym typeface="Arial" charset="0"/>
            </a:endParaRPr>
          </a:p>
          <a:p>
            <a:pPr>
              <a:lnSpc>
                <a:spcPts val="1650"/>
              </a:lnSpc>
              <a:spcBef>
                <a:spcPts val="900"/>
              </a:spcBef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41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08012" y="3929062"/>
            <a:ext cx="2743200" cy="132433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Perform four unknown changes and record your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observations.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741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70412" y="3929062"/>
            <a:ext cx="2743200" cy="19398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Pour 150 </a:t>
            </a: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of water into a 250- </a:t>
            </a: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beaker and bring the water to a boil to use later in the lab.</a:t>
            </a:r>
          </a:p>
        </p:txBody>
      </p:sp>
      <p:sp>
        <p:nvSpPr>
          <p:cNvPr id="1742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302752" y="548640"/>
            <a:ext cx="3908841" cy="25853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steps to the left are part of the procedure for this lab activity. They are not in the right order. Determine the correct sequence of the steps, then take a snapshot of this page.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65875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Chemical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Reactions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843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11733212" cy="477823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indent="-465138" algn="l">
              <a:spcBef>
                <a:spcPts val="1500"/>
              </a:spcBef>
              <a:spcAft>
                <a:spcPts val="0"/>
              </a:spcAft>
              <a:buFontTx/>
              <a:buAutoNum type="arabicPeriod"/>
              <a:tabLst>
                <a:tab pos="209550" algn="l"/>
                <a:tab pos="406400" algn="l"/>
                <a:tab pos="4651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Connect the fast response temperature sensor to your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data collection system. </a:t>
            </a:r>
          </a:p>
          <a:p>
            <a:pPr marL="465138" indent="-465138" algn="l">
              <a:spcBef>
                <a:spcPts val="1500"/>
              </a:spcBef>
              <a:spcAft>
                <a:spcPts val="0"/>
              </a:spcAft>
              <a:buFontTx/>
              <a:buAutoNum type="arabicPeriod"/>
              <a:tabLst>
                <a:tab pos="209550" algn="l"/>
                <a:tab pos="406400" algn="l"/>
                <a:tab pos="4651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Fill a 250-mL beaker with approximately 150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water. Place the beaker on a hotplate and allow the water to boil. The boiling water will be used in the next 2 sections. </a:t>
            </a:r>
          </a:p>
          <a:p>
            <a:pPr marL="465138" indent="-465138" algn="l">
              <a:spcBef>
                <a:spcPts val="1500"/>
              </a:spcBef>
              <a:spcAft>
                <a:spcPts val="0"/>
              </a:spcAft>
              <a:buFontTx/>
              <a:buAutoNum type="arabicPeriod"/>
              <a:tabLst>
                <a:tab pos="209550" algn="l"/>
                <a:tab pos="406400" algn="l"/>
                <a:tab pos="4651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Label a clean test tube “Reaction #1, " a second clean test tube "Reaction #2," and a third clean test tube "Reaction #3."   </a:t>
            </a:r>
          </a:p>
          <a:p>
            <a:pPr marL="465138" indent="-465138" algn="l">
              <a:spcBef>
                <a:spcPts val="1500"/>
              </a:spcBef>
              <a:spcAft>
                <a:spcPts val="600"/>
              </a:spcAft>
              <a:buFontTx/>
              <a:buAutoNum type="arabicPeriod" startAt="4"/>
              <a:tabLst>
                <a:tab pos="209550" algn="l"/>
                <a:tab pos="406400" algn="l"/>
                <a:tab pos="4651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2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smtClean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vinegar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(acetic acid) to the test tube labeled “Reaction #1."</a:t>
            </a:r>
          </a:p>
          <a:p>
            <a:pPr marL="465138" indent="-465138" algn="l">
              <a:spcBef>
                <a:spcPts val="1500"/>
              </a:spcBef>
              <a:spcAft>
                <a:spcPts val="0"/>
              </a:spcAft>
              <a:buFontTx/>
              <a:buAutoNum type="arabicPeriod" startAt="4"/>
              <a:tabLst>
                <a:tab pos="209550" algn="l"/>
                <a:tab pos="406400" algn="l"/>
                <a:tab pos="4651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Insert the fast response temperature sensor into the vinegar.</a:t>
            </a:r>
          </a:p>
          <a:p>
            <a:pPr marL="465138" indent="-465138" algn="l">
              <a:spcBef>
                <a:spcPts val="1500"/>
              </a:spcBef>
              <a:spcAft>
                <a:spcPts val="0"/>
              </a:spcAft>
              <a:buFontTx/>
              <a:buAutoNum type="arabicPeriod" startAt="4"/>
              <a:tabLst>
                <a:tab pos="209550" algn="l"/>
                <a:tab pos="406400" algn="l"/>
                <a:tab pos="4651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Measure 0.2 g of calcium carbonate (powder) onto a piece of weighing paper.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45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333937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indent="-502920" algn="l">
              <a:spcBef>
                <a:spcPts val="0"/>
              </a:spcBef>
              <a:spcAft>
                <a:spcPts val="600"/>
              </a:spcAft>
              <a:tabLst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</a:t>
            </a:r>
            <a:r>
              <a:rPr lang="en-US" sz="24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	Enter at least two characteristics of vinegar into the data table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  <a:p>
            <a:pPr marL="502920" indent="-502920" algn="l">
              <a:spcBef>
                <a:spcPts val="0"/>
              </a:spcBef>
              <a:spcAft>
                <a:spcPts val="600"/>
              </a:spcAft>
              <a:tabLst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Q2:</a:t>
            </a:r>
            <a:r>
              <a:rPr lang="en-US" sz="24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at least two </a:t>
            </a:r>
          </a:p>
          <a:p>
            <a:pPr marL="502920" indent="-502920" algn="l">
              <a:spcBef>
                <a:spcPts val="0"/>
              </a:spcBef>
              <a:spcAft>
                <a:spcPts val="600"/>
              </a:spcAft>
              <a:tabLst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characteristics of calcium </a:t>
            </a:r>
          </a:p>
          <a:p>
            <a:pPr marL="502920" indent="-502920" algn="l">
              <a:spcBef>
                <a:spcPts val="0"/>
              </a:spcBef>
              <a:spcAft>
                <a:spcPts val="600"/>
              </a:spcAft>
              <a:tabLst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carbonate into  the data </a:t>
            </a:r>
          </a:p>
          <a:p>
            <a:pPr marL="502920" indent="-502920" algn="l">
              <a:spcBef>
                <a:spcPts val="0"/>
              </a:spcBef>
              <a:spcAft>
                <a:spcPts val="600"/>
              </a:spcAft>
              <a:tabLst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table.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  <a:p>
            <a:pPr marL="476282" indent="-476282" algn="l">
              <a:spcBef>
                <a:spcPts val="0"/>
              </a:spcBef>
              <a:spcAft>
                <a:spcPts val="0"/>
              </a:spcAft>
              <a:tabLst>
                <a:tab pos="190513" algn="l"/>
                <a:tab pos="857307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8012" y="34675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pic>
        <p:nvPicPr>
          <p:cNvPr id="11" name="Picture 10" descr="Selec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0012" y="4593431"/>
            <a:ext cx="390145" cy="390145"/>
          </a:xfrm>
          <a:prstGeom prst="rect">
            <a:avLst/>
          </a:prstGeom>
        </p:spPr>
      </p:pic>
      <p:pic>
        <p:nvPicPr>
          <p:cNvPr id="16" name="Picture 15" descr="Table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3831431"/>
            <a:ext cx="390145" cy="390145"/>
          </a:xfrm>
          <a:prstGeom prst="rect">
            <a:avLst/>
          </a:prstGeom>
        </p:spPr>
      </p:pic>
      <p:pic>
        <p:nvPicPr>
          <p:cNvPr id="17" name="Picture 16" descr="Tex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56602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48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05372" y="1005840"/>
            <a:ext cx="3908840" cy="585544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1200"/>
              </a:spcAft>
              <a:buFontTx/>
              <a:buAutoNum type="arabicPeriod"/>
              <a:tabLst>
                <a:tab pos="76205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Tap    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to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start collecting data.  </a:t>
            </a:r>
          </a:p>
          <a:p>
            <a:pPr marL="274320" indent="-274320" algn="l">
              <a:spcBef>
                <a:spcPts val="0"/>
              </a:spcBef>
              <a:spcAft>
                <a:spcPts val="1200"/>
              </a:spcAft>
              <a:buFontTx/>
              <a:buAutoNum type="arabicPeriod"/>
              <a:tabLst>
                <a:tab pos="76205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Add 0.2 g of calcium carbonate into the vinegar and swirl test tube to mix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1200"/>
              </a:spcAft>
              <a:buFontTx/>
              <a:buAutoNum type="arabicPeriod"/>
              <a:tabLst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 then       to re-scale the graph so that you can clearly see the changes in temperature that are taking place. </a:t>
            </a:r>
          </a:p>
          <a:p>
            <a:pPr marL="274320" indent="-274320" algn="l">
              <a:spcBef>
                <a:spcPts val="0"/>
              </a:spcBef>
              <a:spcAft>
                <a:spcPts val="1200"/>
              </a:spcAft>
              <a:buFontTx/>
              <a:buAutoNum type="arabicPeriod"/>
              <a:tabLst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Once the temperature has stabilized tap        to stop collecting data. </a:t>
            </a:r>
          </a:p>
          <a:p>
            <a:pPr marL="495333" indent="-419128" algn="l">
              <a:spcBef>
                <a:spcPts val="900"/>
              </a:spcBef>
              <a:buFontTx/>
              <a:buAutoNum type="arabicPeriod"/>
              <a:tabLst>
                <a:tab pos="76205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048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229600" y="457200"/>
            <a:ext cx="38861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St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80867" y="1002886"/>
            <a:ext cx="390145" cy="390145"/>
          </a:xfrm>
          <a:prstGeom prst="rect">
            <a:avLst/>
          </a:prstGeom>
        </p:spPr>
      </p:pic>
      <p:pic>
        <p:nvPicPr>
          <p:cNvPr id="13" name="Picture 12" descr="RtArrow_O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09212" y="5498686"/>
            <a:ext cx="390145" cy="390145"/>
          </a:xfrm>
          <a:prstGeom prst="rect">
            <a:avLst/>
          </a:prstGeom>
        </p:spPr>
      </p:pic>
      <p:pic>
        <p:nvPicPr>
          <p:cNvPr id="14" name="Picture 13" descr="Scale_Fi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6812" y="3136486"/>
            <a:ext cx="390145" cy="390145"/>
          </a:xfrm>
          <a:prstGeom prst="rect">
            <a:avLst/>
          </a:prstGeom>
        </p:spPr>
      </p:pic>
      <p:pic>
        <p:nvPicPr>
          <p:cNvPr id="15" name="Picture 14" descr="Graph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3136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50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515583"/>
            <a:ext cx="3908841" cy="192360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</a:tabLst>
              <a:defRPr/>
            </a:pPr>
            <a:r>
              <a:rPr lang="en-US" sz="25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Q5: </a:t>
            </a:r>
            <a:r>
              <a:rPr lang="en-US" sz="25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500" dirty="0">
                <a:latin typeface="Calibri"/>
                <a:ea typeface="Verdana" charset="0"/>
                <a:cs typeface="Verdana" charset="0"/>
                <a:sym typeface="Verdana" charset="0"/>
              </a:rPr>
              <a:t>evidence of a chemical reaction was observed when vinegar and calcium carbonate reacted?</a:t>
            </a:r>
          </a:p>
        </p:txBody>
      </p:sp>
      <p:sp>
        <p:nvSpPr>
          <p:cNvPr id="2150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15583"/>
            <a:ext cx="4020218" cy="153888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688975" marR="0" lvl="0" indent="-5794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  <a:tab pos="209550" algn="l"/>
                <a:tab pos="682625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6400800" algn="l"/>
              </a:tabLst>
              <a:defRPr/>
            </a:pPr>
            <a:r>
              <a:rPr lang="en-US" sz="2400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Q3: </a:t>
            </a:r>
            <a:r>
              <a:rPr lang="en-US" sz="25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Describe </a:t>
            </a:r>
            <a:r>
              <a:rPr lang="en-US" sz="2500" dirty="0">
                <a:latin typeface="Calibri"/>
                <a:ea typeface="Verdana" charset="0"/>
                <a:cs typeface="Verdana" charset="0"/>
                <a:sym typeface="Verdana" charset="0"/>
              </a:rPr>
              <a:t>the new product(s) formed when vinegar and calcium carbonate reacted.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084303" y="515587"/>
            <a:ext cx="4020218" cy="192360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594360" indent="-502920" algn="l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latin typeface="Calibri"/>
              </a:rPr>
              <a:t>Q4: </a:t>
            </a:r>
            <a:r>
              <a:rPr lang="en-US" sz="2500" dirty="0" smtClean="0">
                <a:latin typeface="Calibri"/>
              </a:rPr>
              <a:t>Is the reaction between vinegar and calcium carbonate exothermic or endothermic? How do you know?</a:t>
            </a:r>
            <a:endParaRPr lang="en-US" sz="2500" b="1" dirty="0"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706809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Chemical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Reactions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253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0971212" cy="512448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5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Remove the fast response temperature sensor from the "Reaction #1" test tube. Set the test tube aside for possible re-use of the chemicals later in the experiment. 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5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Thoroughly clean the fast response temperature sensor by rinsing it several times with distilled water. </a:t>
            </a: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5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2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smtClean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citric acid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 the test tube labeled “Reaction #2.”</a:t>
            </a: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5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Insert the fast response temperature sensor into the citric acid.</a:t>
            </a: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5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Measure 2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1.0 M sodium bicarbonate solution and keep it in the graduated cylinder.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4675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sp>
        <p:nvSpPr>
          <p:cNvPr id="23553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2" y="548640"/>
            <a:ext cx="3908841" cy="266226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Q6: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at least two characteristics of citric acid into the data table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Q7:</a:t>
            </a:r>
            <a:r>
              <a:rPr lang="en-US" sz="24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at least two characteristics of sodium bicarbonate into  the data table.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elec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0012" y="4593431"/>
            <a:ext cx="390145" cy="390145"/>
          </a:xfrm>
          <a:prstGeom prst="rect">
            <a:avLst/>
          </a:prstGeom>
        </p:spPr>
      </p:pic>
      <p:pic>
        <p:nvPicPr>
          <p:cNvPr id="17" name="Picture 16" descr="Table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3831431"/>
            <a:ext cx="390145" cy="390145"/>
          </a:xfrm>
          <a:prstGeom prst="rect">
            <a:avLst/>
          </a:prstGeom>
        </p:spPr>
      </p:pic>
      <p:pic>
        <p:nvPicPr>
          <p:cNvPr id="18" name="Picture 17" descr="Tex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56602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075612" y="402432"/>
            <a:ext cx="4113213" cy="63460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0701" y="5566531"/>
            <a:ext cx="2094954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1009388" y="1545004"/>
            <a:ext cx="603727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Snapshot button is used to capture the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screen. 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6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Journal is where snapshots are stored and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viewed.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9" y="3907094"/>
            <a:ext cx="514215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Share button is used to export or print your journal to turn in your work.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677" y="5013689"/>
            <a:ext cx="1790234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224" y="4727738"/>
            <a:ext cx="3161478" cy="12391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1248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Introduction</a:t>
            </a:r>
          </a:p>
        </p:txBody>
      </p:sp>
      <p:sp>
        <p:nvSpPr>
          <p:cNvPr id="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2992935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Journals and Snapshots</a:t>
            </a:r>
          </a:p>
        </p:txBody>
      </p:sp>
      <p:sp>
        <p:nvSpPr>
          <p:cNvPr id="2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29600" y="4517231"/>
            <a:ext cx="3669787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Note: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 may want to take a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snapshot of the first page of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this lab as a cover page for 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your Journal.</a:t>
            </a:r>
          </a:p>
        </p:txBody>
      </p:sp>
      <p:sp>
        <p:nvSpPr>
          <p:cNvPr id="3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9600" y="555903"/>
            <a:ext cx="3776345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Each page of this lab that contains the symbol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endParaRPr lang="en-US" sz="2400" b="1" dirty="0" smtClean="0">
              <a:solidFill>
                <a:srgbClr val="EF7857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should be inserted into your journal.  After completing a lab page with the snapshot symbol, tap         (in the upper right hand corner) to insert the page into your journal. </a:t>
            </a:r>
          </a:p>
        </p:txBody>
      </p:sp>
      <p:pic>
        <p:nvPicPr>
          <p:cNvPr id="31" name="Picture 30" descr="SNAPSHOT 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18612" y="1401099"/>
            <a:ext cx="1216699" cy="296732"/>
          </a:xfrm>
          <a:prstGeom prst="rect">
            <a:avLst/>
          </a:prstGeom>
        </p:spPr>
      </p:pic>
      <p:sp>
        <p:nvSpPr>
          <p:cNvPr id="22" name="Rectangle 21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253" y="7403"/>
            <a:ext cx="12188570" cy="3693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Picture 20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819067" y="2764631"/>
            <a:ext cx="390145" cy="390145"/>
          </a:xfrm>
          <a:prstGeom prst="rect">
            <a:avLst/>
          </a:prstGeom>
        </p:spPr>
      </p:pic>
      <p:pic>
        <p:nvPicPr>
          <p:cNvPr id="26" name="Picture 25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5612" y="1545431"/>
            <a:ext cx="390145" cy="390145"/>
          </a:xfrm>
          <a:prstGeom prst="rect">
            <a:avLst/>
          </a:prstGeom>
        </p:spPr>
      </p:pic>
      <p:pic>
        <p:nvPicPr>
          <p:cNvPr id="27" name="Picture 26" descr="Journal_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0412" y="2612231"/>
            <a:ext cx="390145" cy="390145"/>
          </a:xfrm>
          <a:prstGeom prst="rect">
            <a:avLst/>
          </a:prstGeom>
        </p:spPr>
      </p:pic>
      <p:pic>
        <p:nvPicPr>
          <p:cNvPr id="28" name="Picture 27" descr="Share_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93812" y="36790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02168" y="1005840"/>
            <a:ext cx="3908840" cy="526297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 startAt="10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to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start collecting data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AutoNum type="arabicPeriod" startAt="10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2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sodium bicarbonate into the citric acid and swirl the test tube to mix.  </a:t>
            </a: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10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then       to re-scale the graph to clearly see the changes taking place in temperature. </a:t>
            </a: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10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Once the temperature has stabilized tap        to stop collecting data.</a:t>
            </a: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4583" name="Rectangle 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229600" y="457200"/>
            <a:ext cx="205203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St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33267" y="935831"/>
            <a:ext cx="390145" cy="390145"/>
          </a:xfrm>
          <a:prstGeom prst="rect">
            <a:avLst/>
          </a:prstGeom>
        </p:spPr>
      </p:pic>
      <p:pic>
        <p:nvPicPr>
          <p:cNvPr id="13" name="Picture 12" descr="RtArrow_O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52467" y="5498686"/>
            <a:ext cx="390145" cy="390145"/>
          </a:xfrm>
          <a:prstGeom prst="rect">
            <a:avLst/>
          </a:prstGeom>
        </p:spPr>
      </p:pic>
      <p:pic>
        <p:nvPicPr>
          <p:cNvPr id="14" name="Picture 13" descr="Scale_Fi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00067" y="3517486"/>
            <a:ext cx="390145" cy="390145"/>
          </a:xfrm>
          <a:prstGeom prst="rect">
            <a:avLst/>
          </a:prstGeom>
        </p:spPr>
      </p:pic>
      <p:pic>
        <p:nvPicPr>
          <p:cNvPr id="15" name="Picture 14" descr="Graph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33267" y="3517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560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2" y="536972"/>
            <a:ext cx="3908841" cy="192360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</a:tabLst>
              <a:defRPr/>
            </a:pPr>
            <a:r>
              <a:rPr lang="en-US" sz="25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Q10: </a:t>
            </a:r>
            <a:r>
              <a:rPr lang="en-US" sz="25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500" dirty="0">
                <a:latin typeface="Calibri"/>
                <a:ea typeface="Verdana" charset="0"/>
                <a:cs typeface="Verdana" charset="0"/>
                <a:sym typeface="Verdana" charset="0"/>
              </a:rPr>
              <a:t>evidence of a chemical reaction was observed when citric acid and sodium bicarbonate reacted?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74612" y="478634"/>
            <a:ext cx="3733800" cy="2015934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91439" tIns="45719" rIns="91439" bIns="45719" rtlCol="0" anchor="t" anchorCtr="0">
            <a:spAutoFit/>
          </a:bodyPr>
          <a:lstStyle/>
          <a:p>
            <a:pPr marL="519113" indent="-519113" algn="l"/>
            <a:r>
              <a:rPr lang="en-US" sz="2500" b="1" dirty="0" smtClean="0">
                <a:latin typeface="Calibri"/>
              </a:rPr>
              <a:t>Q8: </a:t>
            </a:r>
            <a:r>
              <a:rPr lang="en-US" sz="2500" dirty="0" smtClean="0">
                <a:latin typeface="Calibri"/>
              </a:rPr>
              <a:t>Describe the new product(s) formed when citric acid and sodium bicarbonate reacted. </a:t>
            </a:r>
            <a:endParaRPr lang="en-US" sz="2500" b="1" dirty="0">
              <a:latin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065587" y="478635"/>
            <a:ext cx="40862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 algn="l"/>
            <a:r>
              <a:rPr lang="en-US" sz="2500" b="1" dirty="0" smtClean="0">
                <a:latin typeface="Calibri" pitchFamily="34" charset="0"/>
              </a:rPr>
              <a:t>Q9: </a:t>
            </a:r>
            <a:r>
              <a:rPr lang="en-US" sz="2500" dirty="0" smtClean="0">
                <a:latin typeface="Calibri" pitchFamily="34" charset="0"/>
              </a:rPr>
              <a:t>Is the reaction between citric acid and sodium bicarbonate exothermic or endothermic? How do you know? </a:t>
            </a:r>
            <a:endParaRPr lang="en-US" sz="2500" b="1" dirty="0">
              <a:latin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706809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Chemical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Reactions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662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293708" cy="512448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 startAt="14"/>
              <a:tabLst>
                <a:tab pos="17463" algn="l"/>
                <a:tab pos="465138" algn="l"/>
                <a:tab pos="474663" algn="l"/>
                <a:tab pos="5667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571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71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Remove the fast response temperature sensor from the "Reaction #2" test tube. Set the test tube aside for possible re-use of the chemicals later in the experiment.  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 startAt="14"/>
              <a:tabLst>
                <a:tab pos="17463" algn="l"/>
                <a:tab pos="465138" algn="l"/>
                <a:tab pos="474663" algn="l"/>
                <a:tab pos="5667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571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71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Thoroughly clean the fast response temperature sensor by rinsing it several times with distilled water.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 startAt="14"/>
              <a:tabLst>
                <a:tab pos="17463" algn="l"/>
                <a:tab pos="465138" algn="l"/>
                <a:tab pos="474663" algn="l"/>
                <a:tab pos="5667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571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71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smtClean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copper(II</a:t>
            </a:r>
            <a:r>
              <a:rPr lang="en-US" sz="2700" dirty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) sulfate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to the test tube labeled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“Reaction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#3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.”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 startAt="14"/>
              <a:tabLst>
                <a:tab pos="17463" algn="l"/>
                <a:tab pos="465138" algn="l"/>
                <a:tab pos="474663" algn="l"/>
                <a:tab pos="5667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571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71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Insert the fast response temperature sensor into the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copper(II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) sulfate.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 startAt="14"/>
              <a:tabLst>
                <a:tab pos="17463" algn="l"/>
                <a:tab pos="465138" algn="l"/>
                <a:tab pos="474663" algn="l"/>
                <a:tab pos="5667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571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71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Measure 2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of 1.0 M sodium hydroxide solution and keep it in the graduated cylinder.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4675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sp>
        <p:nvSpPr>
          <p:cNvPr id="27649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2" y="548640"/>
            <a:ext cx="3908841" cy="266226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Q11: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at least two characteristics of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copper(II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) sulfate into the data table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  <a:p>
            <a:pPr marL="465138" marR="0" lvl="0" indent="-465138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Q12: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at least two characteristics of sodium hydroxide into the             data table.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endParaRPr lang="en-US" sz="2100" dirty="0">
              <a:solidFill>
                <a:srgbClr val="0000FF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" name="Picture 25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2" name="Picture 11" descr="Selec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593431"/>
            <a:ext cx="390145" cy="390145"/>
          </a:xfrm>
          <a:prstGeom prst="rect">
            <a:avLst/>
          </a:prstGeom>
        </p:spPr>
      </p:pic>
      <p:pic>
        <p:nvPicPr>
          <p:cNvPr id="13" name="Picture 12" descr="Table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3831431"/>
            <a:ext cx="390145" cy="390145"/>
          </a:xfrm>
          <a:prstGeom prst="rect">
            <a:avLst/>
          </a:prstGeom>
        </p:spPr>
      </p:pic>
      <p:pic>
        <p:nvPicPr>
          <p:cNvPr id="14" name="Picture 13" descr="Text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0012" y="56602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6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3" y="548640"/>
            <a:ext cx="3659060" cy="597016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57200" marR="0" lvl="0" indent="-457200" algn="l" defTabSz="914400" eaLnBrk="1" fontAlgn="auto" latinLnBrk="0" hangingPunct="1">
              <a:spcAft>
                <a:spcPts val="1200"/>
              </a:spcAft>
              <a:buClrTx/>
              <a:buSzTx/>
              <a:buFont typeface="+mj-lt"/>
              <a:buAutoNum type="arabicPeriod" startAt="19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to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start collecting data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AutoNum type="arabicPeriod" startAt="19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2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sodium hydroxide into the copper(II) sulfate and swirl the test tube to mix.</a:t>
            </a:r>
          </a:p>
          <a:p>
            <a:pPr marL="457200" marR="0" lvl="0" indent="-457200" algn="l" defTabSz="914400" eaLnBrk="1" fontAlgn="auto" latinLnBrk="0" hangingPunct="1">
              <a:spcAft>
                <a:spcPts val="1200"/>
              </a:spcAft>
              <a:buClrTx/>
              <a:buSzTx/>
              <a:buFontTx/>
              <a:buAutoNum type="arabicPeriod" startAt="19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then       to re-scale the graph to clearly see the changes taking place in temperature. </a:t>
            </a:r>
          </a:p>
          <a:p>
            <a:pPr marL="457200" marR="0" lvl="0" indent="-457200" algn="l" defTabSz="914400" eaLnBrk="1" fontAlgn="auto" latinLnBrk="0" hangingPunct="1">
              <a:spcAft>
                <a:spcPts val="1200"/>
              </a:spcAft>
              <a:buClrTx/>
              <a:buSzTx/>
              <a:buFontTx/>
              <a:buAutoNum type="arabicPeriod" startAt="19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Once the temperature has stabilized tap        to stop collecting data. </a:t>
            </a:r>
          </a:p>
          <a:p>
            <a:pPr marL="666794" marR="0" lvl="0" indent="-666794" algn="l" defTabSz="91440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AutoNum type="arabicPeriod" startAt="19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t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8612" y="554831"/>
            <a:ext cx="390145" cy="390145"/>
          </a:xfrm>
          <a:prstGeom prst="rect">
            <a:avLst/>
          </a:prstGeom>
        </p:spPr>
      </p:pic>
      <p:pic>
        <p:nvPicPr>
          <p:cNvPr id="12" name="Picture 11" descr="RtArrow_Of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62067" y="5041486"/>
            <a:ext cx="390145" cy="390145"/>
          </a:xfrm>
          <a:prstGeom prst="rect">
            <a:avLst/>
          </a:prstGeom>
        </p:spPr>
      </p:pic>
      <p:pic>
        <p:nvPicPr>
          <p:cNvPr id="13" name="Picture 12" descr="Scale_Fi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85412" y="3069431"/>
            <a:ext cx="390145" cy="390145"/>
          </a:xfrm>
          <a:prstGeom prst="rect">
            <a:avLst/>
          </a:prstGeom>
        </p:spPr>
      </p:pic>
      <p:pic>
        <p:nvPicPr>
          <p:cNvPr id="14" name="Picture 13" descr="Graph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18612" y="3060286"/>
            <a:ext cx="390145" cy="390145"/>
          </a:xfrm>
          <a:prstGeom prst="rect">
            <a:avLst/>
          </a:prstGeom>
        </p:spPr>
      </p:pic>
      <p:pic>
        <p:nvPicPr>
          <p:cNvPr id="15" name="Picture 14" descr="SNAPSHOT 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5113" y="6201699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12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151813" y="439387"/>
            <a:ext cx="4037012" cy="2308322"/>
          </a:xfrm>
          <a:prstGeom prst="rect">
            <a:avLst/>
          </a:prstGeom>
          <a:noFill/>
        </p:spPr>
        <p:txBody>
          <a:bodyPr vert="horz" wrap="square" lIns="91439" tIns="45719" rIns="91439" bIns="45719" rtlCol="0" anchor="t" anchorCtr="0">
            <a:spAutoFit/>
          </a:bodyPr>
          <a:lstStyle/>
          <a:p>
            <a:pPr marL="682625" marR="0" lvl="0" indent="-6826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2625" algn="l"/>
              </a:tabLst>
              <a:defRPr/>
            </a:pPr>
            <a:r>
              <a:rPr lang="en-US" sz="2400" b="1" dirty="0" smtClean="0">
                <a:latin typeface="Calibri"/>
              </a:rPr>
              <a:t>Q15:</a:t>
            </a:r>
            <a:r>
              <a:rPr lang="en-US" sz="2400" dirty="0" smtClean="0">
                <a:latin typeface="Calibri"/>
              </a:rPr>
              <a:t> What evidence of a chemical reaction was observed when copper(II) sulfate and sodium hydroxide reacted?</a:t>
            </a:r>
            <a:endParaRPr lang="en-US" sz="2400" b="1" dirty="0">
              <a:latin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065588" y="439387"/>
            <a:ext cx="4086225" cy="2308322"/>
          </a:xfrm>
          <a:prstGeom prst="rect">
            <a:avLst/>
          </a:prstGeom>
          <a:noFill/>
        </p:spPr>
        <p:txBody>
          <a:bodyPr vert="horz" wrap="square" lIns="91439" tIns="45719" rIns="91439" bIns="45719" rtlCol="0" anchor="t" anchorCtr="0">
            <a:spAutoFit/>
          </a:bodyPr>
          <a:lstStyle/>
          <a:p>
            <a:pPr marL="682625" indent="-682625" algn="l"/>
            <a:r>
              <a:rPr lang="en-US" sz="2400" b="1" dirty="0" smtClean="0">
                <a:latin typeface="Calibri"/>
              </a:rPr>
              <a:t>Q14:</a:t>
            </a:r>
            <a:r>
              <a:rPr lang="en-US" sz="2400" dirty="0" smtClean="0">
                <a:latin typeface="Calibri"/>
              </a:rPr>
              <a:t> Is the reaction between copper(II) sulfate and sodium hydroxide exothermic or endothermic? How do you know? </a:t>
            </a:r>
            <a:endParaRPr lang="en-US" sz="2400" b="1" dirty="0">
              <a:latin typeface="Calibri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0" y="439387"/>
            <a:ext cx="4065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682625" algn="l"/>
            <a:r>
              <a:rPr lang="en-US" sz="2400" b="1" dirty="0" smtClean="0">
                <a:latin typeface="Calibri" pitchFamily="34" charset="0"/>
              </a:rPr>
              <a:t>Q13: </a:t>
            </a:r>
            <a:r>
              <a:rPr lang="en-US" sz="2400" dirty="0" smtClean="0">
                <a:latin typeface="Calibri" pitchFamily="34" charset="0"/>
              </a:rPr>
              <a:t>Describe the new product(s) formed when copper(II) sulfate and sodium hydroxide reacted.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072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39386"/>
            <a:ext cx="3884612" cy="230832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91439" tIns="45719" rIns="91439" bIns="45719" anchor="t" anchorCtr="0">
            <a:spAutoFit/>
          </a:bodyPr>
          <a:lstStyle/>
          <a:p>
            <a:pPr marL="682625" marR="0" lvl="0" indent="-682625" algn="l" defTabSz="914400" eaLnBrk="1" fontAlgn="auto" latinLnBrk="0" hangingPunct="1"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Q16: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Colorless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gasses cannot be “seen”. How is it possible to know if a gas is being evolved (created) in an aqueous solution?</a:t>
            </a:r>
          </a:p>
        </p:txBody>
      </p:sp>
      <p:sp>
        <p:nvSpPr>
          <p:cNvPr id="3072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065588" y="439386"/>
            <a:ext cx="4086225" cy="830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91438" tIns="45718" rIns="91438" bIns="45718" anchor="t" anchorCtr="0">
            <a:spAutoFit/>
          </a:bodyPr>
          <a:lstStyle/>
          <a:p>
            <a:pPr marL="682625" marR="0" lvl="0" indent="-682625" algn="l" defTabSz="914400" eaLnBrk="1" fontAlgn="auto" latinLnBrk="0" hangingPunct="1"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Q17: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is a "reactant" in a chemical reaction?</a:t>
            </a:r>
          </a:p>
        </p:txBody>
      </p:sp>
      <p:sp>
        <p:nvSpPr>
          <p:cNvPr id="30723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3" y="439386"/>
            <a:ext cx="3886200" cy="830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91438" tIns="45718" rIns="91438" bIns="45718" anchor="t" anchorCtr="0">
            <a:spAutoFit/>
          </a:bodyPr>
          <a:lstStyle/>
          <a:p>
            <a:pPr marL="682625" marR="0" lvl="0" indent="-6826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2625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Q18: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is a "product" in a chemical reaction?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11331798" cy="519372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Remove the fast response temperature sensor from the "reaction #3" test tube.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Set the test tube aside for possible re-use of the chemicals later in the experiment.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Thoroughly clean the fast response temperature sensor by rinsing it with distilled water. 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Observe the water that you started heating at the beginning of the lab. Keep the water at a gentle boil because you'll use it to heat a chemical in the last part of this lab. You may need to add more water to replace water that is lost as steam. </a:t>
            </a:r>
          </a:p>
        </p:txBody>
      </p:sp>
      <p:sp>
        <p:nvSpPr>
          <p:cNvPr id="3174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5230245" cy="76944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Physical Changes</a:t>
            </a:r>
          </a:p>
          <a:p>
            <a:pPr marR="0" lvl="0" indent="0" defTabSz="914400" eaLnBrk="1" fontAlgn="auto" latinLnBrk="0" hangingPunct="1">
              <a:lnSpc>
                <a:spcPct val="100000"/>
              </a:lnSpc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4675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sp>
        <p:nvSpPr>
          <p:cNvPr id="32769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2" y="1005840"/>
            <a:ext cx="3908840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Observe the water being heated and enter your observations of water before boiling and after in the data table.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</p:txBody>
      </p:sp>
      <p:sp>
        <p:nvSpPr>
          <p:cNvPr id="32777" name="Rectangl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29600" y="457200"/>
            <a:ext cx="314243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Selec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593431"/>
            <a:ext cx="390145" cy="390145"/>
          </a:xfrm>
          <a:prstGeom prst="rect">
            <a:avLst/>
          </a:prstGeom>
        </p:spPr>
      </p:pic>
      <p:pic>
        <p:nvPicPr>
          <p:cNvPr id="18" name="Picture 17" descr="Table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3831431"/>
            <a:ext cx="390145" cy="390145"/>
          </a:xfrm>
          <a:prstGeom prst="rect">
            <a:avLst/>
          </a:prstGeom>
        </p:spPr>
      </p:pic>
      <p:pic>
        <p:nvPicPr>
          <p:cNvPr id="19" name="Picture 18" descr="Text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0012" y="56602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4675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sp>
        <p:nvSpPr>
          <p:cNvPr id="33793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3" y="457200"/>
            <a:ext cx="3659060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Add 0.2 g of a colored drink to a test tube labeled "physical change #2."</a:t>
            </a:r>
          </a:p>
          <a:p>
            <a:pPr marL="465138" marR="0" lvl="0" indent="-465138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Add 5 </a:t>
            </a:r>
            <a:r>
              <a:rPr lang="en-US" sz="24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 of water to the test tube.</a:t>
            </a:r>
          </a:p>
          <a:p>
            <a:pPr marL="465138" marR="0" lvl="0" indent="-465138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Enter your observations  in the data table.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elec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0012" y="4593431"/>
            <a:ext cx="390145" cy="390145"/>
          </a:xfrm>
          <a:prstGeom prst="rect">
            <a:avLst/>
          </a:prstGeom>
        </p:spPr>
      </p:pic>
      <p:pic>
        <p:nvPicPr>
          <p:cNvPr id="16" name="Picture 15" descr="Table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3831431"/>
            <a:ext cx="390145" cy="390145"/>
          </a:xfrm>
          <a:prstGeom prst="rect">
            <a:avLst/>
          </a:prstGeom>
        </p:spPr>
      </p:pic>
      <p:pic>
        <p:nvPicPr>
          <p:cNvPr id="17" name="Picture 16" descr="Tex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56602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355666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Lab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Challenges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17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350843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Matter is constantly changing all around us. Some changes create new chemical substances while others only change a substance’s appearance.  The creation and identification of new products relies on being able to determine if a chemical reaction has occurred. By the end of this activity you will be able to: </a:t>
            </a:r>
          </a:p>
        </p:txBody>
      </p:sp>
      <p:sp>
        <p:nvSpPr>
          <p:cNvPr id="7171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2980342"/>
            <a:ext cx="8532811" cy="337015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31520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Distinguish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between physical changes and chemical reactions using the evidence that suggests a new chemical reaction has occurred. 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520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Identify the reactants and products in a chemical reaction.</a:t>
            </a:r>
          </a:p>
          <a:p>
            <a:pPr marL="731520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Differentiate between exothermic and endothermic chemical reactions.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2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13812" y="2993231"/>
            <a:ext cx="2364815" cy="301752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6028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sp>
        <p:nvSpPr>
          <p:cNvPr id="34817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2" y="457200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Break an effervescent tablet into 3-4 pieces.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Enter your observations of the tablet before and after breaking it into the data table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endParaRPr lang="en-US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34826" name="Rectangle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1" y="2674885"/>
            <a:ext cx="4037013" cy="900246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100" b="1" dirty="0">
                <a:solidFill>
                  <a:schemeClr val="tx1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Note:</a:t>
            </a:r>
            <a:r>
              <a:rPr lang="en-US" sz="2100" b="1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Save the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broken tablet </a:t>
            </a:r>
            <a:r>
              <a:rPr lang="en-US" sz="21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pieces. They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will be used later</a:t>
            </a:r>
          </a:p>
          <a:p>
            <a:pPr marR="0" lvl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1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 the lab</a:t>
            </a:r>
            <a:r>
              <a:rPr lang="en-US" sz="23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17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9" name="Picture 18" descr="Selec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4736686"/>
            <a:ext cx="390145" cy="390145"/>
          </a:xfrm>
          <a:prstGeom prst="rect">
            <a:avLst/>
          </a:prstGeom>
        </p:spPr>
      </p:pic>
      <p:pic>
        <p:nvPicPr>
          <p:cNvPr id="20" name="Picture 19" descr="Table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0012" y="3974686"/>
            <a:ext cx="390145" cy="390145"/>
          </a:xfrm>
          <a:prstGeom prst="rect">
            <a:avLst/>
          </a:prstGeom>
        </p:spPr>
      </p:pic>
      <p:pic>
        <p:nvPicPr>
          <p:cNvPr id="21" name="Picture 20" descr="Text_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0012" y="5803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84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31357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Physical Changes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28600" y="1097280"/>
            <a:ext cx="5180012" cy="12464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850392" indent="-576072" algn="l">
              <a:spcBef>
                <a:spcPts val="1500"/>
              </a:spcBef>
              <a:spcAft>
                <a:spcPts val="0"/>
              </a:spcAft>
            </a:pPr>
            <a:r>
              <a:rPr lang="en-US" sz="2700" b="1" dirty="0" smtClean="0">
                <a:latin typeface="Calibri"/>
              </a:rPr>
              <a:t>Q19:</a:t>
            </a:r>
            <a:r>
              <a:rPr lang="en-US" sz="2700" dirty="0" smtClean="0">
                <a:latin typeface="Calibri"/>
              </a:rPr>
              <a:t> How are physical changes and chemical reactions different from each other?</a:t>
            </a:r>
            <a:endParaRPr lang="en-US" sz="2700" b="1" dirty="0"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80012" y="554831"/>
            <a:ext cx="5310675" cy="2755900"/>
            <a:chOff x="5180012" y="554831"/>
            <a:chExt cx="5310675" cy="2755900"/>
          </a:xfrm>
        </p:grpSpPr>
        <p:pic>
          <p:nvPicPr>
            <p:cNvPr id="12" name="Picture 11" descr="image227.tif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5212" y="554831"/>
              <a:ext cx="1805475" cy="2743200"/>
            </a:xfrm>
            <a:prstGeom prst="rect">
              <a:avLst/>
            </a:prstGeom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 descr="evaporating water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5180012" y="641604"/>
              <a:ext cx="3187700" cy="2669127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150812" y="2314809"/>
            <a:ext cx="11846014" cy="425982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465138" indent="-465138" algn="l">
              <a:lnSpc>
                <a:spcPct val="120000"/>
              </a:lnSpc>
              <a:spcBef>
                <a:spcPts val="900"/>
              </a:spcBef>
              <a:buFontTx/>
              <a:buAutoNum type="arabicPeriod"/>
              <a:tabLst>
                <a:tab pos="209550" algn="l"/>
                <a:tab pos="5667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 Italic" charset="0"/>
                <a:cs typeface="Verdana Italic" charset="0"/>
                <a:sym typeface="Verdana Italic" charset="0"/>
              </a:rPr>
              <a:t>Change #1</a:t>
            </a: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Pour 100 </a:t>
            </a:r>
            <a:r>
              <a:rPr lang="en-US" sz="2500" dirty="0" err="1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tap water into a clean 250-mL beaker. You will add the pieces of the effervescent tablet to the water (but NOT yet!!).</a:t>
            </a:r>
          </a:p>
          <a:p>
            <a:pPr marL="465138" indent="-465138" algn="l">
              <a:lnSpc>
                <a:spcPct val="120000"/>
              </a:lnSpc>
              <a:spcBef>
                <a:spcPts val="900"/>
              </a:spcBef>
              <a:buFontTx/>
              <a:buAutoNum type="arabicPeriod"/>
              <a:tabLst>
                <a:tab pos="209550" algn="l"/>
                <a:tab pos="5667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 Italic" charset="0"/>
                <a:cs typeface="Verdana Italic" charset="0"/>
                <a:sym typeface="Verdana Italic" charset="0"/>
              </a:rPr>
              <a:t>Change #2</a:t>
            </a: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Pour 2 </a:t>
            </a:r>
            <a:r>
              <a:rPr lang="en-US" sz="2500" dirty="0" err="1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0.05 M silver nitrate solution into a test tube labeled "unknown #2." Measure 2 </a:t>
            </a:r>
            <a:r>
              <a:rPr lang="en-US" sz="2500" dirty="0" err="1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0.1 M sodium chloride and store it in the graduated cylinder. </a:t>
            </a:r>
          </a:p>
          <a:p>
            <a:pPr marL="465138" indent="-465138" algn="l">
              <a:lnSpc>
                <a:spcPct val="120000"/>
              </a:lnSpc>
              <a:spcBef>
                <a:spcPts val="900"/>
              </a:spcBef>
              <a:buFontTx/>
              <a:buAutoNum type="arabicPeriod"/>
              <a:tabLst>
                <a:tab pos="209550" algn="l"/>
                <a:tab pos="5667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 Italic" charset="0"/>
                <a:cs typeface="Verdana Italic" charset="0"/>
                <a:sym typeface="Verdana Italic" charset="0"/>
              </a:rPr>
              <a:t>Change #3</a:t>
            </a: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 will heat the </a:t>
            </a:r>
            <a:r>
              <a:rPr lang="en-US" sz="25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copper(II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) hydroxide precipitate formed in the test tube labeled "reaction #3" in the boiling water.</a:t>
            </a:r>
          </a:p>
          <a:p>
            <a:pPr marL="465138" indent="-465138" algn="l">
              <a:lnSpc>
                <a:spcPct val="120000"/>
              </a:lnSpc>
              <a:spcBef>
                <a:spcPts val="900"/>
              </a:spcBef>
              <a:buFontTx/>
              <a:buAutoNum type="arabicPeriod"/>
              <a:tabLst>
                <a:tab pos="209550" algn="l"/>
                <a:tab pos="5667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 Italic" charset="0"/>
                <a:cs typeface="Verdana Italic" charset="0"/>
                <a:sym typeface="Verdana Italic" charset="0"/>
              </a:rPr>
              <a:t>Change #4</a:t>
            </a:r>
            <a:r>
              <a:rPr lang="en-US" sz="2500" u="sng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Measure 0.5 g of </a:t>
            </a:r>
            <a:r>
              <a:rPr lang="en-US" sz="2500" dirty="0" err="1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lauric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acid and place it in a test tube labeled "unknown #4." You will use the boiling water to heat the </a:t>
            </a:r>
            <a:r>
              <a:rPr lang="en-US" sz="2500" dirty="0" err="1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lauric</a:t>
            </a:r>
            <a:r>
              <a:rPr lang="en-US" sz="25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acid.</a:t>
            </a:r>
            <a:endParaRPr lang="en-US" sz="25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686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453354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Unknown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Changes</a:t>
            </a:r>
          </a:p>
        </p:txBody>
      </p:sp>
      <p:sp>
        <p:nvSpPr>
          <p:cNvPr id="3686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50812" y="1097280"/>
            <a:ext cx="11960226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You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are going to finish the lab by performing four unknown changes and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determining  whether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changes are physical changes or chemical reactions. To set up for these four changes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" name="Picture 13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788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6448" y="2464802"/>
            <a:ext cx="3119564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Note: </a:t>
            </a:r>
            <a:r>
              <a:rPr lang="en-US" sz="23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reactant "heat</a:t>
            </a:r>
            <a:r>
              <a:rPr lang="en-US" sz="23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" </a:t>
            </a:r>
            <a:r>
              <a:rPr lang="en-US" sz="23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does </a:t>
            </a:r>
            <a:r>
              <a:rPr lang="en-US" sz="23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not need </a:t>
            </a:r>
            <a:r>
              <a:rPr lang="en-US" sz="23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be described</a:t>
            </a:r>
            <a:r>
              <a:rPr lang="en-US" sz="23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</p:txBody>
      </p:sp>
      <p:sp>
        <p:nvSpPr>
          <p:cNvPr id="3789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3" y="548640"/>
            <a:ext cx="3735260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Q20: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at least two  characteristics of each reactant in the four unknown changes that will be performed.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228012" y="36028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pic>
        <p:nvPicPr>
          <p:cNvPr id="19" name="Picture 18" descr="Selec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4736686"/>
            <a:ext cx="390145" cy="390145"/>
          </a:xfrm>
          <a:prstGeom prst="rect">
            <a:avLst/>
          </a:prstGeom>
        </p:spPr>
      </p:pic>
      <p:pic>
        <p:nvPicPr>
          <p:cNvPr id="20" name="Picture 19" descr="Table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0012" y="3974686"/>
            <a:ext cx="390145" cy="390145"/>
          </a:xfrm>
          <a:prstGeom prst="rect">
            <a:avLst/>
          </a:prstGeom>
        </p:spPr>
      </p:pic>
      <p:pic>
        <p:nvPicPr>
          <p:cNvPr id="21" name="Picture 20" descr="Text_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0012" y="5803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8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1005840"/>
            <a:ext cx="3659060" cy="599324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600"/>
              </a:spcAft>
              <a:buFontTx/>
              <a:buAutoNum type="arabicPeriod"/>
              <a:tabLst>
                <a:tab pos="76205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Place the temperature sensor in the 100 </a:t>
            </a:r>
            <a:r>
              <a:rPr lang="en-US" sz="24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 of water. </a:t>
            </a:r>
          </a:p>
          <a:p>
            <a:pPr marL="274320" indent="-274320" algn="l">
              <a:spcBef>
                <a:spcPts val="0"/>
              </a:spcBef>
              <a:spcAft>
                <a:spcPts val="600"/>
              </a:spcAft>
              <a:buFontTx/>
              <a:buAutoNum type="arabicPeriod"/>
              <a:tabLst>
                <a:tab pos="76205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Tap    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to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start collecting data.  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tabLst>
                <a:tab pos="76205" algn="l"/>
                <a:tab pos="457230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685846" algn="l"/>
                <a:tab pos="1066871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the broken pieces of the effervescent tablet to the beaker and swirl to mix.</a:t>
            </a:r>
          </a:p>
          <a:p>
            <a:pPr marL="274320" indent="-274320" algn="l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tabLst>
                <a:tab pos="76205" algn="l"/>
                <a:tab pos="457230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685846" algn="l"/>
                <a:tab pos="1066871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 then        to </a:t>
            </a:r>
            <a:b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</a:b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re-scale the graph. </a:t>
            </a:r>
          </a:p>
          <a:p>
            <a:pPr marL="274320" indent="-274320" algn="l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tabLst>
                <a:tab pos="76205" algn="l"/>
                <a:tab pos="457230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685846" algn="l"/>
                <a:tab pos="1066871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When the temperature has stabilized tap        to stop collecting data.</a:t>
            </a:r>
          </a:p>
          <a:p>
            <a:pPr marL="457230" indent="-381025" algn="l">
              <a:lnSpc>
                <a:spcPct val="110000"/>
              </a:lnSpc>
              <a:spcBef>
                <a:spcPts val="900"/>
              </a:spcBef>
              <a:buFontTx/>
              <a:buAutoNum type="arabicPeriod"/>
              <a:tabLst>
                <a:tab pos="76205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6205" algn="l"/>
                <a:tab pos="45723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8913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229600" y="457200"/>
            <a:ext cx="340906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St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6212" y="2155031"/>
            <a:ext cx="390145" cy="390145"/>
          </a:xfrm>
          <a:prstGeom prst="rect">
            <a:avLst/>
          </a:prstGeom>
        </p:spPr>
      </p:pic>
      <p:pic>
        <p:nvPicPr>
          <p:cNvPr id="13" name="Picture 12" descr="RtArrow_O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85412" y="5651086"/>
            <a:ext cx="390145" cy="390145"/>
          </a:xfrm>
          <a:prstGeom prst="rect">
            <a:avLst/>
          </a:prstGeom>
        </p:spPr>
      </p:pic>
      <p:pic>
        <p:nvPicPr>
          <p:cNvPr id="14" name="Picture 13" descr="Scale_Fi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00067" y="4508086"/>
            <a:ext cx="390145" cy="390145"/>
          </a:xfrm>
          <a:prstGeom prst="rect">
            <a:avLst/>
          </a:prstGeom>
        </p:spPr>
      </p:pic>
      <p:pic>
        <p:nvPicPr>
          <p:cNvPr id="15" name="Picture 14" descr="Graph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66212" y="45080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993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266226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Q21: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at least two observations when the tablet pieces were mixed with water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Q22: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Was a new chemical substance formed (yes or no)?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8012" y="36028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pic>
        <p:nvPicPr>
          <p:cNvPr id="11" name="Picture 10" descr="Selec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0012" y="4736686"/>
            <a:ext cx="390145" cy="390145"/>
          </a:xfrm>
          <a:prstGeom prst="rect">
            <a:avLst/>
          </a:prstGeom>
        </p:spPr>
      </p:pic>
      <p:pic>
        <p:nvPicPr>
          <p:cNvPr id="12" name="Picture 11" descr="Table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3974686"/>
            <a:ext cx="390145" cy="390145"/>
          </a:xfrm>
          <a:prstGeom prst="rect">
            <a:avLst/>
          </a:prstGeom>
        </p:spPr>
      </p:pic>
      <p:pic>
        <p:nvPicPr>
          <p:cNvPr id="13" name="Picture 12" descr="Tex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5803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66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548640"/>
            <a:ext cx="3908841" cy="590931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tabLst>
                <a:tab pos="38103" algn="l"/>
                <a:tab pos="51438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Clean the temperature sensor and place it in the 2 </a:t>
            </a:r>
            <a:r>
              <a:rPr lang="en-US" sz="24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 of silver nitrate solution in the "unknown #2" test tube. 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tabLst>
                <a:tab pos="38103" algn="l"/>
                <a:tab pos="51438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to start collecting data.  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tabLst>
                <a:tab pos="57154" algn="l"/>
                <a:tab pos="514384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7154" algn="l"/>
                <a:tab pos="514384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7154" algn="l"/>
                <a:tab pos="514384" algn="l"/>
                <a:tab pos="743000" algn="l"/>
                <a:tab pos="1066871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Pour the 2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sodium chloride solution into the sodium chloride (in test tube "unknown #2").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tabLst>
                <a:tab pos="57154" algn="l"/>
                <a:tab pos="514384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7154" algn="l"/>
                <a:tab pos="514384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7154" algn="l"/>
                <a:tab pos="514384" algn="l"/>
                <a:tab pos="743000" algn="l"/>
                <a:tab pos="1066871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then       to re-scale the graph. 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tabLst>
                <a:tab pos="57154" algn="l"/>
                <a:tab pos="514384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7154" algn="l"/>
                <a:tab pos="514384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7154" algn="l"/>
                <a:tab pos="514384" algn="l"/>
                <a:tab pos="743000" algn="l"/>
                <a:tab pos="1066871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When the temperature has        	stabilized tap        to stop 	collecting data.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t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0012" y="2383631"/>
            <a:ext cx="390145" cy="390145"/>
          </a:xfrm>
          <a:prstGeom prst="rect">
            <a:avLst/>
          </a:prstGeom>
        </p:spPr>
      </p:pic>
      <p:pic>
        <p:nvPicPr>
          <p:cNvPr id="12" name="Picture 11" descr="RtArrow_Of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7812" y="5660231"/>
            <a:ext cx="390145" cy="390145"/>
          </a:xfrm>
          <a:prstGeom prst="rect">
            <a:avLst/>
          </a:prstGeom>
        </p:spPr>
      </p:pic>
      <p:pic>
        <p:nvPicPr>
          <p:cNvPr id="13" name="Picture 12" descr="Scale_Fi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56812" y="4593431"/>
            <a:ext cx="390145" cy="390145"/>
          </a:xfrm>
          <a:prstGeom prst="rect">
            <a:avLst/>
          </a:prstGeom>
        </p:spPr>
      </p:pic>
      <p:pic>
        <p:nvPicPr>
          <p:cNvPr id="14" name="Picture 13" descr="Graph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5934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98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313573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Q23: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at least two observations when the silver nitrate and sodium chloride were mixed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</a:p>
          <a:p>
            <a:pPr marL="502920" marR="0" lvl="0" indent="-5029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Q24: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Was a new chemical substance formed </a:t>
            </a:r>
            <a:b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</a:b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(yes or no)?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76282" marR="0" lvl="0" indent="-476282" defTabSz="914400" eaLnBrk="1" fontAlgn="auto" latinLnBrk="0" hangingPunct="1">
              <a:lnSpc>
                <a:spcPct val="110000"/>
              </a:lnSpc>
              <a:spcBef>
                <a:spcPts val="900"/>
              </a:spcBef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8012" y="36028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pic>
        <p:nvPicPr>
          <p:cNvPr id="11" name="Picture 10" descr="Select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0012" y="4736686"/>
            <a:ext cx="390145" cy="390145"/>
          </a:xfrm>
          <a:prstGeom prst="rect">
            <a:avLst/>
          </a:prstGeom>
        </p:spPr>
      </p:pic>
      <p:pic>
        <p:nvPicPr>
          <p:cNvPr id="16" name="Picture 15" descr="Table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3974686"/>
            <a:ext cx="390145" cy="390145"/>
          </a:xfrm>
          <a:prstGeom prst="rect">
            <a:avLst/>
          </a:prstGeom>
        </p:spPr>
      </p:pic>
      <p:pic>
        <p:nvPicPr>
          <p:cNvPr id="17" name="Picture 16" descr="Tex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5803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60576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Data: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Unknown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Changes</a:t>
            </a:r>
          </a:p>
        </p:txBody>
      </p:sp>
      <p:sp>
        <p:nvSpPr>
          <p:cNvPr id="4301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184770"/>
            <a:ext cx="8990012" cy="561846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1.	Using a test tube holder, place the test tube labeled "chemical reaction #3" (which contains the 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copper(II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) hydroxide precipitate) into the boiling water.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Using a second test tube holder, place the test tube labeled "unknown #4 (containing </a:t>
            </a:r>
            <a:r>
              <a:rPr lang="en-US" sz="2600" dirty="0" err="1">
                <a:latin typeface="Calibri"/>
                <a:ea typeface="Verdana" charset="0"/>
                <a:cs typeface="Verdana" charset="0"/>
                <a:sym typeface="Verdana" charset="0"/>
              </a:rPr>
              <a:t>lauric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acid) into the boiling water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Allow the test tubes to sit in the boiling water until they have completely changed (about 3-5 minutes).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When the changes have occurred, remove the test tubes from the boiling water using the test tube holder and place them in the test tube rack to cool. </a:t>
            </a:r>
          </a:p>
          <a:p>
            <a:pPr marL="465138" marR="0" lvl="0" indent="-465138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Turn off the hot plate and allow it to cool before cleaning up!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65138" defTabSz="914400" eaLnBrk="1" fontAlgn="auto" latinLnBrk="0" hangingPunct="1">
              <a:lnSpc>
                <a:spcPct val="120000"/>
              </a:lnSpc>
              <a:spcBef>
                <a:spcPts val="900"/>
              </a:spcBef>
              <a:buClrTx/>
              <a:buSzTx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3014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217898" y="5261514"/>
            <a:ext cx="3124914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Caution: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make sure the test tubes are pointed away from people!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1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94812" y="1393031"/>
            <a:ext cx="2649049" cy="3721913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403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3" y="548640"/>
            <a:ext cx="3659060" cy="303159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Q25: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Enter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at least two observations you made when heating each substance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 *</a:t>
            </a:r>
            <a:endParaRPr lang="en-US" sz="2400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Q26: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Was a new chemical substance formed in either case                     (yes or no)?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 *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8012" y="36028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2" name="Picture 11" descr="Selec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736686"/>
            <a:ext cx="390145" cy="390145"/>
          </a:xfrm>
          <a:prstGeom prst="rect">
            <a:avLst/>
          </a:prstGeom>
        </p:spPr>
      </p:pic>
      <p:pic>
        <p:nvPicPr>
          <p:cNvPr id="18" name="Picture 17" descr="Table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3974686"/>
            <a:ext cx="390145" cy="390145"/>
          </a:xfrm>
          <a:prstGeom prst="rect">
            <a:avLst/>
          </a:prstGeom>
        </p:spPr>
      </p:pic>
      <p:pic>
        <p:nvPicPr>
          <p:cNvPr id="19" name="Picture 18" descr="Text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0012" y="5803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1638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Background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5612" y="2495858"/>
            <a:ext cx="3980413" cy="33167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8212" y="5488721"/>
            <a:ext cx="183486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Boiling Water</a:t>
            </a:r>
          </a:p>
        </p:txBody>
      </p:sp>
      <p:sp>
        <p:nvSpPr>
          <p:cNvPr id="819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097280"/>
            <a:ext cx="11960285" cy="268688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Chemistry is the study of matter and how it changes. Matter, which is made up of atoms, can change both physically and chemically. 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 </a:t>
            </a:r>
            <a:r>
              <a:rPr lang="en-US" sz="2700" dirty="0" smtClean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physical change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occurs when the physical appearance of a substance changes but the chemical identity of the substance remains the same.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5138" marR="0" lvl="0" indent="-465138" defTabSz="914400" eaLnBrk="1" fontAlgn="auto" latinLnBrk="0" hangingPunct="1">
              <a:lnSpc>
                <a:spcPct val="120000"/>
              </a:lnSpc>
              <a:spcBef>
                <a:spcPts val="1800"/>
              </a:spcBef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99182" y="3735091"/>
            <a:ext cx="5637332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65133" y="5488721"/>
            <a:ext cx="896079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O (l)</a:t>
            </a:r>
          </a:p>
        </p:txBody>
      </p:sp>
      <p:sp>
        <p:nvSpPr>
          <p:cNvPr id="8200" name="Rectangl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9598641" y="5488721"/>
            <a:ext cx="977832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O (g)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6028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*To Enter Data into a Table: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a cell in the data table to highlight it in yellow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Keyboard screen.</a:t>
            </a:r>
          </a:p>
        </p:txBody>
      </p:sp>
      <p:sp>
        <p:nvSpPr>
          <p:cNvPr id="45057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2" y="1005840"/>
            <a:ext cx="365906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Identify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each unknown change as a physical change or a chemical reaction and enter the evidence you used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make your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decision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sp>
        <p:nvSpPr>
          <p:cNvPr id="4505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302752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12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9" name="Picture 18" descr="Select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4736686"/>
            <a:ext cx="390145" cy="390145"/>
          </a:xfrm>
          <a:prstGeom prst="rect">
            <a:avLst/>
          </a:prstGeom>
        </p:spPr>
      </p:pic>
      <p:pic>
        <p:nvPicPr>
          <p:cNvPr id="20" name="Picture 19" descr="Table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0012" y="3974686"/>
            <a:ext cx="390145" cy="390145"/>
          </a:xfrm>
          <a:prstGeom prst="rect">
            <a:avLst/>
          </a:prstGeom>
        </p:spPr>
      </p:pic>
      <p:pic>
        <p:nvPicPr>
          <p:cNvPr id="21" name="Picture 20" descr="Text_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0012" y="5803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608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960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4608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433577" y="2182938"/>
            <a:ext cx="2319994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0800" algn="l"/>
                <a:tab pos="6400800" algn="l"/>
                <a:tab pos="4572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Run 4: unknown #1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0800" algn="l"/>
                <a:tab pos="6400800" algn="l"/>
                <a:tab pos="4572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Run 5: unknown #2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608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302752" y="1005840"/>
            <a:ext cx="3908840" cy="11079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Were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unknown changes #1 and #2 exothermic or endothermic?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4710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732286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520" marR="0" lvl="0" indent="-45720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7463" algn="l"/>
                <a:tab pos="3508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Were unknown change #3 and unknown change #4 exothermic or endothermic? Explain your reasoning.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12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675812" y="631031"/>
            <a:ext cx="2286000" cy="1390650"/>
            <a:chOff x="6096062" y="4212431"/>
            <a:chExt cx="3122550" cy="2000250"/>
          </a:xfrm>
        </p:grpSpPr>
        <p:pic>
          <p:nvPicPr>
            <p:cNvPr id="15" name="Picture 14" descr="image137.tif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5850" y="4745831"/>
              <a:ext cx="2732762" cy="1466850"/>
            </a:xfrm>
            <a:prstGeom prst="rect">
              <a:avLst/>
            </a:prstGeom>
          </p:spPr>
        </p:pic>
        <p:grpSp>
          <p:nvGrpSpPr>
            <p:cNvPr id="16" name="Group 35"/>
            <p:cNvGrpSpPr/>
            <p:nvPr/>
          </p:nvGrpSpPr>
          <p:grpSpPr>
            <a:xfrm>
              <a:off x="6096062" y="4212431"/>
              <a:ext cx="1796040" cy="1245319"/>
              <a:chOff x="6096062" y="4212431"/>
              <a:chExt cx="1796040" cy="1245319"/>
            </a:xfrm>
          </p:grpSpPr>
          <p:sp>
            <p:nvSpPr>
              <p:cNvPr id="17" name="Left Arrow 16"/>
              <p:cNvSpPr/>
              <p:nvPr/>
            </p:nvSpPr>
            <p:spPr bwMode="auto">
              <a:xfrm rot="2209436">
                <a:off x="6096062" y="5253111"/>
                <a:ext cx="489509" cy="204639"/>
              </a:xfrm>
              <a:prstGeom prst="lef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8" name="Down Arrow 17"/>
              <p:cNvSpPr/>
              <p:nvPr/>
            </p:nvSpPr>
            <p:spPr bwMode="auto">
              <a:xfrm flipV="1">
                <a:off x="7008812" y="4212431"/>
                <a:ext cx="228600" cy="457200"/>
              </a:xfrm>
              <a:prstGeom prst="down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9" name="Left Arrow 18"/>
              <p:cNvSpPr/>
              <p:nvPr/>
            </p:nvSpPr>
            <p:spPr bwMode="auto">
              <a:xfrm rot="8668853">
                <a:off x="7424515" y="5029703"/>
                <a:ext cx="467587" cy="256853"/>
              </a:xfrm>
              <a:prstGeom prst="lef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66012" y="1774031"/>
            <a:ext cx="2309772" cy="1473397"/>
            <a:chOff x="3442414" y="4364831"/>
            <a:chExt cx="3742570" cy="1930597"/>
          </a:xfrm>
        </p:grpSpPr>
        <p:pic>
          <p:nvPicPr>
            <p:cNvPr id="20" name="Picture 19" descr="image21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12" y="5050631"/>
              <a:ext cx="2745875" cy="1244797"/>
            </a:xfrm>
            <a:prstGeom prst="round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442414" y="4364831"/>
              <a:ext cx="3742570" cy="1099087"/>
              <a:chOff x="3442414" y="4364831"/>
              <a:chExt cx="3742570" cy="1099087"/>
            </a:xfrm>
          </p:grpSpPr>
          <p:sp>
            <p:nvSpPr>
              <p:cNvPr id="21" name="Down Arrow 20"/>
              <p:cNvSpPr/>
              <p:nvPr/>
            </p:nvSpPr>
            <p:spPr bwMode="auto">
              <a:xfrm rot="2732695">
                <a:off x="6693341" y="4642435"/>
                <a:ext cx="237061" cy="746225"/>
              </a:xfrm>
              <a:prstGeom prst="down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2" name="Down Arrow 21"/>
              <p:cNvSpPr/>
              <p:nvPr/>
            </p:nvSpPr>
            <p:spPr bwMode="auto">
              <a:xfrm>
                <a:off x="5240405" y="4364831"/>
                <a:ext cx="228600" cy="609600"/>
              </a:xfrm>
              <a:prstGeom prst="down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3" name="Left Arrow 22"/>
              <p:cNvSpPr/>
              <p:nvPr/>
            </p:nvSpPr>
            <p:spPr bwMode="auto">
              <a:xfrm rot="11889919">
                <a:off x="3442414" y="5233437"/>
                <a:ext cx="807390" cy="230481"/>
              </a:xfrm>
              <a:prstGeom prst="lef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80012" y="554831"/>
            <a:ext cx="5310675" cy="2755900"/>
            <a:chOff x="5180012" y="554831"/>
            <a:chExt cx="5310675" cy="2755900"/>
          </a:xfrm>
        </p:grpSpPr>
        <p:pic>
          <p:nvPicPr>
            <p:cNvPr id="13" name="Picture 12" descr="image227.tif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85212" y="554831"/>
              <a:ext cx="1805475" cy="2743200"/>
            </a:xfrm>
            <a:prstGeom prst="rect">
              <a:avLst/>
            </a:prstGeom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evaporating wate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5180012" y="641604"/>
              <a:ext cx="3187700" cy="2669127"/>
            </a:xfrm>
            <a:prstGeom prst="rect">
              <a:avLst/>
            </a:prstGeom>
          </p:spPr>
        </p:pic>
      </p:grp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812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13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8600" y="1097280"/>
            <a:ext cx="5104070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What is the difference between a physical change and a chemical reaction? 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91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4915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116570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What are the four main types of evidence that indicate a chemical reaction has occurred?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017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5017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256160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If salt is mixed with water, is this an example of a physical change or chemical reaction? Explain your reasoning.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1" name="Picture 10" descr="image2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0807" y="707231"/>
            <a:ext cx="2745305" cy="2298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120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5120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0760447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List two examples in which a temperature change occurs, but no new substance is formed.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132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3812" y="1697831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222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5222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770376" cy="121571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When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a nail becomes rusty, is this an example of a physical change or a chemical reaction? Explain your reasoning.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201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644" y="688181"/>
            <a:ext cx="2817368" cy="2113026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325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77965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532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6989529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When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grass grows, is this an example of a physical change or a chemical reaction? Explain your reasoning.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232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79598" y="631031"/>
            <a:ext cx="3415414" cy="224790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8189367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520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When a can of soda is opened, is this an example of a physical change or a chemical reaction? Explain your reasoning.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203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66187" y="768051"/>
            <a:ext cx="1266825" cy="21966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92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 </a:t>
            </a:r>
            <a:r>
              <a:rPr lang="en-US" sz="2700" dirty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chemical change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, also called a chemical reaction, occurs when a new chemical substance is formed. </a:t>
            </a:r>
          </a:p>
        </p:txBody>
      </p:sp>
      <p:sp>
        <p:nvSpPr>
          <p:cNvPr id="921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656377" y="1811028"/>
            <a:ext cx="1357744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Reactants</a:t>
            </a:r>
          </a:p>
        </p:txBody>
      </p:sp>
      <p:sp>
        <p:nvSpPr>
          <p:cNvPr id="9220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932124" y="1811028"/>
            <a:ext cx="1219052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Products</a:t>
            </a:r>
          </a:p>
        </p:txBody>
      </p:sp>
      <p:sp>
        <p:nvSpPr>
          <p:cNvPr id="9221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23116" y="2211361"/>
            <a:ext cx="6321154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C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12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22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O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11  +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12 O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600" dirty="0">
                <a:latin typeface="Calibri"/>
                <a:ea typeface="Lucida Grande" charset="0"/>
                <a:cs typeface="Lucida Grande" charset="0"/>
                <a:sym typeface="Lucida Grande" charset="0"/>
              </a:rPr>
              <a:t>→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 12 CO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+ 11 H</a:t>
            </a:r>
            <a:r>
              <a:rPr lang="en-US" sz="2600" baseline="-18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O + Energy</a:t>
            </a:r>
          </a:p>
        </p:txBody>
      </p:sp>
      <p:sp>
        <p:nvSpPr>
          <p:cNvPr id="9223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237386" y="4899308"/>
            <a:ext cx="6304483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sucrose +  oxygen  </a:t>
            </a:r>
            <a:r>
              <a:rPr lang="en-US" sz="2600" dirty="0">
                <a:latin typeface="Calibri"/>
                <a:ea typeface="Lucida Grande" charset="0"/>
                <a:cs typeface="Lucida Grande" charset="0"/>
                <a:sym typeface="Lucida Grande" charset="0"/>
              </a:rPr>
              <a:t>→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  carbon dioxide  +  water</a:t>
            </a:r>
          </a:p>
        </p:txBody>
      </p:sp>
      <p:sp>
        <p:nvSpPr>
          <p:cNvPr id="9224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447424" y="4975562"/>
            <a:ext cx="2627194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Combustion (burning)</a:t>
            </a:r>
          </a:p>
        </p:txBody>
      </p:sp>
      <p:sp>
        <p:nvSpPr>
          <p:cNvPr id="9225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28600" y="5591234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atoms that make up the reactants rearrange to form new molecules (the products).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Picture 15" descr="image227.tif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74337" y="2231231"/>
            <a:ext cx="1805475" cy="274320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image126.tif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80012" y="2764631"/>
            <a:ext cx="1504790" cy="190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8812" y="3298031"/>
            <a:ext cx="462306" cy="3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3018065" flipH="1">
            <a:off x="8445490" y="3165490"/>
            <a:ext cx="633387" cy="3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mage129.tif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904412" y="3259931"/>
            <a:ext cx="476250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32612" y="3679031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(12)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6612" y="3679031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(12)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8212" y="3679031"/>
            <a:ext cx="639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(11)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529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5529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32624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209564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all chemical reactions, __________ turn into ___________. 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products; reactants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molecules; atoms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reactants; products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atoms; elements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" name="Picture 13" descr="image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2895" y="612743"/>
            <a:ext cx="1672517" cy="2532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323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738" algn="l"/>
                <a:tab pos="531813" algn="l"/>
                <a:tab pos="1065213" algn="l"/>
                <a:tab pos="1598613" algn="l"/>
                <a:tab pos="2130425" algn="l"/>
                <a:tab pos="2663825" algn="l"/>
                <a:tab pos="3197225" algn="l"/>
                <a:tab pos="3730625" algn="l"/>
                <a:tab pos="4262438" algn="l"/>
                <a:tab pos="4795838" algn="l"/>
                <a:tab pos="5329238" algn="l"/>
                <a:tab pos="5861050" algn="l"/>
                <a:tab pos="639445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28600" y="1097280"/>
            <a:ext cx="7598971" cy="3539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2"/>
              <a:tabLst>
                <a:tab pos="465138" algn="l"/>
                <a:tab pos="566738" algn="l"/>
              </a:tabLst>
            </a:pPr>
            <a:r>
              <a:rPr lang="en-US" sz="2700" dirty="0" smtClean="0">
                <a:latin typeface="Calibri"/>
              </a:rPr>
              <a:t>The burning of wood to form soot is an example of a ______________ change.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700" dirty="0" smtClean="0">
                <a:latin typeface="Calibri"/>
              </a:rPr>
              <a:t>Physical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700" dirty="0" smtClean="0">
                <a:latin typeface="Calibri"/>
              </a:rPr>
              <a:t>Slow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700" dirty="0" smtClean="0">
                <a:latin typeface="Calibri"/>
              </a:rPr>
              <a:t>Fast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700" dirty="0" smtClean="0">
                <a:latin typeface="Calibri"/>
              </a:rPr>
              <a:t>chemical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2" name="Picture 11" descr="image208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85212" y="707231"/>
            <a:ext cx="2917952" cy="2188464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734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5734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43950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 startAt="3"/>
              <a:tabLst>
                <a:tab pos="114308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Which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of the following indicate a chemical reaction has occurred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change is very fast.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 precipitate forms.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My lab partner said so.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state of matter changes.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 dark orange solution turns light orange.</a:t>
            </a:r>
          </a:p>
          <a:p>
            <a:pPr marL="590589" indent="-514384" algn="l">
              <a:lnSpc>
                <a:spcPct val="120000"/>
              </a:lnSpc>
              <a:spcBef>
                <a:spcPts val="1500"/>
              </a:spcBef>
              <a:buAutoNum type="arabicPeriod" startAt="3"/>
              <a:tabLst>
                <a:tab pos="114308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dirty="0">
              <a:sym typeface="Verdan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2" y="631031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836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5837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38795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 startAt="4"/>
              <a:tabLst>
                <a:tab pos="114308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chemical reaction that absorbs energy is called a(n)  _____________ reaction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855663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endothermic 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855663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exothermic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855663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balanced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855663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complete </a:t>
            </a:r>
          </a:p>
          <a:p>
            <a:pPr marL="590589" indent="-514384" algn="l">
              <a:lnSpc>
                <a:spcPct val="120000"/>
              </a:lnSpc>
              <a:spcBef>
                <a:spcPts val="1500"/>
              </a:spcBef>
              <a:buAutoNum type="arabicPeriod" startAt="4"/>
              <a:tabLst>
                <a:tab pos="114308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3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56612" y="707231"/>
            <a:ext cx="2895600" cy="1905000"/>
            <a:chOff x="3442414" y="4364831"/>
            <a:chExt cx="3742570" cy="1930597"/>
          </a:xfrm>
        </p:grpSpPr>
        <p:pic>
          <p:nvPicPr>
            <p:cNvPr id="13" name="Picture 12" descr="image21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212" y="5050631"/>
              <a:ext cx="2745875" cy="1244797"/>
            </a:xfrm>
            <a:prstGeom prst="roundRect">
              <a:avLst/>
            </a:prstGeom>
          </p:spPr>
        </p:pic>
        <p:grpSp>
          <p:nvGrpSpPr>
            <p:cNvPr id="14" name="Group 23"/>
            <p:cNvGrpSpPr/>
            <p:nvPr/>
          </p:nvGrpSpPr>
          <p:grpSpPr>
            <a:xfrm>
              <a:off x="3442414" y="4364831"/>
              <a:ext cx="3742570" cy="1099087"/>
              <a:chOff x="3442414" y="4364831"/>
              <a:chExt cx="3742570" cy="1099087"/>
            </a:xfrm>
          </p:grpSpPr>
          <p:sp>
            <p:nvSpPr>
              <p:cNvPr id="15" name="Down Arrow 14"/>
              <p:cNvSpPr/>
              <p:nvPr/>
            </p:nvSpPr>
            <p:spPr bwMode="auto">
              <a:xfrm rot="2732695">
                <a:off x="6693341" y="4642435"/>
                <a:ext cx="237061" cy="746225"/>
              </a:xfrm>
              <a:prstGeom prst="down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 bwMode="auto">
              <a:xfrm>
                <a:off x="5240405" y="4364831"/>
                <a:ext cx="228600" cy="609600"/>
              </a:xfrm>
              <a:prstGeom prst="down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7" name="Left Arrow 16"/>
              <p:cNvSpPr/>
              <p:nvPr/>
            </p:nvSpPr>
            <p:spPr bwMode="auto">
              <a:xfrm rot="11889919">
                <a:off x="3442414" y="5233437"/>
                <a:ext cx="807390" cy="230481"/>
              </a:xfrm>
              <a:prstGeom prst="lef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1813" algn="l"/>
                <a:tab pos="1065213" algn="l"/>
                <a:tab pos="1598613" algn="l"/>
                <a:tab pos="2130425" algn="l"/>
                <a:tab pos="2663825" algn="l"/>
                <a:tab pos="3197225" algn="l"/>
                <a:tab pos="3730625" algn="l"/>
                <a:tab pos="4262438" algn="l"/>
                <a:tab pos="4795838" algn="l"/>
                <a:tab pos="5329238" algn="l"/>
                <a:tab pos="5861050" algn="l"/>
                <a:tab pos="639445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38702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 startAt="5"/>
              <a:tabLst>
                <a:tab pos="114308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Grinding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 large crystal of rock candy into small pieces is an example of a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___________.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60960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physical change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60960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seriously tedious chore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60960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chemical change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60960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exothermic change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590550" algn="l"/>
                <a:tab pos="609600" algn="l"/>
                <a:tab pos="1030288" algn="l"/>
                <a:tab pos="1089025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590550" algn="l"/>
                <a:tab pos="6096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endothermic change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6612" y="631031"/>
            <a:ext cx="2209800" cy="251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emistry F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849841"/>
            <a:ext cx="12188825" cy="36485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326231"/>
            <a:ext cx="12188825" cy="2362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1005840"/>
            <a:ext cx="361541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 have completed the lab.</a:t>
            </a:r>
          </a:p>
        </p:txBody>
      </p:sp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83353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Congratulations!</a:t>
            </a:r>
          </a:p>
        </p:txBody>
      </p:sp>
      <p:sp>
        <p:nvSpPr>
          <p:cNvPr id="3482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463040"/>
            <a:ext cx="119618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Please remember to follow your teacher's instructions for cleaning-up and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submitting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your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2612231"/>
            <a:ext cx="12188825" cy="152400"/>
          </a:xfrm>
          <a:prstGeom prst="rect">
            <a:avLst/>
          </a:prstGeom>
          <a:solidFill>
            <a:srgbClr val="00B0D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8674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References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" y="1012031"/>
            <a:ext cx="11885610" cy="575337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algn="l" fontAlgn="auto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All images were taken from PASCO documentation, public domain clip art, or Wikimedia Foundation Commons. 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TEST </a:t>
            </a: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TUBE &amp; LADY http://commons.wikimedia.org/wiki/File:Test_tube_(PSF).svg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SUCROSE http://commons.wikimedia.org/wiki/File:Sucrose-3D-balls.png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BURNING MATCH http://freeclipartnow.com/construction/tools/lit-match.jpg.html</a:t>
            </a:r>
            <a:endParaRPr lang="en-US" dirty="0">
              <a:latin typeface="Calibri"/>
              <a:ea typeface="Verdana" charset="0"/>
              <a:cs typeface="Verdana" charset="0"/>
              <a:sym typeface="Verdana" charset="0"/>
              <a:hlinkClick r:id="rId6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WATER </a:t>
            </a:r>
            <a:r>
              <a:rPr lang="en-US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MOLECULE  </a:t>
            </a: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http://commons.wikimedia.org/wiki/File:Water_molecule.svg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CUP WITH GAS http://www.freeclipartnow.com/food/beverages/soda/soft-drink-icon.jpg.html</a:t>
            </a:r>
            <a:endParaRPr lang="en-US" dirty="0">
              <a:latin typeface="Calibri"/>
              <a:ea typeface="Verdana" charset="0"/>
              <a:cs typeface="Verdana" charset="0"/>
              <a:sym typeface="Verdana" charset="0"/>
              <a:hlinkClick r:id="rId7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THERMOMETER http://www.freeclipartnow.com/small-icons/miscellaneous/thermometer-1.jpg.html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NITRATE STAIN http://commons.wikimedia.org/wiki/File:Silver_nitrate_stains.jpg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HOT WARNING http://commons.wikimedia.org/wiki/File:DIN_4844-2_Warnung_vor_heisser_Oberflaeche_D-W026.svg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VINEGAR http://freeclipartnow.com/household/chores/cleaners/vinegar.jpg.html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BEAKER  http://freeclipartnow.com/science/flasks-tubes/beaker.jpg.html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NAIL http://commons.wikimedia.org/wiki/File:Nail.JPG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SODA CAN http://www.freeclipartnow.com/food/beverages/soda/pop-can.jpg.html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dirty="0">
                <a:latin typeface="Calibri"/>
                <a:ea typeface="Verdana" charset="0"/>
                <a:cs typeface="Verdana" charset="0"/>
                <a:sym typeface="Verdana" charset="0"/>
              </a:rPr>
              <a:t>BURNING WOOD http://commons.wikimedia.org/wiki/File:NaturalFireplace.jpg</a:t>
            </a:r>
          </a:p>
          <a:p>
            <a:pPr marL="685846" marR="0" lvl="0" indent="-476282" defTabSz="91440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402431"/>
            <a:ext cx="4113213" cy="63460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12" descr="SNAPSHOT 0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8" cy="2967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</p:pic>
      <p:sp>
        <p:nvSpPr>
          <p:cNvPr id="102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76971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</a:p>
        </p:txBody>
      </p:sp>
      <p:sp>
        <p:nvSpPr>
          <p:cNvPr id="10243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097280"/>
            <a:ext cx="7598971" cy="34547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is another name for a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 Italic" charset="0"/>
                <a:cs typeface="Verdana Italic" charset="0"/>
                <a:sym typeface="Verdana Italic" charset="0"/>
              </a:rPr>
              <a:t>chemical change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physical change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chemical reaction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phase change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loose change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47667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oxidation reaction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image227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32812" y="554831"/>
            <a:ext cx="1805475" cy="274320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1126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47663" algn="l"/>
                <a:tab pos="465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There are four primary types of evidence that indicate a chemical reaction has occurred. They are:</a:t>
            </a:r>
          </a:p>
        </p:txBody>
      </p:sp>
      <p:sp>
        <p:nvSpPr>
          <p:cNvPr id="11267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400720" y="4239488"/>
            <a:ext cx="68178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(a solid formed when two aqueous solutions are mixed)</a:t>
            </a:r>
          </a:p>
        </p:txBody>
      </p:sp>
      <p:sp>
        <p:nvSpPr>
          <p:cNvPr id="1126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4541" y="2002631"/>
            <a:ext cx="4923271" cy="217751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The formation of a gas</a:t>
            </a: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A significant change in color</a:t>
            </a: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A change in temperature  </a:t>
            </a: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0015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The formation of a precipitate </a:t>
            </a:r>
          </a:p>
        </p:txBody>
      </p:sp>
      <p:sp>
        <p:nvSpPr>
          <p:cNvPr id="1126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8600" y="4753034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These types of evidence indicate that a chemical change, a rearrangement of molecules, has probably occurred.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12" descr="image130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61187" y="1697831"/>
            <a:ext cx="1190625" cy="1190625"/>
          </a:xfrm>
          <a:prstGeom prst="rect">
            <a:avLst/>
          </a:prstGeom>
        </p:spPr>
      </p:pic>
      <p:pic>
        <p:nvPicPr>
          <p:cNvPr id="14" name="Picture 13" descr="image132.tif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3212" y="322183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229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6971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</a:p>
        </p:txBody>
      </p:sp>
      <p:sp>
        <p:nvSpPr>
          <p:cNvPr id="1229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38702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 startAt="2"/>
              <a:tabLst>
                <a:tab pos="209564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Which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is NOT considered evidence for a chemical reaction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formation of a precipitate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change in temperature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formation of a gas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change in phase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significant change in color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image134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18612" y="783431"/>
            <a:ext cx="20320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mage21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3212" y="5050631"/>
            <a:ext cx="2745875" cy="1244797"/>
          </a:xfrm>
          <a:prstGeom prst="roundRect">
            <a:avLst/>
          </a:prstGeom>
        </p:spPr>
      </p:pic>
      <p:sp>
        <p:nvSpPr>
          <p:cNvPr id="133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1331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Chemical reactions that release heat into the surroundings are called </a:t>
            </a:r>
            <a:r>
              <a:rPr lang="en-US" sz="2700" dirty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exothermic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reactions. </a:t>
            </a:r>
          </a:p>
        </p:txBody>
      </p:sp>
      <p:sp>
        <p:nvSpPr>
          <p:cNvPr id="1331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3602831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Chemical reactions that absorb heat from their surroundings are called </a:t>
            </a:r>
            <a:r>
              <a:rPr lang="en-US" sz="2700" dirty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endothermic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reactions. </a:t>
            </a:r>
          </a:p>
        </p:txBody>
      </p:sp>
      <p:sp>
        <p:nvSpPr>
          <p:cNvPr id="1331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713240" y="2039790"/>
            <a:ext cx="2953172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Example of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Burning</a:t>
            </a:r>
            <a:endParaRPr lang="en-US" sz="2300" b="1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0" marR="0" lvl="0" indent="0" algn="l" defTabSz="914400" eaLnBrk="1" fontAlgn="auto" latinLnBrk="0" hangingPunct="1"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Temperature increases as the reaction occurs.</a:t>
            </a:r>
          </a:p>
        </p:txBody>
      </p:sp>
      <p:sp>
        <p:nvSpPr>
          <p:cNvPr id="1331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732286" y="4880245"/>
            <a:ext cx="3619926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Example of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Instant Cold Pack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0" marR="0" lvl="0" indent="0" algn="l" defTabSz="914400" eaLnBrk="1" fontAlgn="auto" latinLnBrk="0" hangingPunct="1"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Temperature decreases as the reaction occurs.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Evidence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of a Chemical Reaction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84612" y="1621631"/>
            <a:ext cx="3581400" cy="1981200"/>
            <a:chOff x="6096062" y="4212431"/>
            <a:chExt cx="3122550" cy="2000250"/>
          </a:xfrm>
        </p:grpSpPr>
        <p:pic>
          <p:nvPicPr>
            <p:cNvPr id="20" name="Picture 19" descr="image137.tif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5850" y="4745831"/>
              <a:ext cx="2732762" cy="1466850"/>
            </a:xfrm>
            <a:prstGeom prst="rect">
              <a:avLst/>
            </a:prstGeom>
          </p:spPr>
        </p:pic>
        <p:grpSp>
          <p:nvGrpSpPr>
            <p:cNvPr id="21" name="Group 35"/>
            <p:cNvGrpSpPr/>
            <p:nvPr/>
          </p:nvGrpSpPr>
          <p:grpSpPr>
            <a:xfrm>
              <a:off x="6096062" y="4212431"/>
              <a:ext cx="1796040" cy="1245319"/>
              <a:chOff x="6096062" y="4212431"/>
              <a:chExt cx="1796040" cy="1245319"/>
            </a:xfrm>
          </p:grpSpPr>
          <p:sp>
            <p:nvSpPr>
              <p:cNvPr id="22" name="Left Arrow 21"/>
              <p:cNvSpPr/>
              <p:nvPr/>
            </p:nvSpPr>
            <p:spPr bwMode="auto">
              <a:xfrm rot="2209436">
                <a:off x="6096062" y="5253111"/>
                <a:ext cx="489509" cy="204639"/>
              </a:xfrm>
              <a:prstGeom prst="lef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 bwMode="auto">
              <a:xfrm flipV="1">
                <a:off x="7008812" y="4212431"/>
                <a:ext cx="228600" cy="457200"/>
              </a:xfrm>
              <a:prstGeom prst="down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4" name="Left Arrow 23"/>
              <p:cNvSpPr/>
              <p:nvPr/>
            </p:nvSpPr>
            <p:spPr bwMode="auto">
              <a:xfrm rot="8668853">
                <a:off x="7424515" y="5029703"/>
                <a:ext cx="467587" cy="256853"/>
              </a:xfrm>
              <a:prstGeom prst="leftArrow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  <p:sp>
        <p:nvSpPr>
          <p:cNvPr id="26" name="Down Arrow 25"/>
          <p:cNvSpPr/>
          <p:nvPr/>
        </p:nvSpPr>
        <p:spPr bwMode="auto">
          <a:xfrm rot="2732695">
            <a:off x="6693341" y="4642435"/>
            <a:ext cx="237061" cy="746225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5240405" y="4364831"/>
            <a:ext cx="228600" cy="609600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 rot="11889919">
            <a:off x="3442414" y="5233437"/>
            <a:ext cx="807390" cy="230481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Left FList No Header No Headin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Mid FList  No Header No Headi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op Right FList DD No Header No Headi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Mid FList DD No Header No Headin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FList DD No Header No Headin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FList DD No Header No Headin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Mid FList DD No Header No Headin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op Right FList DD No Header No Headin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FList With Header No Sub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napshot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Vertical Floa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Vertical Floa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1 Ln Sub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1 Ln Sub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1 Ln Sub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Vertical Floa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Left FList No Header No Headi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Mid FList  No Header No Headin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irst Page">
  <a:themeElements>
    <a:clrScheme name="Chemistry">
      <a:dk1>
        <a:srgbClr val="000000"/>
      </a:dk1>
      <a:lt1>
        <a:srgbClr val="FFFFFF"/>
      </a:lt1>
      <a:dk2>
        <a:srgbClr val="00B0D8"/>
      </a:dk2>
      <a:lt2>
        <a:srgbClr val="808080"/>
      </a:lt2>
      <a:accent1>
        <a:srgbClr val="00B0D8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E5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Pages>0</Pages>
  <Words>3508</Words>
  <Characters>0</Characters>
  <Application>Microsoft Office PowerPoint</Application>
  <PresentationFormat>Custom</PresentationFormat>
  <Lines>0</Lines>
  <Paragraphs>521</Paragraphs>
  <Slides>56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1_First Page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Amy Flindt</cp:lastModifiedBy>
  <cp:revision>85</cp:revision>
  <dcterms:modified xsi:type="dcterms:W3CDTF">2011-02-04T01:03:40Z</dcterms:modified>
</cp:coreProperties>
</file>