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notesSlides/notesSlide27.xml" ContentType="application/vnd.openxmlformats-officedocument.presentationml.notesSlide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notesSlides/notesSlide41.xml" ContentType="application/vnd.openxmlformats-officedocument.presentationml.notesSlide+xml"/>
  <Override PartName="/ppt/tags/tag52.xml" ContentType="application/vnd.openxmlformats-officedocument.presentationml.tags+xml"/>
  <Override PartName="/ppt/notesSlides/notesSlide30.xml" ContentType="application/vnd.openxmlformats-officedocument.presentationml.notesSlide+xml"/>
  <Override PartName="/ppt/tags/tag109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notesSlides/notesSlide17.xml" ContentType="application/vnd.openxmlformats-officedocument.presentationml.notesSlide+xml"/>
  <Override PartName="/ppt/tags/tag68.xml" ContentType="application/vnd.openxmlformats-officedocument.presentationml.tags+xml"/>
  <Override PartName="/ppt/notesSlides/notesSlide28.xml" ContentType="application/vnd.openxmlformats-officedocument.presentationml.notesSlide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notesSlides/notesSlide24.xml" ContentType="application/vnd.openxmlformats-officedocument.presentationml.notesSlide+xml"/>
  <Override PartName="/ppt/tags/tag75.xml" ContentType="application/vnd.openxmlformats-officedocument.presentationml.tags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notesSlides/notesSlide13.xml" ContentType="application/vnd.openxmlformats-officedocument.presentationml.notesSlide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notesSlides/notesSlide20.xml" ContentType="application/vnd.openxmlformats-officedocument.presentationml.notesSlide+xml"/>
  <Override PartName="/ppt/tags/tag71.xml" ContentType="application/vnd.openxmlformats-officedocument.presentationml.tags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notesSlides/notesSlide25.xml" ContentType="application/vnd.openxmlformats-officedocument.presentationml.notesSlide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32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21.xml" ContentType="application/vnd.openxmlformats-officedocument.presentationml.notesSlide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notesSlides/notesSlide15.xml" ContentType="application/vnd.openxmlformats-officedocument.presentationml.notesSlide+xml"/>
  <Override PartName="/ppt/tags/tag66.xml" ContentType="application/vnd.openxmlformats-officedocument.presentationml.tags+xml"/>
  <Override PartName="/ppt/notesSlides/notesSlide26.xml" ContentType="application/vnd.openxmlformats-officedocument.presentationml.notesSlide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notesSlides/notesSlide22.xml" ContentType="application/vnd.openxmlformats-officedocument.presentationml.notesSlide+xml"/>
  <Override PartName="/ppt/tags/tag73.xml" ContentType="application/vnd.openxmlformats-officedocument.presentationml.tags+xml"/>
  <Override PartName="/ppt/notesSlides/notesSlide33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40.xml" ContentType="application/vnd.openxmlformats-officedocument.presentationml.notesSlide+xml"/>
  <Override PartName="/ppt/tags/tag119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slides/slide32.xml" ContentType="application/vnd.openxmlformats-officedocument.presentationml.slide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notesSlides/notesSlide23.xml" ContentType="application/vnd.openxmlformats-officedocument.presentationml.notesSlide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66" r:id="rId2"/>
    <p:sldId id="301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88825" cy="674846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685846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1371691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2057537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2743383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3429229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4115074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4800920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5486766" algn="l" defTabSz="1371691" rtl="0" eaLnBrk="1" latinLnBrk="0" hangingPunct="1">
      <a:defRPr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86596" autoAdjust="0"/>
  </p:normalViewPr>
  <p:slideViewPr>
    <p:cSldViewPr>
      <p:cViewPr>
        <p:scale>
          <a:sx n="90" d="100"/>
          <a:sy n="90" d="100"/>
        </p:scale>
        <p:origin x="-72" y="24"/>
      </p:cViewPr>
      <p:guideLst>
        <p:guide orient="horz" pos="2126"/>
        <p:guide pos="2563"/>
        <p:guide pos="51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3D682-245F-4D21-AAC7-E37FC266AD1E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788" y="685800"/>
            <a:ext cx="6194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8E6BA-6E15-4AFA-990C-69A61DE9700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4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91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537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383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229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5074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92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76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juiste</a:t>
            </a:r>
            <a:r>
              <a:rPr lang="en-US" dirty="0" smtClean="0"/>
              <a:t> </a:t>
            </a:r>
            <a:r>
              <a:rPr lang="en-US" dirty="0" err="1" smtClean="0"/>
              <a:t>volgorde</a:t>
            </a:r>
            <a:r>
              <a:rPr lang="en-US" dirty="0" smtClean="0"/>
              <a:t> is…]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           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[Begin </a:t>
            </a:r>
            <a:r>
              <a:rPr lang="en-US" baseline="0" dirty="0" err="1" smtClean="0"/>
              <a:t>massa</a:t>
            </a:r>
            <a:r>
              <a:rPr lang="en-US" baseline="0" dirty="0" smtClean="0"/>
              <a:t> (g)]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baseline="0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druk</a:t>
            </a:r>
            <a:r>
              <a:rPr lang="en-US" dirty="0" smtClean="0"/>
              <a:t> in de slang </a:t>
            </a:r>
            <a:r>
              <a:rPr lang="en-US" dirty="0" err="1" smtClean="0"/>
              <a:t>zal</a:t>
            </a:r>
            <a:r>
              <a:rPr lang="en-US" dirty="0" smtClean="0"/>
              <a:t>….]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00535-F472-4103-8D86-C11BDF2F29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  <a:r>
              <a:rPr lang="en-US" baseline="0" dirty="0" smtClean="0"/>
              <a:t>	</a:t>
            </a:r>
          </a:p>
          <a:p>
            <a:r>
              <a:rPr lang="en-US" baseline="0" dirty="0" smtClean="0"/>
              <a:t>                             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                             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Beginmassa</a:t>
            </a:r>
            <a:r>
              <a:rPr lang="en-US" baseline="0" dirty="0" smtClean="0"/>
              <a:t> (g)]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Eindmassa</a:t>
            </a:r>
            <a:r>
              <a:rPr lang="en-US" baseline="0" dirty="0" smtClean="0"/>
              <a:t> (g)]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Beginmassa</a:t>
            </a:r>
            <a:r>
              <a:rPr lang="en-US" baseline="0" dirty="0" smtClean="0"/>
              <a:t>(g)]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massa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...]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L1245 – Table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Beginmassa</a:t>
            </a:r>
            <a:r>
              <a:rPr lang="en-US" baseline="0" dirty="0" smtClean="0"/>
              <a:t> (g)]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Eindmassa</a:t>
            </a:r>
            <a:r>
              <a:rPr lang="en-US" baseline="0" dirty="0" smtClean="0"/>
              <a:t> (g)]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Table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Beginmassa</a:t>
            </a:r>
            <a:r>
              <a:rPr lang="en-US" baseline="0" dirty="0" smtClean="0"/>
              <a:t> (g)]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Eindmassa</a:t>
            </a:r>
            <a:r>
              <a:rPr lang="en-US" baseline="0" dirty="0" smtClean="0"/>
              <a:t>(g)]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4: [</a:t>
            </a:r>
            <a:r>
              <a:rPr lang="en-US" baseline="0" dirty="0" err="1" smtClean="0"/>
              <a:t>Verandering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massa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Table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Kol</a:t>
            </a:r>
            <a:r>
              <a:rPr lang="en-US" dirty="0" smtClean="0"/>
              <a:t> 1: [</a:t>
            </a:r>
            <a:r>
              <a:rPr lang="en-US" dirty="0" err="1" smtClean="0"/>
              <a:t>Positie</a:t>
            </a:r>
            <a:r>
              <a:rPr lang="en-US" dirty="0" smtClean="0"/>
              <a:t>: 100% </a:t>
            </a:r>
            <a:r>
              <a:rPr lang="en-US" dirty="0" err="1" smtClean="0"/>
              <a:t>siroop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2: [</a:t>
            </a:r>
            <a:r>
              <a:rPr lang="en-US" baseline="0" dirty="0" err="1" smtClean="0"/>
              <a:t>Begindruk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3: [</a:t>
            </a:r>
            <a:r>
              <a:rPr lang="en-US" baseline="0" dirty="0" err="1" smtClean="0"/>
              <a:t>Einddruk</a:t>
            </a:r>
            <a:r>
              <a:rPr lang="en-US" baseline="0" dirty="0" smtClean="0"/>
              <a:t>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Kol</a:t>
            </a:r>
            <a:r>
              <a:rPr lang="en-US" baseline="0" dirty="0" smtClean="0"/>
              <a:t> 4: [</a:t>
            </a:r>
            <a:r>
              <a:rPr lang="en-US" baseline="0" dirty="0" err="1" smtClean="0"/>
              <a:t>Verandering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druk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hPa</a:t>
            </a:r>
            <a:r>
              <a:rPr lang="en-US" baseline="0" dirty="0" smtClean="0"/>
              <a:t>)]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druk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het </a:t>
            </a:r>
            <a:r>
              <a:rPr lang="en-US" dirty="0" err="1" smtClean="0"/>
              <a:t>meest</a:t>
            </a:r>
            <a:r>
              <a:rPr lang="en-US" dirty="0" smtClean="0"/>
              <a:t> toe in…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	[De </a:t>
            </a:r>
            <a:r>
              <a:rPr lang="en-US" baseline="0" dirty="0" err="1" smtClean="0"/>
              <a:t>massa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meest</a:t>
            </a:r>
            <a:r>
              <a:rPr lang="en-US" baseline="0" dirty="0" smtClean="0"/>
              <a:t> toe in…]</a:t>
            </a:r>
          </a:p>
          <a:p>
            <a:r>
              <a:rPr lang="en-US" baseline="0" dirty="0" smtClean="0"/>
              <a:t>	[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betekent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water in…]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 – Text Box</a:t>
            </a:r>
          </a:p>
          <a:p>
            <a:r>
              <a:rPr lang="en-US" dirty="0" smtClean="0"/>
              <a:t>	[De </a:t>
            </a:r>
            <a:r>
              <a:rPr lang="en-US" dirty="0" err="1" smtClean="0"/>
              <a:t>druk</a:t>
            </a:r>
            <a:r>
              <a:rPr lang="en-US" dirty="0" smtClean="0"/>
              <a:t> van</a:t>
            </a:r>
            <a:r>
              <a:rPr lang="en-US" baseline="0" dirty="0" smtClean="0"/>
              <a:t> de slang met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</a:t>
            </a:r>
            <a:r>
              <a:rPr lang="en-US" dirty="0" smtClean="0"/>
              <a:t>…]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betekent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wij</a:t>
            </a:r>
            <a:r>
              <a:rPr lang="en-US" dirty="0" smtClean="0"/>
              <a:t> de slang met 100% </a:t>
            </a:r>
            <a:r>
              <a:rPr lang="en-US" dirty="0" err="1" smtClean="0"/>
              <a:t>suikersiroop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bekerglas</a:t>
            </a:r>
            <a:r>
              <a:rPr lang="en-US" baseline="0" dirty="0" smtClean="0"/>
              <a:t> met 50% </a:t>
            </a:r>
            <a:r>
              <a:rPr lang="en-US" baseline="0" dirty="0" err="1" smtClean="0"/>
              <a:t>suikersiroop</a:t>
            </a:r>
            <a:r>
              <a:rPr lang="en-US" baseline="0" dirty="0" smtClean="0"/>
              <a:t> en 50%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 </a:t>
            </a:r>
            <a:r>
              <a:rPr lang="en-US" baseline="0" dirty="0" err="1" smtClean="0"/>
              <a:t>hingen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hij</a:t>
            </a:r>
            <a:r>
              <a:rPr lang="en-US" dirty="0" smtClean="0"/>
              <a:t>…]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wij</a:t>
            </a:r>
            <a:r>
              <a:rPr lang="en-US" dirty="0" smtClean="0"/>
              <a:t> de slang met </a:t>
            </a:r>
            <a:r>
              <a:rPr lang="en-US" dirty="0" err="1" smtClean="0"/>
              <a:t>gedestilleerd</a:t>
            </a:r>
            <a:r>
              <a:rPr lang="en-US" dirty="0" smtClean="0"/>
              <a:t> water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bekerglas</a:t>
            </a:r>
            <a:r>
              <a:rPr lang="en-US" baseline="0" dirty="0" smtClean="0"/>
              <a:t> met 50% </a:t>
            </a:r>
            <a:r>
              <a:rPr lang="en-US" baseline="0" dirty="0" err="1" smtClean="0"/>
              <a:t>suikersiroop</a:t>
            </a:r>
            <a:r>
              <a:rPr lang="en-US" baseline="0" dirty="0" smtClean="0"/>
              <a:t> en 50% </a:t>
            </a:r>
            <a:r>
              <a:rPr lang="en-US" baseline="0" dirty="0" err="1" smtClean="0"/>
              <a:t>gedestilleerd</a:t>
            </a:r>
            <a:r>
              <a:rPr lang="en-US" baseline="0" dirty="0" smtClean="0"/>
              <a:t> water </a:t>
            </a:r>
            <a:r>
              <a:rPr lang="en-US" baseline="0" dirty="0" err="1" smtClean="0"/>
              <a:t>hingen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hij</a:t>
            </a:r>
            <a:r>
              <a:rPr lang="en-US" dirty="0" smtClean="0"/>
              <a:t>……]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Dialyseslang</a:t>
            </a:r>
            <a:r>
              <a:rPr lang="en-US" dirty="0" smtClean="0"/>
              <a:t> </a:t>
            </a:r>
            <a:r>
              <a:rPr lang="en-US" dirty="0" err="1" smtClean="0"/>
              <a:t>gedraagt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celmembraan</a:t>
            </a:r>
            <a:r>
              <a:rPr lang="en-US" dirty="0" smtClean="0"/>
              <a:t>…]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Dialyseslang</a:t>
            </a:r>
            <a:r>
              <a:rPr lang="en-US" dirty="0" smtClean="0"/>
              <a:t> </a:t>
            </a:r>
            <a:r>
              <a:rPr lang="en-US" dirty="0" err="1" smtClean="0"/>
              <a:t>verschilt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echt</a:t>
            </a:r>
            <a:r>
              <a:rPr lang="en-US" dirty="0" smtClean="0"/>
              <a:t> </a:t>
            </a:r>
            <a:r>
              <a:rPr lang="en-US" dirty="0" err="1" smtClean="0"/>
              <a:t>celmembraan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 – Text Box</a:t>
            </a:r>
          </a:p>
          <a:p>
            <a:r>
              <a:rPr lang="en-US" dirty="0" smtClean="0"/>
              <a:t>	[Het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noodzakelijk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pati</a:t>
            </a:r>
            <a:r>
              <a:rPr lang="az-Cyrl-AZ" baseline="0" dirty="0" smtClean="0"/>
              <a:t>ё</a:t>
            </a:r>
            <a:r>
              <a:rPr lang="nl-NL" baseline="0" dirty="0" err="1" smtClean="0"/>
              <a:t>nt</a:t>
            </a:r>
            <a:r>
              <a:rPr lang="nl-NL" baseline="0" dirty="0" smtClean="0"/>
              <a:t> een </a:t>
            </a:r>
            <a:r>
              <a:rPr lang="nl-NL" baseline="0" dirty="0" err="1" smtClean="0"/>
              <a:t>isotonisch</a:t>
            </a:r>
            <a:r>
              <a:rPr lang="nl-NL" baseline="0" dirty="0" smtClean="0"/>
              <a:t> infuus te geven, omdat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pati</a:t>
            </a:r>
            <a:r>
              <a:rPr lang="az-Cyrl-AZ" baseline="0" dirty="0" smtClean="0"/>
              <a:t>ё</a:t>
            </a:r>
            <a:r>
              <a:rPr lang="nl-NL" baseline="0" dirty="0" err="1" smtClean="0"/>
              <a:t>nt</a:t>
            </a:r>
            <a:r>
              <a:rPr lang="nl-NL" baseline="0" dirty="0" smtClean="0"/>
              <a:t> een infuus met gedestilleerd water zou krijgen zouden zijn rode bloedlichaampjes…]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L45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Zout</a:t>
            </a:r>
            <a:r>
              <a:rPr lang="en-US" dirty="0" smtClean="0"/>
              <a:t> </a:t>
            </a:r>
            <a:r>
              <a:rPr lang="en-US" dirty="0" err="1" smtClean="0"/>
              <a:t>doodt</a:t>
            </a:r>
            <a:r>
              <a:rPr lang="en-US" dirty="0" smtClean="0"/>
              <a:t> </a:t>
            </a:r>
            <a:r>
              <a:rPr lang="en-US" dirty="0" err="1" smtClean="0"/>
              <a:t>planten</a:t>
            </a:r>
            <a:r>
              <a:rPr lang="en-US" dirty="0" smtClean="0"/>
              <a:t>, </a:t>
            </a:r>
            <a:r>
              <a:rPr lang="en-US" dirty="0" err="1" smtClean="0"/>
              <a:t>omdat</a:t>
            </a:r>
            <a:r>
              <a:rPr lang="en-US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smtClean="0"/>
              <a:t> is</a:t>
            </a:r>
            <a:r>
              <a:rPr lang="en-US" baseline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is</a:t>
            </a:r>
            <a:r>
              <a:rPr lang="en-US" baseline="0" dirty="0" smtClean="0"/>
              <a:t>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is</a:t>
            </a:r>
            <a:r>
              <a:rPr lang="en-US" baseline="0" dirty="0" smtClean="0"/>
              <a:t>…]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is…]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L6 – Text Box</a:t>
            </a:r>
          </a:p>
          <a:p>
            <a:r>
              <a:rPr lang="en-US" dirty="0" smtClean="0"/>
              <a:t>	[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is…]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8E6BA-6E15-4AFA-990C-69A61DE970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" y="0"/>
            <a:ext cx="12188824" cy="146684"/>
          </a:xfrm>
          <a:prstGeom prst="rect">
            <a:avLst/>
          </a:prstGeom>
          <a:solidFill>
            <a:schemeClr val="accent1"/>
          </a:solidFill>
        </p:spPr>
        <p:txBody>
          <a:bodyPr lIns="182921" tIns="91460" rIns="182921" bIns="91460"/>
          <a:lstStyle>
            <a:lvl1pPr algn="l">
              <a:defRPr sz="2000"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995690"/>
            <a:ext cx="12188572" cy="770089"/>
          </a:xfrm>
          <a:prstGeom prst="rect">
            <a:avLst/>
          </a:prstGeom>
          <a:solidFill>
            <a:schemeClr val="accent1"/>
          </a:solidFill>
        </p:spPr>
        <p:txBody>
          <a:bodyPr wrap="square" lIns="182921" tIns="0" rIns="0" bIns="0" rtlCol="0" anchor="ctr" anchorCtr="0">
            <a:noAutofit/>
          </a:bodyPr>
          <a:lstStyle/>
          <a:p>
            <a:pPr algn="l"/>
            <a:r>
              <a:rPr lang="en-US" sz="4100" b="1" dirty="0" err="1" smtClean="0">
                <a:solidFill>
                  <a:schemeClr val="bg1"/>
                </a:solidFill>
                <a:latin typeface="Calibri" pitchFamily="34" charset="0"/>
              </a:rPr>
              <a:t>Osmose</a:t>
            </a:r>
            <a:endParaRPr lang="en-US" sz="41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Header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>
            <p:custDataLst>
              <p:tags r:id="rId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21" tIns="91460" rIns="182921" bIns="914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1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6601779"/>
            <a:ext cx="12188572" cy="146684"/>
          </a:xfrm>
          <a:prstGeom prst="rect">
            <a:avLst/>
          </a:prstGeom>
          <a:solidFill>
            <a:schemeClr val="tx2"/>
          </a:solidFill>
        </p:spPr>
        <p:txBody>
          <a:bodyPr lIns="182921" tIns="91460" rIns="182921" bIns="91460"/>
          <a:lstStyle>
            <a:lvl1pPr>
              <a:defRPr/>
            </a:lvl1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53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Calibri"/>
              </a:rPr>
              <a:t>Osmose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Header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>
            <p:custDataLst>
              <p:tags r:id="rId1"/>
            </p:custDataLst>
          </p:nvPr>
        </p:nvSpPr>
        <p:spPr bwMode="auto">
          <a:xfrm>
            <a:off x="253" y="0"/>
            <a:ext cx="12188570" cy="384138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921" tIns="91460" rIns="182921" bIns="914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8291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253" y="0"/>
            <a:ext cx="12188570" cy="384047"/>
          </a:xfrm>
          <a:prstGeom prst="rect">
            <a:avLst/>
          </a:prstGeom>
          <a:solidFill>
            <a:scrgbClr r="0" g="0" b="0">
              <a:alpha val="0"/>
            </a:scrgbClr>
          </a:solidFill>
          <a:ln/>
        </p:spPr>
        <p:txBody>
          <a:bodyPr vert="horz" wrap="square" lIns="182953" tIns="0" rIns="182953" bIns="0" rtlCol="0" anchor="ctr" anchorCtr="0">
            <a:spAutoFit/>
          </a:bodyPr>
          <a:lstStyle/>
          <a:p>
            <a:pPr mar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FFFFFF"/>
                </a:solidFill>
                <a:latin typeface="Calibri"/>
              </a:rPr>
              <a:t>Osmose</a:t>
            </a:r>
            <a:endParaRPr lang="en-US" sz="24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8" r:id="rId2"/>
    <p:sldLayoutId id="2147483659" r:id="rId3"/>
    <p:sldLayoutId id="2147483660" r:id="rId4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5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685846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1371691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057537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2743383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4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91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537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83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229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5074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920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766" algn="l" defTabSz="137169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../media/image18.png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31.xml"/><Relationship Id="rId16" Type="http://schemas.openxmlformats.org/officeDocument/2006/relationships/image" Target="../media/image12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34.xml"/><Relationship Id="rId15" Type="http://schemas.openxmlformats.org/officeDocument/2006/relationships/image" Target="../media/image20.png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21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46.xml"/><Relationship Id="rId7" Type="http://schemas.openxmlformats.org/officeDocument/2006/relationships/image" Target="../media/image23.pn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22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27.png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26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60.xml"/><Relationship Id="rId7" Type="http://schemas.openxmlformats.org/officeDocument/2006/relationships/image" Target="../media/image29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8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2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6.png"/><Relationship Id="rId4" Type="http://schemas.openxmlformats.org/officeDocument/2006/relationships/tags" Target="../tags/tag8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63.xml"/><Relationship Id="rId7" Type="http://schemas.openxmlformats.org/officeDocument/2006/relationships/image" Target="../media/image23.pn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2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70.xml"/><Relationship Id="rId7" Type="http://schemas.openxmlformats.org/officeDocument/2006/relationships/image" Target="../media/image23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22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83.xml"/><Relationship Id="rId7" Type="http://schemas.openxmlformats.org/officeDocument/2006/relationships/image" Target="../media/image29.png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28.png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86.xml"/><Relationship Id="rId7" Type="http://schemas.openxmlformats.org/officeDocument/2006/relationships/image" Target="../media/image23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22.png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38.xml"/><Relationship Id="rId4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image" Target="../media/image12.png"/><Relationship Id="rId5" Type="http://schemas.openxmlformats.org/officeDocument/2006/relationships/notesSlide" Target="../notesSlides/notesSlide39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image" Target="../media/image12.png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image" Target="../media/image32.png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7" Type="http://schemas.openxmlformats.org/officeDocument/2006/relationships/image" Target="../media/image12.png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33.png"/><Relationship Id="rId5" Type="http://schemas.openxmlformats.org/officeDocument/2006/relationships/notesSlide" Target="../notesSlides/notesSlide41.xml"/><Relationship Id="rId4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7" Type="http://schemas.openxmlformats.org/officeDocument/2006/relationships/image" Target="../media/image12.png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image" Target="../media/image34.png"/><Relationship Id="rId5" Type="http://schemas.openxmlformats.org/officeDocument/2006/relationships/notesSlide" Target="../notesSlides/notesSlide42.xml"/><Relationship Id="rId4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tags" Target="../tags/tag122.xml"/><Relationship Id="rId7" Type="http://schemas.openxmlformats.org/officeDocument/2006/relationships/notesSlide" Target="../notesSlides/notesSlide43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9" Type="http://schemas.openxmlformats.org/officeDocument/2006/relationships/image" Target="../media/image3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7.xml"/><Relationship Id="rId7" Type="http://schemas.openxmlformats.org/officeDocument/2006/relationships/image" Target="../media/image1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6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0" y="0"/>
            <a:ext cx="12188825" cy="152508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/>
          </p:cNvSpPr>
          <p:nvPr/>
        </p:nvSpPr>
        <p:spPr bwMode="auto">
          <a:xfrm>
            <a:off x="1" y="6004988"/>
            <a:ext cx="7291870" cy="70534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endParaRPr lang="en-US" sz="3600" dirty="0">
              <a:solidFill>
                <a:srgbClr val="FFFFFF"/>
              </a:solidFill>
              <a:latin typeface="Verdana Bold" charset="0"/>
              <a:ea typeface="Verdana Bold" charset="0"/>
              <a:cs typeface="Verdana Bold" charset="0"/>
              <a:sym typeface="Verdana Bold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t="10363" b="12006"/>
          <a:stretch>
            <a:fillRect/>
          </a:stretch>
        </p:blipFill>
        <p:spPr bwMode="auto">
          <a:xfrm>
            <a:off x="133315" y="1240631"/>
            <a:ext cx="11903149" cy="35814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1412" y="63103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Hypertoon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56212" y="63103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Isotoon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371012" y="63103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Hypotoon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30036" y="5126831"/>
            <a:ext cx="199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Ingedikt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44836" y="512683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Evenwicht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359636" y="5126831"/>
            <a:ext cx="2221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Opgezwollen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0895012" y="1774031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Vacuole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75636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953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Materialen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en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benodigdheden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1433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322"/>
            <a:ext cx="8293232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6401227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Verzamel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al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materialen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voor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met het experiment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begint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340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1280160"/>
            <a:ext cx="3442994" cy="332398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barometersensor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	</a:t>
            </a: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sensor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verlengkabel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400ml 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bekerglazen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100ml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maatcilinder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10ml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maatcilinder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50ml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trechter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klem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4341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94413" y="1280160"/>
            <a:ext cx="5158826" cy="452431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snelkoppeling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2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stukjes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15cm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touwtje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knopen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plastic slang 5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cm</a:t>
            </a: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10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ml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- of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demiwater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Keukenpapier</a:t>
            </a:r>
            <a:endParaRPr lang="en-US" sz="27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endParaRPr lang="en-US" sz="2400" dirty="0" smtClean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(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elektronische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)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weegschaal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klassikaal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182877"/>
            <a:ext cx="3908841" cy="2215991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9144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links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maken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practicum.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echter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juiste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volgorde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juiste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volorde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0811" y="762483"/>
            <a:ext cx="3713783" cy="1605229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37012" y="758951"/>
            <a:ext cx="3713783" cy="1605229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75666" y="2328126"/>
            <a:ext cx="4075638" cy="295110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755" y="2330507"/>
            <a:ext cx="4075638" cy="294852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037819" y="5166196"/>
            <a:ext cx="3923278" cy="148694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5369" name="Rectangle 9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08012" y="859631"/>
            <a:ext cx="3200400" cy="132343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A.</a:t>
            </a:r>
            <a:r>
              <a:rPr lang="en-US" sz="23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Giet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10ml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suiker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siroop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in de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dialyseslang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; 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knoop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het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bovenuiteinde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 met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touw</a:t>
            </a:r>
            <a:r>
              <a:rPr lang="en-US" sz="23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3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dicht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5370" name="Rectangle 1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70412" y="859631"/>
            <a:ext cx="2743200" cy="132343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B.</a:t>
            </a:r>
            <a:r>
              <a:rPr lang="en-US" sz="2300" b="1" dirty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stuk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knoop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bovenuiteinde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5371" name="Rectangle 1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08012" y="2575266"/>
            <a:ext cx="3124200" cy="193898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C</a:t>
            </a:r>
            <a:r>
              <a:rPr lang="en-US" sz="23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.</a:t>
            </a:r>
            <a:r>
              <a:rPr lang="en-US" sz="2300" dirty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Spoel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goed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dep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hem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hem en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steek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hem in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water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gevuld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5372" name="Rectangle 1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494212" y="2612231"/>
            <a:ext cx="2971800" cy="132343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D.</a:t>
            </a:r>
            <a:r>
              <a:rPr lang="en-US" sz="2300" dirty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Haal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dep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hem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weeg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slang.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5373" name="Rectangle 1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741612" y="5330372"/>
            <a:ext cx="2743200" cy="1015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91438" tIns="45718" rIns="91438" bIns="45718" anchor="t" anchorCtr="0">
            <a:sp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sz="23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E.</a:t>
            </a:r>
            <a:r>
              <a:rPr lang="en-US" sz="2300" dirty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gedurende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15 </a:t>
            </a:r>
            <a:r>
              <a:rPr lang="en-US" sz="23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minuten</a:t>
            </a:r>
            <a:r>
              <a:rPr lang="en-US" sz="23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3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5374" name="Rectangle 1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0" y="1"/>
            <a:ext cx="431797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Zet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in de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juiste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volgorde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pic>
        <p:nvPicPr>
          <p:cNvPr id="15375" name="Picture 15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386516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algemeen</a:t>
            </a:r>
            <a:endParaRPr lang="en-US" sz="3200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638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8170322" cy="437042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19051" algn="l"/>
                <a:tab pos="476282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Verbind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barometer sensor door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middel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verlengsnoer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Spark SLS.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19051" algn="l"/>
                <a:tab pos="476282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Klem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sensor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voorzichtig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vast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statief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19051" algn="l"/>
                <a:tab pos="476282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Doe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ongeveer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300ml water op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kamertemperatuur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grote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19051" algn="l"/>
                <a:tab pos="476282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15cm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knoop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touw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uiteinde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19051" algn="l"/>
                <a:tab pos="476282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andere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uiteinde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slang open door hem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vingers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rollen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03583" y="915046"/>
            <a:ext cx="3047206" cy="484211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30228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100%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7411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388933" cy="139268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trechter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vullen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10ml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95333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Spoel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buitenkant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van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keukenpapier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Zorg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ervoor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in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komt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mors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3365779"/>
            <a:ext cx="3908833" cy="332398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invoeren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selecteer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vervolgens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een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in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lijst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zal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oplichten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Verdana" charset="0"/>
              </a:rPr>
              <a:t> op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toetsenbordscherm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843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62385"/>
            <a:ext cx="400693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100%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siroop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843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548640"/>
            <a:ext cx="3908840" cy="110799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</a:tabLst>
              <a:defRPr/>
            </a:pPr>
            <a:r>
              <a:rPr lang="en-US" sz="2400" dirty="0">
                <a:latin typeface="Calibri"/>
                <a:ea typeface="Verdana" charset="0"/>
                <a:cs typeface="Verdana" charset="0"/>
                <a:sym typeface="Verdana" charset="0"/>
              </a:rPr>
              <a:t>3.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van de slang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siroop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vul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in op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links.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72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47212" y="4441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47212" y="5584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30228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100%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945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6970484" cy="430887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Steek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slanggedeelte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snelkoppeling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slang.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Steek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slangetje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bind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geheel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stevig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touw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Blaas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lucht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blazen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Verbind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nu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sensor.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4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Let op: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lucht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wegloopt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,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vul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hem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!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6051" y="648157"/>
            <a:ext cx="3789963" cy="569997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70021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Voorspelling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100%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048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884104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850392" marR="0" lvl="0" indent="-576072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</a:tabLst>
              <a:defRPr/>
            </a:pP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Vr.1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siroop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ondergedompeld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toe- of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afnemen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70021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Voorspelling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 </a:t>
            </a:r>
            <a:r>
              <a:rPr lang="en-US" sz="3200" b="1" dirty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100%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150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2188825" cy="12003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850392" marR="0" lvl="0" indent="-576072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Vr.2</a:t>
            </a: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Wanneer</a:t>
            </a:r>
            <a:r>
              <a:rPr lang="en-US" sz="2600" b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ondergedompeld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toenemen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afnemen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of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hetzelfde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blijven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040437" y="3661172"/>
            <a:ext cx="3768975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36576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253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62385"/>
            <a:ext cx="304720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253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548640"/>
            <a:ext cx="3908840" cy="36933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Dompel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slang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suikerstroop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beginnen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    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15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minuten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meting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stoppen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endParaRPr lang="en-US" sz="24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Let op: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blijft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misschien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drijven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7212" y="16978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352212" y="24598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3365779"/>
            <a:ext cx="3908833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X Y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en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het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bepalen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punt.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of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nabij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gelegen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punten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selecteren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2355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1846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meetserie.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eindwaarde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volgende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 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355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62385"/>
            <a:ext cx="414838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996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99612" y="4441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71012" y="5203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133012" y="5203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70701" y="5566530"/>
            <a:ext cx="2094955" cy="78160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18054" y="1439702"/>
            <a:ext cx="3767558" cy="1846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3181"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pictogram          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Door het pictogram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klikken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komt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je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staan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6148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396973"/>
            <a:ext cx="206742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introductie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49" name="Rectangl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896322"/>
            <a:ext cx="2762551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foto’s</a:t>
            </a:r>
            <a:endParaRPr lang="en-US" sz="2400" b="1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0" name="Rectangle 6"/>
          <p:cNvSpPr>
            <a:spLocks/>
          </p:cNvSpPr>
          <p:nvPr/>
        </p:nvSpPr>
        <p:spPr bwMode="auto">
          <a:xfrm>
            <a:off x="989012" y="1469231"/>
            <a:ext cx="6037278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scherm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vast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leggen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1" name="Rectangle 7"/>
          <p:cNvSpPr>
            <a:spLocks/>
          </p:cNvSpPr>
          <p:nvPr/>
        </p:nvSpPr>
        <p:spPr bwMode="auto">
          <a:xfrm>
            <a:off x="1295067" y="2612555"/>
            <a:ext cx="6322953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Met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foto’s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tekst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vastgelegd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de Spark.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152" name="Rectangle 8"/>
          <p:cNvSpPr>
            <a:spLocks/>
          </p:cNvSpPr>
          <p:nvPr/>
        </p:nvSpPr>
        <p:spPr bwMode="auto">
          <a:xfrm>
            <a:off x="1790238" y="3830894"/>
            <a:ext cx="5142160" cy="76253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keuze-knop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exporteren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of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drukken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  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0905" y="1583130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717" y="2669749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527" y="3737300"/>
            <a:ext cx="457081" cy="4575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677" y="5013688"/>
            <a:ext cx="1790233" cy="154414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224" y="4727739"/>
            <a:ext cx="3161477" cy="123912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91680" y="554831"/>
            <a:ext cx="952251" cy="800665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590212" y="1393031"/>
            <a:ext cx="418991" cy="41939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160" name="Rectangle 16"/>
          <p:cNvSpPr>
            <a:spLocks/>
          </p:cNvSpPr>
          <p:nvPr/>
        </p:nvSpPr>
        <p:spPr bwMode="auto">
          <a:xfrm>
            <a:off x="8113532" y="3891617"/>
            <a:ext cx="4020218" cy="285684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t" anchorCtr="0"/>
          <a:lstStyle/>
          <a:p>
            <a:pPr marL="73181" algn="l">
              <a:spcBef>
                <a:spcPts val="1501"/>
              </a:spcBef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</a:pPr>
            <a:r>
              <a:rPr lang="en-US" sz="2400" b="1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Opmerking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kan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maken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eerste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werkboek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voorblad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van je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verslag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gebruiken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itchFamily="34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3365779"/>
            <a:ext cx="3908833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invoeren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op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selecteer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vervolgens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lijst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oplichten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toetsenbord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457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62385"/>
            <a:ext cx="308529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457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548640"/>
            <a:ext cx="3908840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links.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72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47212" y="4517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47212" y="5584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369473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Meten</a:t>
            </a:r>
            <a:endParaRPr lang="en-US" sz="3200" b="1" dirty="0" smtClean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2560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478631"/>
            <a:ext cx="3908840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Verwijder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slangetje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</a:p>
          <a:p>
            <a:pPr marL="274320" indent="-27432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noteer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lvl="0" indent="-27432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1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Doe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44828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rd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water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662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0931852" cy="437042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850392" marR="0" lvl="0" indent="-576072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  <a:tab pos="19051" algn="l"/>
                <a:tab pos="476282" algn="l"/>
                <a:tab pos="476282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Spoel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vul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met 300ml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nieuw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850392" marR="0" lvl="0" indent="-576072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  <a:tab pos="19051" algn="l"/>
                <a:tab pos="476282" algn="l"/>
                <a:tab pos="476282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tweede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stuk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15cm en bind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kant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touw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850392" marR="0" lvl="0" indent="-576072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  <a:tab pos="19051" algn="l"/>
                <a:tab pos="476282" algn="l"/>
                <a:tab pos="476282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andere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uiteinde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slang open door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tussen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vingers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rollen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850392" marR="0" lvl="0" indent="-576072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  <a:tab pos="19051" algn="l"/>
                <a:tab pos="476282" algn="l"/>
                <a:tab pos="476282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trechter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vullen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10ml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850392" marR="0" lvl="0" indent="-576072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  <a:tab pos="19051" algn="l"/>
                <a:tab pos="476282" algn="l"/>
                <a:tab pos="476282" algn="l"/>
                <a:tab pos="68584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476282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Spoel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buitenkant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dep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keukenpapier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Zorg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ervoor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in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komt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mors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3365779"/>
            <a:ext cx="3908833" cy="332398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invoeren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selecteer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lijst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oplichten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toetsenbord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scherm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765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62385"/>
            <a:ext cx="171482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Opstelling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765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548640"/>
            <a:ext cx="3908840" cy="147732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</a:tabLst>
              <a:defRPr/>
            </a:pP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slang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schrijf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hiernaast.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72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23412" y="4517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23412" y="5584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66975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Opstelling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: 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" charset="0"/>
              </a:rPr>
              <a:t>gedestilleerd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" charset="0"/>
              </a:rPr>
              <a:t> water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867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6875259" cy="377795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762051" algn="l"/>
                <a:tab pos="762051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762051" algn="l"/>
                <a:tab pos="762051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Steek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slangetje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bind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geheel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stevig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touw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762051" algn="l"/>
                <a:tab pos="762051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762051" algn="l"/>
                <a:tab pos="762051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Blaas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lucht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de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slang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blazen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762051" algn="l"/>
                <a:tab pos="762051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762051" algn="l"/>
                <a:tab pos="762051" algn="l"/>
                <a:tab pos="1066871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Steek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slanggedeelte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snelkoppeling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slang.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729776" marR="0" lvl="0" indent="-456903" algn="l" defTabSz="914400" eaLnBrk="1" fontAlgn="auto" latinLnBrk="0" hangingPunct="1"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7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  <a:tab pos="19051" algn="l"/>
                <a:tab pos="762051" algn="l"/>
                <a:tab pos="762051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762051" algn="l"/>
                <a:tab pos="762051" algn="l"/>
                <a:tab pos="1066871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Verbind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nu met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barometersensor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7961" y="610031"/>
            <a:ext cx="3789963" cy="569997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94188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Voorspelling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gedestilleerd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water</a:t>
            </a:r>
            <a:endParaRPr lang="en-US" sz="3200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2969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218882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850392" marR="0" lvl="0" indent="-576072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Vr.3</a:t>
            </a: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US" sz="26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Als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de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dialyseslang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met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gedestilleerd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water in het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bekerglas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met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gedestilleerd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water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wordt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gedompeld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zal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de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massa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dan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toe- of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afnemen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?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588173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Voorspelling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water</a:t>
            </a:r>
            <a:endParaRPr lang="en-US" sz="3200" b="1" dirty="0">
              <a:solidFill>
                <a:srgbClr val="EB572D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072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884104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850392" marR="0" lvl="0" indent="-576072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Vr.4</a:t>
            </a:r>
            <a:r>
              <a:rPr lang="en-US" sz="2600" b="1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:</a:t>
            </a:r>
            <a:r>
              <a:rPr lang="en-US" sz="2600" dirty="0">
                <a:latin typeface="Calibri"/>
                <a:ea typeface="Verdana Bold" charset="0"/>
                <a:cs typeface="Verdana Bold" charset="0"/>
                <a:sym typeface="Verdana Bold" charset="0"/>
              </a:rPr>
              <a:t> 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Als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de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dialyseslang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met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gedestilleerd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water in het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bekerglas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met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gedestilleerd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water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wordt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gedompeld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zal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de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druk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dan</a:t>
            </a:r>
            <a:r>
              <a:rPr lang="en-US" sz="2600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 toe of </a:t>
            </a:r>
            <a:r>
              <a:rPr lang="en-US" sz="2600" dirty="0" err="1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afnemen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8208412" y="3602831"/>
            <a:ext cx="3980413" cy="1772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457200" indent="-457200" algn="l">
              <a:buFont typeface="+mj-lt"/>
              <a:buAutoNum type="arabicPeriod" startAt="3"/>
            </a:pPr>
            <a:endParaRPr lang="en-US" sz="2100" dirty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3174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363760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Meten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174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4062651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Dompel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slang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in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meting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beginnen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15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minuten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      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meting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stoppen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indent="-274320" algn="l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alibri"/>
                <a:ea typeface="Verdana Bold" charset="0"/>
                <a:cs typeface="Verdana Bold" charset="0"/>
                <a:sym typeface="Verdana Bold" charset="0"/>
              </a:rPr>
              <a:t>Let op: 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blijft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misschien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drijven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geeft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47212" y="20788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352212" y="2764631"/>
            <a:ext cx="304721" cy="30501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3365779"/>
            <a:ext cx="3908833" cy="330859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X y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waarden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  en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bepalen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punt.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of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nabij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gelegen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punten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selecteren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28615" marR="0" lvl="0" indent="-228615" defTabSz="914400" eaLnBrk="1" fontAlgn="auto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3277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62385"/>
            <a:ext cx="112710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277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548640"/>
            <a:ext cx="3908840" cy="184665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meetserie.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volgende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pagina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 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472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47212" y="4441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71012" y="5203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56812" y="5203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65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3794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548640"/>
            <a:ext cx="3908840" cy="738664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6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begin- en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einddruk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links. </a:t>
            </a:r>
            <a:r>
              <a:rPr lang="en-US" sz="2400" dirty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*</a:t>
            </a:r>
          </a:p>
        </p:txBody>
      </p:sp>
      <p:sp>
        <p:nvSpPr>
          <p:cNvPr id="33795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151814" y="3365779"/>
            <a:ext cx="3908833" cy="3323987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*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invoeren</a:t>
            </a:r>
            <a:r>
              <a:rPr lang="en-US" sz="2400" b="1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: </a:t>
            </a:r>
            <a:endParaRPr lang="en-US" sz="2400" b="1" dirty="0">
              <a:solidFill>
                <a:srgbClr val="0000FF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op   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palet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selecteer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een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cel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uit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de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lijst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Deze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zal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geel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oplichten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533374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323834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</a:tabLst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op      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om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het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toetsenbord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scherm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te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cs typeface="Helvetica" charset="0"/>
                <a:sym typeface="Helvetica" charset="0"/>
              </a:rPr>
              <a:t>openen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3412" y="3755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99612" y="45172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523412" y="5584031"/>
            <a:ext cx="380901" cy="3812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 flipH="1">
            <a:off x="1" y="0"/>
            <a:ext cx="526905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endParaRPr lang="en-US" sz="3600" b="1" dirty="0" smtClean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8075612" y="0"/>
            <a:ext cx="220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355666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Gill Sans" charset="0"/>
                <a:cs typeface="Gill Sans" charset="0"/>
                <a:sym typeface="Verdana Bold" charset="0"/>
              </a:rPr>
              <a:t>Vraagstelling</a:t>
            </a:r>
            <a:endParaRPr lang="en-US" sz="3200" b="1" dirty="0">
              <a:solidFill>
                <a:srgbClr val="EB572D"/>
              </a:solidFill>
              <a:latin typeface="Calibri"/>
              <a:ea typeface="Gill Sans" charset="0"/>
              <a:cs typeface="Gill Sans" charset="0"/>
            </a:endParaRPr>
          </a:p>
        </p:txBody>
      </p:sp>
      <p:sp>
        <p:nvSpPr>
          <p:cNvPr id="7172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7218579" cy="415498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factoren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be</a:t>
            </a:r>
            <a:r>
              <a:rPr lang="az-Cyrl-AZ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ї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nvloeden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osmose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snelheid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6663" y="1774031"/>
            <a:ext cx="971391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979612" y="1850231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Hypertonisch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0012" y="185023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Isotonisch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04212" y="18502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Hypotonisch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151814" y="62385"/>
            <a:ext cx="112710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Meten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481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4" y="478631"/>
            <a:ext cx="3908840" cy="29546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274320" marR="0" lvl="0" indent="-2743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bekerglas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Neem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slangetje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eruit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274320" marR="0" lvl="0" indent="-27432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Droog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slang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af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</a:p>
          <a:p>
            <a:pPr marL="274320" indent="-27432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0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van de slang en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noteer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tabel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lvl="0" indent="-274320" algn="l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11"/>
              <a:tabLst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23807" algn="l"/>
                <a:tab pos="1066656" algn="l"/>
                <a:tab pos="1599985" algn="l"/>
                <a:tab pos="2133316" algn="l"/>
                <a:tab pos="2666644" algn="l"/>
                <a:tab pos="3199971" algn="l"/>
                <a:tab pos="3733301" algn="l"/>
                <a:tab pos="4266630" algn="l"/>
                <a:tab pos="4799959" algn="l"/>
                <a:tab pos="5333288" algn="l"/>
                <a:tab pos="5866616" algn="l"/>
                <a:tab pos="6399945" algn="l"/>
                <a:tab pos="19048" algn="l"/>
                <a:tab pos="342855" algn="l"/>
                <a:tab pos="1066656" algn="l"/>
                <a:tab pos="1599985" algn="l"/>
                <a:tab pos="2133316" algn="l"/>
                <a:tab pos="2666644" algn="l"/>
              </a:tabLst>
              <a:defRPr/>
            </a:pP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Ruim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alles</a:t>
            </a:r>
            <a:r>
              <a:rPr lang="en-US" sz="24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op.</a:t>
            </a:r>
            <a:endParaRPr lang="en-US" sz="24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3827138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Gegevensverwerking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584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218882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Bereken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begin-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eindmassa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van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Noteer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waarden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hieronder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46123" y="2382932"/>
            <a:ext cx="952252" cy="80066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392011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Gegevensverwerking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686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99837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indent="-456903" algn="l" fontAlgn="auto">
              <a:spcBef>
                <a:spcPts val="1500"/>
              </a:spcBef>
              <a:spcAft>
                <a:spcPts val="0"/>
              </a:spcAft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5867791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Bereken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begin- en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einddruk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suikersiroop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van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water.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Noteer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waarden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hieronder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65168" y="2382932"/>
            <a:ext cx="952252" cy="80066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17796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7891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218882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meeste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toe, in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kun je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hand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hiervan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zeggen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over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richting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waarin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water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ging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65168" y="2382932"/>
            <a:ext cx="952252" cy="80066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17796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891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" y="914615"/>
            <a:ext cx="11352212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  <a:tab pos="640122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gebeurde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druk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water? Leg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065168" y="2382932"/>
            <a:ext cx="952252" cy="80066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084994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Analyseren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3993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218882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gebeuren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massa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beide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slangen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allebei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oplossing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50%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suikerstroop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50% water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hingen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581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096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35831"/>
            <a:ext cx="11884104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87223" marR="0" lvl="0" indent="-51435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Gedraagt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dialyseslang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zich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net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echt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celmembraan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Waarin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zit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581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198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046123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Wanneer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iemand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ziekenhuis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infuus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krijgt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is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vloeistof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gewoonlijk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isotonisch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het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bloed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Waarom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581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3011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884104" cy="120032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pati</a:t>
            </a:r>
            <a:r>
              <a:rPr lang="az-Cyrl-AZ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ё</a:t>
            </a:r>
            <a:r>
              <a:rPr lang="nl-NL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nt</a:t>
            </a:r>
            <a:r>
              <a:rPr lang="nl-NL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een infuus met gedestilleerd water zou krijgen in plaats van een met een </a:t>
            </a:r>
            <a:r>
              <a:rPr lang="nl-NL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isotonische</a:t>
            </a:r>
            <a:r>
              <a:rPr lang="nl-NL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zoutoplossing wat zou er dan met zijn rode bloed lichaampjes gebeuren en waarom?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515817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Samenvatting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403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914615"/>
            <a:ext cx="11960285" cy="80021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729776" marR="0" lvl="0" indent="-456903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de winter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wegen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gestrooid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gladheid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bestrijden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doodt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ook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veel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planten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langs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kanten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weg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Hoe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komt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??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30127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Achtergrond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819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11884104" cy="2492990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levende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hebben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doel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heeft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is,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gescheiden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houden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is. 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houdt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belangrijke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onderdelen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ribosomen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DNA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enzymen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veilig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energiebronnen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voedsel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84592" y="190634"/>
            <a:ext cx="2456810" cy="259263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5058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1"/>
            <a:ext cx="319286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5060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548770"/>
            <a:ext cx="7598971" cy="511678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/>
              <a:tabLst>
                <a:tab pos="19051" algn="l"/>
                <a:tab pos="209564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Stukjes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geschilde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appel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in heel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gelegd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stukjes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appel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zullen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: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beide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oplossingen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verliezen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beide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gevallen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opnemen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water: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verliezen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water,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opnemen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gedestilleerd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water: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opnemen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water,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verliezen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952564" algn="l"/>
                <a:tab pos="952564" algn="l"/>
                <a:tab pos="971615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</a:tabLst>
            </a:pPr>
            <a:endParaRPr lang="en-US" sz="27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13187" y="190634"/>
            <a:ext cx="3866143" cy="259263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1"/>
            <a:ext cx="3190874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6084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548770"/>
            <a:ext cx="7598971" cy="32624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marR="0" lvl="0" indent="-456903" algn="l" defTabSz="914400" eaLnBrk="1" fontAlgn="auto" latinLnBrk="0" hangingPunct="1">
              <a:spcBef>
                <a:spcPts val="1499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19046" algn="l"/>
                <a:tab pos="476130" algn="l"/>
                <a:tab pos="1066532" algn="l"/>
                <a:tab pos="1599800" algn="l"/>
                <a:tab pos="2133065" algn="l"/>
                <a:tab pos="2666331" algn="l"/>
                <a:tab pos="3199597" algn="l"/>
                <a:tab pos="3732865" algn="l"/>
                <a:tab pos="4266130" algn="l"/>
                <a:tab pos="4799397" algn="l"/>
                <a:tab pos="5332664" algn="l"/>
                <a:tab pos="5865929" algn="l"/>
                <a:tab pos="639919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Wanneer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lagere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concentratie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plant is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plant: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richting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zon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groeien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water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verliezen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verleppen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</a:tabLst>
            </a:pP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water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opnemen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steviger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worden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  <a:tab pos="571538" algn="l"/>
                <a:tab pos="952564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209564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fotosynthese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gaan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doen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60772" y="190635"/>
            <a:ext cx="2552035" cy="236386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964232" y="2469460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1"/>
            <a:ext cx="3192862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Meerkeuzevraag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7108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548770"/>
            <a:ext cx="7598971" cy="32624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3"/>
              <a:tabLst>
                <a:tab pos="19051" algn="l"/>
                <a:tab pos="47628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Het transport van water door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……………..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genoemd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:</a:t>
            </a: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endocytose</a:t>
            </a:r>
            <a:endParaRPr lang="en-US" sz="27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diffusie</a:t>
            </a:r>
            <a:endParaRPr lang="en-US" sz="27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osmose</a:t>
            </a:r>
            <a:endParaRPr lang="en-US" sz="2700" dirty="0" smtClean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1188720" lvl="1" indent="-457200" algn="l">
              <a:spcBef>
                <a:spcPts val="1499"/>
              </a:spcBef>
              <a:spcAft>
                <a:spcPts val="0"/>
              </a:spcAft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exocytose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49837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Gefeliciteerd</a:t>
            </a: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!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8131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322"/>
            <a:ext cx="3586623" cy="36933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27443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hebt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onderzoek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klaar</a:t>
            </a:r>
            <a:r>
              <a:rPr lang="en-US" sz="2400" dirty="0" smtClean="0">
                <a:solidFill>
                  <a:srgbClr val="0000FF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400" dirty="0">
              <a:solidFill>
                <a:srgbClr val="0000FF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813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1280160"/>
            <a:ext cx="10818812" cy="143885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274320" algn="l" fontAlgn="auto">
              <a:spcBef>
                <a:spcPts val="1500"/>
              </a:spcBef>
              <a:spcAft>
                <a:spcPts val="0"/>
              </a:spcAft>
              <a:tabLst>
                <a:tab pos="209564" algn="l"/>
                <a:tab pos="685846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Volg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instructies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docent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op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ruimen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resultaten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onderzoek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geven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None/>
              <a:tabLst>
                <a:tab pos="209564" algn="l"/>
                <a:tab pos="685846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  <a:defRPr/>
            </a:pP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48133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687947"/>
            <a:ext cx="12188825" cy="3336105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123640" y="5963291"/>
            <a:ext cx="2056865" cy="781603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1317990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Naslag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4915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" y="896111"/>
            <a:ext cx="10845918" cy="276998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t" anchorCtr="0">
            <a:spAutoFit/>
          </a:bodyPr>
          <a:lstStyle/>
          <a:p>
            <a:pPr marL="274320" algn="l" fontAlgn="auto">
              <a:spcBef>
                <a:spcPts val="0"/>
              </a:spcBef>
              <a:spcAft>
                <a:spcPts val="0"/>
              </a:spcAft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Alle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illustraties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zijn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afkomstig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uit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PASCO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documentatie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, clip art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uit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het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publieke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 </a:t>
            </a:r>
            <a:r>
              <a:rPr lang="en-US" sz="2000" dirty="0" err="1" smtClean="0">
                <a:latin typeface="Calibri"/>
                <a:cs typeface="Helvetica" charset="0"/>
                <a:sym typeface="Helvetica" charset="0"/>
              </a:rPr>
              <a:t>domein</a:t>
            </a: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, of Wikimedia.</a:t>
            </a:r>
          </a:p>
          <a:p>
            <a:pPr marL="27432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 smtClean="0">
                <a:latin typeface="Calibri"/>
                <a:cs typeface="Helvetica" charset="0"/>
                <a:sym typeface="Helvetica" charset="0"/>
              </a:rPr>
              <a:t>.</a:t>
            </a:r>
            <a:endParaRPr lang="en-US" sz="2000" dirty="0">
              <a:latin typeface="Calibri"/>
              <a:cs typeface="Helvetica" charset="0"/>
              <a:sym typeface="Helvetica" charset="0"/>
            </a:endParaRP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endParaRPr lang="en-US" sz="2000" dirty="0">
              <a:latin typeface="Calibri"/>
              <a:cs typeface="Helvetica" charset="0"/>
              <a:sym typeface="Helvetica" charset="0"/>
            </a:endParaRP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http://en.wikipedia.org/wiki/Image:Turgor_pressure_on_plant_cells_diagram.svg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http://commons.wikimedia.org/wiki/Image:Redbloodcells.jpg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http://commons.wikimedia.org/wiki/Image:Osmotic_pressure_on_blood_cells_diagram.svg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http://commons.wikimedia.org/wiki/Image:D-P019_Essen_und_Trinken_verboten_ty.svg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http://commons.wikimedia.org/wiki/Image:Apples.jpg</a:t>
            </a:r>
          </a:p>
          <a:p>
            <a:pPr marL="274320" marR="0" lvl="0" indent="0" algn="l" defTabSz="914400" eaLnBrk="1" fontAlgn="auto" latinLnBrk="0" hangingPunct="1">
              <a:spcBef>
                <a:spcPts val="0"/>
              </a:spcBef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</a:tabLst>
              <a:defRPr/>
            </a:pPr>
            <a:r>
              <a:rPr lang="en-US" sz="2000" dirty="0">
                <a:latin typeface="Calibri"/>
                <a:ea typeface="Verdana" charset="0"/>
                <a:cs typeface="Verdana" charset="0"/>
                <a:sym typeface="Verdana" charset="0"/>
              </a:rPr>
              <a:t>http://commons.wikimedia.org/wiki/File:Carrot.jpg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301271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Achtergrond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9219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11617474" cy="4570482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andere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stoffen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erin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eruit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Kleine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moleculen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zoals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H⁺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ionen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vrij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door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Grote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moleculen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daarom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halfdoorlatend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of semi-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permeabel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209564" algn="l"/>
                <a:tab pos="685846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bestaat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voornamelijk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uit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bevat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ook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eiwitten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suikers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kernzuren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sporenelementen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Het milieu in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verschillend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milieu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- of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zeewater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zitten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daarom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zit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vaak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ene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kant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water en minder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opgeloste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stoffen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liter water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bevat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watermoleculen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liter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zeewater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want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zeewater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heeft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opgelost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minder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ruimte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voor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watermoleculen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91680" y="402431"/>
            <a:ext cx="952251" cy="800664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151810" y="1240631"/>
            <a:ext cx="3848278" cy="2154436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square" lIns="0" tIns="0" rIns="0" bIns="0" anchor="t" anchorCtr="0">
            <a:spAutoFit/>
          </a:bodyPr>
          <a:lstStyle/>
          <a:p>
            <a:pPr marL="73181" marR="0" lvl="0" indent="0" algn="l" defTabSz="914400" eaLnBrk="1" fontAlgn="auto" latinLnBrk="0" hangingPunct="1">
              <a:lnSpc>
                <a:spcPct val="100000"/>
              </a:lnSpc>
              <a:spcBef>
                <a:spcPts val="1501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pictogram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herinnert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eraan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dit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     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foto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maken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nadat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je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je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antwoord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hebt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ingevuld</a:t>
            </a:r>
            <a:r>
              <a:rPr lang="en-US" sz="28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800" dirty="0">
              <a:solidFill>
                <a:schemeClr val="tx1"/>
              </a:solidFill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0243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1"/>
            <a:ext cx="108414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Toets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23612" y="1850231"/>
            <a:ext cx="418991" cy="41939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0" y="548770"/>
            <a:ext cx="7598971" cy="30623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88491" indent="-514350" algn="l">
              <a:spcBef>
                <a:spcPts val="1499"/>
              </a:spcBef>
              <a:spcAft>
                <a:spcPts val="0"/>
              </a:spcAft>
              <a:buFont typeface="+mj-lt"/>
              <a:buAutoNum type="arabicPeriod"/>
              <a:tabLst>
                <a:tab pos="19051" algn="l"/>
                <a:tab pos="476282" algn="l"/>
                <a:tab pos="62869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Omdat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celmembraan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ene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stof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wel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en de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andere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niet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doorlaat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heet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het ____________.</a:t>
            </a: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wispelturig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doorlatend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ondoorlatend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isolerend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halfdoorlatend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2487219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Achtergrond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1266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11750789" cy="2908489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</a:tabLst>
              <a:defRPr/>
            </a:pP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verplaatsing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water door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halfdoorlatend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gebied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hoge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concentratie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lagere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concentratie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i="1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osmose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Osmose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is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proces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om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waterconcentratie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binnen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buiten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elkaar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evenwicht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brengen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heeft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extra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energie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nodig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Wanneer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oplossing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worden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gebracht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noemt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men die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oplossing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i="1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hypertonisch</a:t>
            </a:r>
            <a:r>
              <a:rPr lang="en-US" sz="2700" i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</a:t>
            </a:r>
            <a:r>
              <a:rPr lang="en-US" sz="2700" i="1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isotonisch</a:t>
            </a:r>
            <a:r>
              <a:rPr lang="en-US" sz="2700" i="1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of </a:t>
            </a:r>
            <a:r>
              <a:rPr lang="en-US" sz="2700" i="1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hypotonisch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 ten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opzichte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van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 De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oplossing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bepaalt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welke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richting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het water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membraan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passeren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11267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33207" y="4765864"/>
            <a:ext cx="8794715" cy="1200329"/>
          </a:xfrm>
          <a:prstGeom prst="rect">
            <a:avLst/>
          </a:prstGeom>
          <a:solidFill>
            <a:scrgbClr r="0" g="0" b="0">
              <a:alpha val="0"/>
            </a:sc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Hypertonisch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: 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opgeloste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stof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/minder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water</a:t>
            </a:r>
            <a:r>
              <a:rPr lang="en-US" sz="2600" dirty="0" smtClean="0">
                <a:solidFill>
                  <a:srgbClr val="92D050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0" marR="0" lvl="0" indent="0" algn="l" defTabSz="914400" eaLnBrk="1" fontAlgn="auto" latinLnBrk="0" hangingPunct="1"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Hypotonisch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:   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minder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opgeloste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stof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/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meer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water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dan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0" marR="0" lvl="0" indent="0" algn="l" defTabSz="914400" eaLnBrk="1" fontAlgn="auto" latinLnBrk="0" hangingPunct="1">
              <a:buClrTx/>
              <a:buSzTx/>
              <a:buNone/>
              <a:tabLst>
                <a:tab pos="533436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209564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  <a:defRPr/>
            </a:pP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Isotonisch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:       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evenveel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opgeloste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stof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/water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als</a:t>
            </a:r>
            <a:r>
              <a:rPr lang="en-US" sz="26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de </a:t>
            </a:r>
            <a:r>
              <a:rPr lang="en-US" sz="26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cel</a:t>
            </a:r>
            <a:endParaRPr lang="en-US" sz="26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0772" y="209698"/>
            <a:ext cx="1847369" cy="291670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27348" y="781601"/>
            <a:ext cx="2247315" cy="120099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46231" y="190635"/>
            <a:ext cx="1561693" cy="295483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027078" y="2535440"/>
            <a:ext cx="952252" cy="80066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2293" name="Rectangle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1"/>
            <a:ext cx="1084143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798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2946" algn="l"/>
                <a:tab pos="1065894" algn="l"/>
                <a:tab pos="1598840" algn="l"/>
                <a:tab pos="2131786" algn="l"/>
                <a:tab pos="2664734" algn="l"/>
                <a:tab pos="3197680" algn="l"/>
                <a:tab pos="3730626" algn="l"/>
                <a:tab pos="4263575" algn="l"/>
                <a:tab pos="4796521" algn="l"/>
                <a:tab pos="5329467" algn="l"/>
                <a:tab pos="5862415" algn="l"/>
                <a:tab pos="6395360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Toets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2294" name="Rectang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548770"/>
            <a:ext cx="7598971" cy="26161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ctr" anchorCtr="0">
            <a:spAutoFit/>
          </a:bodyPr>
          <a:lstStyle/>
          <a:p>
            <a:pPr marL="731044" indent="-456903" algn="l">
              <a:spcBef>
                <a:spcPts val="1499"/>
              </a:spcBef>
              <a:spcAft>
                <a:spcPts val="0"/>
              </a:spcAft>
              <a:buFontTx/>
              <a:buAutoNum type="arabicPeriod" startAt="2"/>
              <a:tabLst>
                <a:tab pos="19051" algn="l"/>
                <a:tab pos="476282" algn="l"/>
                <a:tab pos="628692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</a:tabLst>
            </a:pP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Bij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osmose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beweegt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________ van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______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concentratie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naar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een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lage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concentratie</a:t>
            </a:r>
            <a:r>
              <a:rPr lang="en-US" sz="2700" dirty="0" smtClean="0">
                <a:solidFill>
                  <a:schemeClr val="tx1"/>
                </a:solidFill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eiwit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  : </a:t>
            </a: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oplosmiddelen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suiker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gemiddelde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water :  </a:t>
            </a: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hoge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  <a:p>
            <a:pPr marL="1257384" lvl="1" indent="-552487" algn="l">
              <a:spcBef>
                <a:spcPts val="600"/>
              </a:spcBef>
              <a:buFont typeface="+mj-lt"/>
              <a:buAutoNum type="alphaLcParenR"/>
              <a:tabLst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  <a:tab pos="3200613" algn="l"/>
                <a:tab pos="3734049" algn="l"/>
                <a:tab pos="4267484" algn="l"/>
                <a:tab pos="4800920" algn="l"/>
                <a:tab pos="5334356" algn="l"/>
                <a:tab pos="5867791" algn="l"/>
                <a:tab pos="6401227" algn="l"/>
                <a:tab pos="19051" algn="l"/>
                <a:tab pos="571538" algn="l"/>
                <a:tab pos="1066871" algn="l"/>
                <a:tab pos="1600307" algn="l"/>
                <a:tab pos="2133742" algn="l"/>
                <a:tab pos="2667178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water :  </a:t>
            </a:r>
            <a:r>
              <a:rPr lang="en-US" sz="2400" dirty="0" err="1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lagere</a:t>
            </a:r>
            <a:endParaRPr lang="en-US" sz="240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396973"/>
            <a:ext cx="1856406" cy="492443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wrap="none" lIns="0" tIns="0" rIns="0" bIns="0" anchor="ctr" anchorCtr="0">
            <a:spAutoFit/>
          </a:bodyPr>
          <a:lstStyle/>
          <a:p>
            <a:pPr marL="182953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533399" algn="l"/>
                <a:tab pos="1066801" algn="l"/>
                <a:tab pos="1600200" algn="l"/>
                <a:tab pos="2133599" algn="l"/>
                <a:tab pos="2667000" algn="l"/>
                <a:tab pos="3200400" algn="l"/>
                <a:tab pos="3733799" algn="l"/>
                <a:tab pos="4267200" algn="l"/>
                <a:tab pos="4800599" algn="l"/>
                <a:tab pos="5333999" algn="l"/>
                <a:tab pos="5867400" algn="l"/>
                <a:tab pos="6400799" algn="l"/>
              </a:tabLst>
              <a:defRPr/>
            </a:pPr>
            <a:r>
              <a:rPr lang="en-US" sz="3200" b="1" dirty="0" err="1" smtClean="0">
                <a:solidFill>
                  <a:srgbClr val="EB572D"/>
                </a:solidFill>
                <a:latin typeface="Calibri"/>
                <a:ea typeface="Verdana Bold" charset="0"/>
                <a:cs typeface="Verdana Bold" charset="0"/>
                <a:sym typeface="Verdana Bold" charset="0"/>
              </a:rPr>
              <a:t>Veiligheid</a:t>
            </a:r>
            <a:endParaRPr lang="en-US" sz="3200" b="1" dirty="0">
              <a:solidFill>
                <a:srgbClr val="EB572D"/>
              </a:solidFill>
              <a:latin typeface="Calibri"/>
              <a:ea typeface="Verdana Bold" charset="0"/>
              <a:cs typeface="Verdana Bold" charset="0"/>
              <a:sym typeface="Verdana Bold" charset="0"/>
            </a:endParaRPr>
          </a:p>
        </p:txBody>
      </p:sp>
      <p:sp>
        <p:nvSpPr>
          <p:cNvPr id="13315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896111"/>
            <a:ext cx="9712970" cy="1246495"/>
          </a:xfrm>
          <a:prstGeom prst="rect">
            <a:avLst/>
          </a:prstGeom>
          <a:solidFill>
            <a:srgbClr val="000000">
              <a:alpha val="0"/>
            </a:srgb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vert="horz" lIns="0" tIns="0" rIns="0" bIns="0" anchor="t" anchorCtr="0">
            <a:spAutoFit/>
          </a:bodyPr>
          <a:lstStyle/>
          <a:p>
            <a:pPr marL="548393" marR="0" lvl="0" indent="-274197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Gebruik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alle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veiligheidsmaatregelen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die in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lokaal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gelden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  <a:p>
            <a:pPr marL="548393" marR="0" lvl="0" indent="-274197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•"/>
              <a:tabLst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19049" algn="l"/>
                <a:tab pos="476226" algn="l"/>
                <a:tab pos="1066746" algn="l"/>
                <a:tab pos="1600120" algn="l"/>
                <a:tab pos="2133493" algn="l"/>
                <a:tab pos="2666865" algn="l"/>
                <a:tab pos="3200239" algn="l"/>
                <a:tab pos="3733613" algn="l"/>
                <a:tab pos="4266985" algn="l"/>
                <a:tab pos="4800359" algn="l"/>
                <a:tab pos="5333733" algn="l"/>
                <a:tab pos="5867105" algn="l"/>
                <a:tab pos="6400478" algn="l"/>
                <a:tab pos="5867791" algn="l"/>
                <a:tab pos="6401227" algn="l"/>
              </a:tabLst>
              <a:defRPr/>
            </a:pP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Eet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drink en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proef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niets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in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lokaal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, het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zou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vervuild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of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besmet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kunnen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2700" dirty="0" err="1" smtClean="0">
                <a:latin typeface="Calibri"/>
                <a:ea typeface="Verdana" charset="0"/>
                <a:cs typeface="Verdana" charset="0"/>
                <a:sym typeface="Verdana" charset="0"/>
              </a:rPr>
              <a:t>zijn</a:t>
            </a:r>
            <a:r>
              <a:rPr lang="en-US" sz="2700" dirty="0" smtClean="0">
                <a:latin typeface="Calibri"/>
                <a:ea typeface="Verdana" charset="0"/>
                <a:cs typeface="Verdana" charset="0"/>
                <a:sym typeface="Verdana" charset="0"/>
              </a:rPr>
              <a:t>.</a:t>
            </a:r>
            <a:endParaRPr lang="en-US" sz="2700" dirty="0">
              <a:latin typeface="Calibri"/>
              <a:ea typeface="Verdana" charset="0"/>
              <a:cs typeface="Verdana" charset="0"/>
              <a:sym typeface="Verdana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80413" y="2745138"/>
            <a:ext cx="4132773" cy="366018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No Subheadin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Regular With Hdr &amp; Hdg &amp; Subheadin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ongratulation Icon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og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Image Referenc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Right Above Tex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 Right Below Camer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Regular Float Larg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Left Numbered No Header No Sub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No Sub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Left With Header 1 Ln Sub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Bulleted Right With Hdr 1 Ln Sub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 Fil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RegularAbove Camer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Bubble B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B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equence Chall Text 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No Hea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 Right Below Camer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Subheading With Header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FList With Header No Sub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Top Half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Camera Right Above Tex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ech Tool Tip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Headin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Top Right Numbered With Headin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Left Numbered With Header No Sub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Heading With Head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st Page">
  <a:themeElements>
    <a:clrScheme name="Biology">
      <a:dk1>
        <a:srgbClr val="000000"/>
      </a:dk1>
      <a:lt1>
        <a:srgbClr val="FFFFFF"/>
      </a:lt1>
      <a:dk2>
        <a:srgbClr val="79AD36"/>
      </a:dk2>
      <a:lt2>
        <a:srgbClr val="808080"/>
      </a:lt2>
      <a:accent1>
        <a:srgbClr val="79AD36"/>
      </a:accent1>
      <a:accent2>
        <a:srgbClr val="333399"/>
      </a:accent2>
      <a:accent3>
        <a:srgbClr val="FFFFFF"/>
      </a:accent3>
      <a:accent4>
        <a:srgbClr val="000000"/>
      </a:accent4>
      <a:accent5>
        <a:srgbClr val="C3D1B1"/>
      </a:accent5>
      <a:accent6>
        <a:srgbClr val="2D2D8A"/>
      </a:accent6>
      <a:hlink>
        <a:srgbClr val="009999"/>
      </a:hlink>
      <a:folHlink>
        <a:srgbClr val="000000"/>
      </a:folHlink>
    </a:clrScheme>
    <a:fontScheme name="First Pag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irst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Pages>0</Pages>
  <Words>2193</Words>
  <Characters>0</Characters>
  <Application>Microsoft Office PowerPoint</Application>
  <PresentationFormat>Aangepast</PresentationFormat>
  <Lines>0</Lines>
  <Paragraphs>336</Paragraphs>
  <Slides>44</Slides>
  <Notes>44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44</vt:i4>
      </vt:variant>
    </vt:vector>
  </HeadingPairs>
  <TitlesOfParts>
    <vt:vector size="45" baseType="lpstr">
      <vt:lpstr>First Page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Fred</cp:lastModifiedBy>
  <cp:revision>190</cp:revision>
  <dcterms:modified xsi:type="dcterms:W3CDTF">2010-11-18T11:39:14Z</dcterms:modified>
</cp:coreProperties>
</file>