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notesSlides/notesSlide27.xml" ContentType="application/vnd.openxmlformats-officedocument.presentationml.notesSlide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notesSlides/notesSlide16.xml" ContentType="application/vnd.openxmlformats-officedocument.presentationml.notesSlide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notesSlides/notesSlide23.xml" ContentType="application/vnd.openxmlformats-officedocument.presentationml.notesSlide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30.xml" ContentType="application/vnd.openxmlformats-officedocument.presentationml.notesSlide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notesSlides/notesSlide17.xml" ContentType="application/vnd.openxmlformats-officedocument.presentationml.notesSlide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notesSlides/notesSlide18.xml" ContentType="application/vnd.openxmlformats-officedocument.presentationml.notesSlide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notesSlides/notesSlide25.xml" ContentType="application/vnd.openxmlformats-officedocument.presentationml.notesSlide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32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21.xml" ContentType="application/vnd.openxmlformats-officedocument.presentationml.notesSlide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slides/slide24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notesSlides/notesSlide26.xml" ContentType="application/vnd.openxmlformats-officedocument.presentationml.notesSlide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86" r:id="rId2"/>
    <p:sldId id="323" r:id="rId3"/>
    <p:sldId id="287" r:id="rId4"/>
    <p:sldId id="288" r:id="rId5"/>
    <p:sldId id="289" r:id="rId6"/>
    <p:sldId id="290" r:id="rId7"/>
    <p:sldId id="294" r:id="rId8"/>
    <p:sldId id="293" r:id="rId9"/>
    <p:sldId id="292" r:id="rId10"/>
    <p:sldId id="291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24" r:id="rId33"/>
    <p:sldId id="317" r:id="rId34"/>
  </p:sldIdLst>
  <p:sldSz cx="12188825" cy="674846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685846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1371691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2057537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2743383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3429229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4115074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4800920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5486766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9816" autoAdjust="0"/>
  </p:normalViewPr>
  <p:slideViewPr>
    <p:cSldViewPr>
      <p:cViewPr varScale="1">
        <p:scale>
          <a:sx n="86" d="100"/>
          <a:sy n="86" d="100"/>
        </p:scale>
        <p:origin x="-156" y="-90"/>
      </p:cViewPr>
      <p:guideLst>
        <p:guide orient="horz" pos="2126"/>
        <p:guide pos="2560"/>
        <p:guide pos="51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1E032-88B4-435F-A2BA-B837ABF91C3D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85800"/>
            <a:ext cx="6194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249DB-F56B-4B25-A4D9-93444CC26E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46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91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537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383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229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5074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920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766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keuze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keuze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keuze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keuze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[De curve van </a:t>
            </a:r>
            <a:r>
              <a:rPr lang="en-US" baseline="0" dirty="0" err="1" smtClean="0"/>
              <a:t>kracht</a:t>
            </a:r>
            <a:r>
              <a:rPr lang="en-US" baseline="0" dirty="0" smtClean="0"/>
              <a:t> versus </a:t>
            </a:r>
            <a:r>
              <a:rPr lang="en-US" baseline="0" dirty="0" err="1" smtClean="0"/>
              <a:t>versnelling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00535-F472-4103-8D86-C11BDF2F29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L4,5,6-Text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[De </a:t>
            </a:r>
            <a:r>
              <a:rPr lang="en-US" baseline="0" dirty="0" err="1" smtClean="0"/>
              <a:t>hellingshoek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vergelijkbaar</a:t>
            </a:r>
            <a:r>
              <a:rPr lang="en-US" baseline="0" dirty="0" smtClean="0"/>
              <a:t> met…]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L4,5,6-Text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[De </a:t>
            </a:r>
            <a:r>
              <a:rPr lang="en-US" baseline="0" dirty="0" err="1" smtClean="0"/>
              <a:t>vergelijking</a:t>
            </a:r>
            <a:r>
              <a:rPr lang="en-US" baseline="0" dirty="0" smtClean="0"/>
              <a:t>  is…]</a:t>
            </a:r>
          </a:p>
          <a:p>
            <a:r>
              <a:rPr lang="en-US" baseline="0" dirty="0" smtClean="0"/>
              <a:t>	[De </a:t>
            </a:r>
            <a:r>
              <a:rPr lang="en-US" baseline="0" dirty="0" err="1" smtClean="0"/>
              <a:t>eenheden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…]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L4,5,6-Text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[De </a:t>
            </a:r>
            <a:r>
              <a:rPr lang="en-US" baseline="0" dirty="0" err="1" smtClean="0"/>
              <a:t>beginsnelheid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kogel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L4,5,6-Text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[Die </a:t>
            </a:r>
            <a:r>
              <a:rPr lang="en-US" baseline="0" dirty="0" err="1" smtClean="0"/>
              <a:t>verhouding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L4,5,6-Text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[De </a:t>
            </a:r>
            <a:r>
              <a:rPr lang="en-US" baseline="0" dirty="0" err="1" smtClean="0"/>
              <a:t>versnelling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L4,5,6-Text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[De </a:t>
            </a:r>
            <a:r>
              <a:rPr lang="en-US" baseline="0" dirty="0" err="1" smtClean="0"/>
              <a:t>helling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lijkt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steiler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omdat</a:t>
            </a:r>
            <a:r>
              <a:rPr lang="en-US" baseline="0" dirty="0" smtClean="0"/>
              <a:t>…]</a:t>
            </a:r>
          </a:p>
          <a:p>
            <a:r>
              <a:rPr lang="en-US" baseline="0" dirty="0" smtClean="0"/>
              <a:t>	[Om de </a:t>
            </a:r>
            <a:r>
              <a:rPr lang="en-US" baseline="0" dirty="0" err="1" smtClean="0"/>
              <a:t>resultaten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verbetern</a:t>
            </a:r>
            <a:r>
              <a:rPr lang="en-US" baseline="0" dirty="0" smtClean="0"/>
              <a:t> kun je…]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keuze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keuze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keuze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keuze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keuze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6B027-47EA-406F-A16F-D417F5B4EA2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[Het </a:t>
            </a:r>
            <a:r>
              <a:rPr lang="en-US" baseline="0" dirty="0" err="1" smtClean="0"/>
              <a:t>grootste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situatie</a:t>
            </a:r>
            <a:r>
              <a:rPr lang="en-US" baseline="0" dirty="0" smtClean="0"/>
              <a:t> a is de...]</a:t>
            </a:r>
          </a:p>
          <a:p>
            <a:r>
              <a:rPr lang="en-US" baseline="0" dirty="0" smtClean="0"/>
              <a:t>	[Het </a:t>
            </a:r>
            <a:r>
              <a:rPr lang="en-US" baseline="0" dirty="0" err="1" smtClean="0"/>
              <a:t>grootste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situatie</a:t>
            </a:r>
            <a:r>
              <a:rPr lang="en-US" baseline="0" dirty="0" smtClean="0"/>
              <a:t> b is de…]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L6-Text</a:t>
            </a:r>
            <a:r>
              <a:rPr lang="en-US" baseline="0" dirty="0" smtClean="0"/>
              <a:t> Box</a:t>
            </a:r>
          </a:p>
          <a:p>
            <a:r>
              <a:rPr lang="en-US" baseline="0" dirty="0" smtClean="0"/>
              <a:t>	[De </a:t>
            </a:r>
            <a:r>
              <a:rPr lang="en-US" baseline="0" dirty="0" err="1" smtClean="0"/>
              <a:t>juiste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volgorde</a:t>
            </a:r>
            <a:r>
              <a:rPr lang="en-US" baseline="0" dirty="0" smtClean="0"/>
              <a:t> is…]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49DB-F56B-4B25-A4D9-93444CC26E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69272"/>
            <a:ext cx="10969943" cy="1124744"/>
          </a:xfrm>
          <a:prstGeom prst="rect">
            <a:avLst/>
          </a:prstGeom>
        </p:spPr>
        <p:txBody>
          <a:bodyPr lIns="137169" tIns="68585" rIns="137169" bIns="6858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75119"/>
            <a:ext cx="10969943" cy="4453699"/>
          </a:xfrm>
          <a:prstGeom prst="rect">
            <a:avLst/>
          </a:prstGeom>
        </p:spPr>
        <p:txBody>
          <a:bodyPr lIns="137169" tIns="68585" rIns="137169" bIns="685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12188824" cy="146684"/>
          </a:xfrm>
          <a:prstGeom prst="rect">
            <a:avLst/>
          </a:prstGeom>
          <a:solidFill>
            <a:schemeClr val="accent1"/>
          </a:solidFill>
        </p:spPr>
        <p:txBody>
          <a:bodyPr lIns="182943" tIns="91472" rIns="182943" bIns="91472"/>
          <a:lstStyle>
            <a:lvl1pPr algn="l">
              <a:defRPr sz="20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995690"/>
            <a:ext cx="12188572" cy="770089"/>
          </a:xfrm>
          <a:prstGeom prst="rect">
            <a:avLst/>
          </a:prstGeom>
          <a:solidFill>
            <a:schemeClr val="accent1"/>
          </a:solidFill>
        </p:spPr>
        <p:txBody>
          <a:bodyPr wrap="square" lIns="182943" tIns="0" rIns="0" bIns="0" rtlCol="0" anchor="ctr" anchorCtr="0">
            <a:noAutofit/>
          </a:bodyPr>
          <a:lstStyle/>
          <a:p>
            <a:pPr algn="l"/>
            <a:r>
              <a:rPr lang="en-US" sz="4100" b="1" dirty="0" err="1" smtClean="0">
                <a:solidFill>
                  <a:schemeClr val="bg1"/>
                </a:solidFill>
                <a:latin typeface="Calibri" pitchFamily="34" charset="0"/>
              </a:rPr>
              <a:t>Tweede</a:t>
            </a:r>
            <a:r>
              <a:rPr lang="en-US" sz="4100" b="1" baseline="0" dirty="0" smtClean="0">
                <a:solidFill>
                  <a:schemeClr val="bg1"/>
                </a:solidFill>
                <a:latin typeface="Calibri" pitchFamily="34" charset="0"/>
              </a:rPr>
              <a:t> wet van Newton</a:t>
            </a:r>
            <a:r>
              <a:rPr lang="en-US" sz="41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41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Header with Footer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>
            <p:custDataLst>
              <p:tags r:id="rId1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6601779"/>
            <a:ext cx="12188572" cy="146684"/>
          </a:xfrm>
          <a:prstGeom prst="rect">
            <a:avLst/>
          </a:prstGeom>
          <a:solidFill>
            <a:schemeClr val="tx2"/>
          </a:solidFill>
        </p:spPr>
        <p:txBody>
          <a:bodyPr lIns="182943" tIns="91472" rIns="182943" bIns="91472"/>
          <a:lstStyle>
            <a:lvl1pPr>
              <a:defRPr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253" y="0"/>
            <a:ext cx="12188570" cy="738664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FFFFFF"/>
                </a:solidFill>
                <a:latin typeface="Calibri"/>
              </a:rPr>
              <a:t>Tweede</a:t>
            </a: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 wet van Newton</a:t>
            </a:r>
          </a:p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 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Header without Footer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>
            <p:custDataLst>
              <p:tags r:id="rId1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253" y="0"/>
            <a:ext cx="12188570" cy="738664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FFFFFF"/>
                </a:solidFill>
                <a:latin typeface="Calibri"/>
              </a:rPr>
              <a:t>Tweede</a:t>
            </a: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 wet van Newton</a:t>
            </a:r>
          </a:p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4" r:id="rId2"/>
    <p:sldLayoutId id="2147483685" r:id="rId3"/>
    <p:sldLayoutId id="2147483686" r:id="rId4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685846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1371691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2057537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2743383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685846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1371691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057537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2743383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46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91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537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83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229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5074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920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766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image" Target="../media/image23.jpe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image" Target="../media/image24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image" Target="../media/image23.jpe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image" Target="../media/image23.jpeg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openxmlformats.org/officeDocument/2006/relationships/image" Target="../media/image23.jpe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image" Target="../media/image24.png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23.jpe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6.png"/><Relationship Id="rId4" Type="http://schemas.openxmlformats.org/officeDocument/2006/relationships/tags" Target="../tags/tag8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tags" Target="../tags/tag70.xml"/><Relationship Id="rId7" Type="http://schemas.openxmlformats.org/officeDocument/2006/relationships/image" Target="../media/image20.pn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1.xml"/><Relationship Id="rId9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image" Target="../media/image23.jpeg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7" Type="http://schemas.openxmlformats.org/officeDocument/2006/relationships/image" Target="../media/image23.jpeg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23.jpe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image" Target="../media/image23.jpeg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23.jpeg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image" Target="../media/image23.jpeg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7" Type="http://schemas.openxmlformats.org/officeDocument/2006/relationships/image" Target="../media/image23.jpeg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notesSlide" Target="../notesSlides/notesSlide2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7" Type="http://schemas.openxmlformats.org/officeDocument/2006/relationships/image" Target="../media/image23.jpeg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notesSlide" Target="../notesSlides/notesSlide2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image" Target="../media/image23.jpeg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7" Type="http://schemas.openxmlformats.org/officeDocument/2006/relationships/image" Target="../media/image23.jpeg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notesSlide" Target="../notesSlides/notesSlide3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7" Type="http://schemas.openxmlformats.org/officeDocument/2006/relationships/image" Target="../media/image20.png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notesSlide" Target="../notesSlides/notesSlide3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1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tags" Target="../tags/tag113.xml"/><Relationship Id="rId7" Type="http://schemas.openxmlformats.org/officeDocument/2006/relationships/notesSlide" Target="../notesSlides/notesSlide32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9" Type="http://schemas.openxmlformats.org/officeDocument/2006/relationships/image" Target="../media/image3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14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13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2.png"/><Relationship Id="rId5" Type="http://schemas.openxmlformats.org/officeDocument/2006/relationships/tags" Target="../tags/tag15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14.xml"/><Relationship Id="rId9" Type="http://schemas.openxmlformats.org/officeDocument/2006/relationships/slideLayout" Target="../slideLayouts/slideLayout3.xml"/><Relationship Id="rId1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image" Target="../media/image17.png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16.png"/><Relationship Id="rId2" Type="http://schemas.openxmlformats.org/officeDocument/2006/relationships/tags" Target="../tags/tag20.xml"/><Relationship Id="rId16" Type="http://schemas.openxmlformats.org/officeDocument/2006/relationships/image" Target="../media/image20.png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15.png"/><Relationship Id="rId5" Type="http://schemas.openxmlformats.org/officeDocument/2006/relationships/tags" Target="../tags/tag23.xml"/><Relationship Id="rId15" Type="http://schemas.openxmlformats.org/officeDocument/2006/relationships/image" Target="../media/image19.png"/><Relationship Id="rId10" Type="http://schemas.openxmlformats.org/officeDocument/2006/relationships/notesSlide" Target="../notesSlides/notesSlide5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2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image" Target="../media/image23.jpeg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24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 t="1878" r="26" b="12569"/>
          <a:stretch>
            <a:fillRect/>
          </a:stretch>
        </p:blipFill>
        <p:spPr bwMode="auto">
          <a:xfrm>
            <a:off x="0" y="24714"/>
            <a:ext cx="12188825" cy="596503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27416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331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48770"/>
            <a:ext cx="7598971" cy="480131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AutoNum type="arabicPeriod"/>
              <a:tabLst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Waarom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het van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belang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nulstellingsknop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drukken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voordat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met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meten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begint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krachtsensor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calibreren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zeker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- en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bewegingssensor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tegelijkertijd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beginnen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 je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ervan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verzekeren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aanwezig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Om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ervoor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zorgen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dat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krachtsensor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alleen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netto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kracht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 op het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gewichtje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Arial" pitchFamily="34" charset="0"/>
                <a:sym typeface="Verdana" charset="0"/>
              </a:rPr>
              <a:t> meet.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Verdana" charset="0"/>
              <a:cs typeface="Arial" pitchFamily="34" charset="0"/>
              <a:sym typeface="Verdana" charset="0"/>
            </a:endParaRP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685621" y="2440122"/>
            <a:ext cx="6913349" cy="278326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533405" indent="-457200" algn="l">
              <a:spcBef>
                <a:spcPts val="1500"/>
              </a:spcBef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3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 </a:t>
            </a: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3316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182877"/>
            <a:ext cx="390884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5892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433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111"/>
            <a:ext cx="7522790" cy="351634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0" algn="l" defTabSz="914400" eaLnBrk="1" fontAlgn="auto" latinLnBrk="0" hangingPunct="1">
              <a:spcBef>
                <a:spcPts val="150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Bij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verzamelen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meetgegevens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zagen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we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positie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voorwerp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veranderen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tijd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We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verzamelden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voldoende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meetgegevens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consistent was.</a:t>
            </a:r>
          </a:p>
          <a:p>
            <a:pPr marL="274320" marR="0" lvl="0" indent="0" algn="l" defTabSz="914400" eaLnBrk="1" fontAlgn="auto" latinLnBrk="0" hangingPunct="1">
              <a:spcBef>
                <a:spcPts val="150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Nu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we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vergelijken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Na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ieder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grafieken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vraag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Je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kunt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door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grafieken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bladeren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meetpunten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verschillende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grafieken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elkaar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vergelijken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89367" y="1010363"/>
            <a:ext cx="3542377" cy="516619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25892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638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48770"/>
            <a:ext cx="7598971" cy="409342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AutoNum type="arabicPeriod" startAt="2"/>
              <a:tabLst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Welke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omschrijving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past het best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bij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relatie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tussen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positie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proefsysteem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positie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omgekeerd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positie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onafhankelijk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positie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negatief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positie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6388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182877"/>
            <a:ext cx="390884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26654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843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48770"/>
            <a:ext cx="7598971" cy="409342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AutoNum type="arabicPeriod" startAt="3"/>
              <a:tabLst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Welke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omschrijving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past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beste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bij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relatie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tussen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proefsysteem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snelheid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omgekeerd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snelheid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loopt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niet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gelijk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snelheid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negatief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snelheid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685621" y="2630757"/>
            <a:ext cx="6760989" cy="209698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533405" indent="-457200" algn="l">
              <a:spcBef>
                <a:spcPts val="1500"/>
              </a:spcBef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8436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182877"/>
            <a:ext cx="390884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25892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20482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48770"/>
            <a:ext cx="7598971" cy="49244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AutoNum type="arabicPeriod" startAt="4"/>
              <a:tabLst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Welke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omschrijving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past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beste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bij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relatie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tussen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positie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proefsysteem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omgekeerd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omgekeerd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kwadratisch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negatief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876072" y="2516376"/>
            <a:ext cx="6875259" cy="312640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685846" indent="-476282" algn="l">
              <a:spcBef>
                <a:spcPts val="1500"/>
              </a:spcBef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151814" y="182877"/>
            <a:ext cx="390884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7416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2150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111"/>
            <a:ext cx="7179980" cy="2685351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algn="l" fontAlgn="auto">
              <a:spcBef>
                <a:spcPts val="1500"/>
              </a:spcBef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Bij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verzamelen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meetgegevens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zagen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we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positie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voorwerp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veranderen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tijd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We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verzamelden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voldoende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meetgegevens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consistent was.</a:t>
            </a:r>
          </a:p>
          <a:p>
            <a:pPr marL="274320" marR="0" lvl="0" indent="0" algn="l" defTabSz="914400" eaLnBrk="1" fontAlgn="auto" latinLnBrk="0" hangingPunct="1">
              <a:spcBef>
                <a:spcPts val="150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Nu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we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versus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uitzetten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hun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verband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leren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begrijpen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1813" y="1012031"/>
            <a:ext cx="3542377" cy="516619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62385"/>
            <a:ext cx="204020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2253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548640"/>
            <a:ext cx="3908840" cy="147732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>
                <a:tab pos="19048" algn="l"/>
                <a:tab pos="342855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Beschrijf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curve die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versus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weergeeft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70701" y="5566530"/>
            <a:ext cx="2094955" cy="78160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18054" y="1439702"/>
            <a:ext cx="3767558" cy="184665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3181"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Met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pictogram          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Door het pictogram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klikken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komt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in je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verslag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staan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6148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396973"/>
            <a:ext cx="2075440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Introductie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49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896322"/>
            <a:ext cx="2762551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274430" marR="0" lvl="0" indent="0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Werkboek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foto’s</a:t>
            </a:r>
            <a:endParaRPr lang="en-US" sz="2400" b="1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50" name="Rectangle 6"/>
          <p:cNvSpPr>
            <a:spLocks/>
          </p:cNvSpPr>
          <p:nvPr/>
        </p:nvSpPr>
        <p:spPr bwMode="auto">
          <a:xfrm>
            <a:off x="989012" y="1469231"/>
            <a:ext cx="6037278" cy="7625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foto-knop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gebruikt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scherm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vast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leggen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51" name="Rectangle 7"/>
          <p:cNvSpPr>
            <a:spLocks/>
          </p:cNvSpPr>
          <p:nvPr/>
        </p:nvSpPr>
        <p:spPr bwMode="auto">
          <a:xfrm>
            <a:off x="1295067" y="2612555"/>
            <a:ext cx="6322953" cy="7625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Met 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werkboek-knop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worden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foto’s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tekst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vastgelegd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werkboek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van de Spark.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52" name="Rectangle 8"/>
          <p:cNvSpPr>
            <a:spLocks/>
          </p:cNvSpPr>
          <p:nvPr/>
        </p:nvSpPr>
        <p:spPr bwMode="auto">
          <a:xfrm>
            <a:off x="1790238" y="3830894"/>
            <a:ext cx="5142160" cy="7625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keuze-knop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gebruikt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verslag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exporteren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of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af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drukken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.  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0905" y="1583130"/>
            <a:ext cx="457081" cy="4575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717" y="2669749"/>
            <a:ext cx="457081" cy="4575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66527" y="3737300"/>
            <a:ext cx="457081" cy="4575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5677" y="5013688"/>
            <a:ext cx="1790233" cy="154414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209224" y="4727739"/>
            <a:ext cx="3161477" cy="123912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8" name="Picture 1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9191680" y="554831"/>
            <a:ext cx="952251" cy="800665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  <a:effectLst/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590212" y="1393031"/>
            <a:ext cx="418991" cy="41939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160" name="Rectangle 16"/>
          <p:cNvSpPr>
            <a:spLocks/>
          </p:cNvSpPr>
          <p:nvPr/>
        </p:nvSpPr>
        <p:spPr bwMode="auto">
          <a:xfrm>
            <a:off x="8113532" y="3891617"/>
            <a:ext cx="4020218" cy="285684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t" anchorCtr="0"/>
          <a:lstStyle/>
          <a:p>
            <a:pPr marL="73181"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Opmerking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: 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je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kan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maken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eerste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van je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werkboek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voorblad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van je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verslag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gebruiken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62385"/>
            <a:ext cx="204020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2355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548640"/>
            <a:ext cx="3908840" cy="147732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>
                <a:tab pos="19048" algn="l"/>
              </a:tabLst>
              <a:defRPr/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Pas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liniaire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fit toe op de curve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versus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*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151814" y="3608308"/>
            <a:ext cx="3908833" cy="258532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*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Een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curve fit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maken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endParaRPr lang="en-US" sz="2400" b="1" dirty="0">
              <a:solidFill>
                <a:srgbClr val="0000FF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1.	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" charset="0"/>
              </a:rPr>
              <a:t>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palet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2.	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het curve fit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scherm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3.	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de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naam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gewenste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curve fit. 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523412" y="39838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23412" y="47458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4368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cs typeface="Helvetica" charset="0"/>
              <a:sym typeface="Helvetica" charset="0"/>
            </a:endParaRPr>
          </a:p>
        </p:txBody>
      </p:sp>
      <p:sp>
        <p:nvSpPr>
          <p:cNvPr id="2457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" y="914615"/>
            <a:ext cx="11580812" cy="83099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Met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welke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voorafgaande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grafiek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hangt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hellingshoek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lijn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die je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liniaire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curve fit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krijgt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samen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je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antwoord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9702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cs typeface="Helvetica" charset="0"/>
              <a:sym typeface="Helvetica" charset="0"/>
            </a:endParaRPr>
          </a:p>
        </p:txBody>
      </p:sp>
      <p:sp>
        <p:nvSpPr>
          <p:cNvPr id="25602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560339" cy="124649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Hoe kun je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vergelijking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die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curve ten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grondslag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ligt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beschrijven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termen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variabelen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experiment?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Schrijf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vergelijking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eenheden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variabelen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zorg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vergelijking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kloppend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 bwMode="auto">
          <a:xfrm>
            <a:off x="0" y="914615"/>
            <a:ext cx="1270000" cy="400110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9776" marR="0" indent="-456903" algn="l" defTabSz="914400" rtl="0" eaLnBrk="1" fontAlgn="base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effectLst/>
              <a:latin typeface="Calibri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6654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Samenvatting</a:t>
            </a:r>
            <a:endParaRPr lang="en-US" sz="3200" b="1" dirty="0">
              <a:solidFill>
                <a:srgbClr val="EB572D"/>
              </a:solidFill>
              <a:latin typeface="Calibri"/>
              <a:cs typeface="Helvetica" charset="0"/>
              <a:sym typeface="Helvetica" charset="0"/>
            </a:endParaRPr>
          </a:p>
        </p:txBody>
      </p:sp>
      <p:sp>
        <p:nvSpPr>
          <p:cNvPr id="2662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027078" cy="226985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Hoe harder je met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bal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gooit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(hoe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erop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loslaat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), hoe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sneller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bal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zal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vliegen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(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grotere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beginsnelheid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door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). </a:t>
            </a:r>
          </a:p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   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handbal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1kg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hard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wegwerpt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hij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snelheid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krijgt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20m/s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hem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loslaat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hoe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snel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zal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kogelstoot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kogel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5 kg?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515817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Samenvatting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2765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0895012" cy="124649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recht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hoe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verhouding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tussen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snelheid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beschrijven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resultaat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vraag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hierboven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erbij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betrekt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5892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Samenvatting</a:t>
            </a:r>
            <a:endParaRPr lang="en-US" sz="3200" b="1" dirty="0">
              <a:solidFill>
                <a:srgbClr val="EB572D"/>
              </a:solidFill>
              <a:latin typeface="Calibri"/>
              <a:cs typeface="Helvetica" charset="0"/>
              <a:sym typeface="Helvetica" charset="0"/>
            </a:endParaRPr>
          </a:p>
        </p:txBody>
      </p:sp>
      <p:sp>
        <p:nvSpPr>
          <p:cNvPr id="2867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352212" cy="124649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raket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lanceren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die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gebouwd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motor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constante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aandrijfkracht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levert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is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tijdens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lancering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hetzelfde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vlak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vóór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moment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brandstof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opraakt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8178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Samenvatting</a:t>
            </a:r>
            <a:endParaRPr lang="en-US" sz="3200" b="1" dirty="0">
              <a:solidFill>
                <a:srgbClr val="EB572D"/>
              </a:solidFill>
              <a:latin typeface="Calibri"/>
              <a:cs typeface="Helvetica" charset="0"/>
              <a:sym typeface="Helvetica" charset="0"/>
            </a:endParaRPr>
          </a:p>
        </p:txBody>
      </p:sp>
      <p:sp>
        <p:nvSpPr>
          <p:cNvPr id="2969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" y="914615"/>
            <a:ext cx="11123611" cy="207749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gelijksoortig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onderzoek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baksteen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1,5kg met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krachtsensor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over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tafel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getrokken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terwijl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bewegingssensor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registreert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Na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verschillende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metingen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blijkt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helling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versus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steeds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ongeveer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2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Hoe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verklaar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verschil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 Hoe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uitslagen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kunnen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“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verbeteren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“?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573731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Meerkeuzevraag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0722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48770"/>
            <a:ext cx="7598971" cy="49244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FontTx/>
              <a:buAutoNum type="arabicPeriod"/>
              <a:tabLst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gebeurt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2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verschillende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stenen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met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gelijke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afschiet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kattepult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zwaardere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vliegt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sneller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lichtere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lichtere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vliegt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sneller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zwaardere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Ongeacht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vliegen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beiden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even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snel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onvoldoende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gegevens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antwoord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kunnen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geven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685621" y="2249488"/>
            <a:ext cx="6875259" cy="331704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685846" indent="-476282" algn="l">
              <a:spcBef>
                <a:spcPts val="1500"/>
              </a:spcBef>
              <a:buFont typeface="+mj-lt"/>
              <a:buAutoNum type="alphaLcParenR"/>
              <a:tabLst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</a:pPr>
            <a:endParaRPr lang="en-US" sz="21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0725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151814" y="182877"/>
            <a:ext cx="390884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.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573731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Meerkeuzevraag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174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48770"/>
            <a:ext cx="7598971" cy="617092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FontTx/>
              <a:buAutoNum type="arabicPeriod" startAt="2"/>
              <a:tabLst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achtbaan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ontworpen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gegeven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moment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3g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ondervinden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wagentje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500kg en die van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inzittende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nog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eens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100kg.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baan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ontworpen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15000 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kunnen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weerstaan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gaat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alles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goed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bocht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Nee,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zal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ramp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uitlopen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Ja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, 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inzittende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kar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nemen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bocht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gemak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Ja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maar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tweede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, even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zware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inzittende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gaat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fout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onvoldoende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gegevens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vraag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beantwoorden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31747" name="Rectangle 3"/>
          <p:cNvSpPr>
            <a:spLocks/>
          </p:cNvSpPr>
          <p:nvPr/>
        </p:nvSpPr>
        <p:spPr bwMode="auto">
          <a:xfrm>
            <a:off x="685621" y="3583930"/>
            <a:ext cx="6208683" cy="278326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533405" indent="-457200" algn="l">
              <a:spcBef>
                <a:spcPts val="600"/>
              </a:spcBef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1749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151814" y="182877"/>
            <a:ext cx="390884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.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573731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Meerkeuzevraag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277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48770"/>
            <a:ext cx="7598971" cy="36779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FontTx/>
              <a:buAutoNum type="arabicPeriod" startAt="3"/>
              <a:tabLst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motor van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raket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1000kg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produceert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tijdens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lancering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39240N.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is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 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9.81 m/s</a:t>
            </a:r>
            <a:r>
              <a:rPr lang="en-US" sz="2700" baseline="300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39.24 m/s</a:t>
            </a:r>
            <a:r>
              <a:rPr lang="en-US" sz="2700" baseline="300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1000 m/s</a:t>
            </a:r>
            <a:r>
              <a:rPr lang="en-US" sz="2700" baseline="300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29.43 m/s</a:t>
            </a:r>
            <a:r>
              <a:rPr lang="en-US" sz="2700" baseline="300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endParaRPr lang="en-US" sz="2700" baseline="30000" dirty="0">
              <a:solidFill>
                <a:schemeClr val="tx1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2773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151814" y="182877"/>
            <a:ext cx="390884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.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56593" y="381269"/>
            <a:ext cx="8132232" cy="623860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331859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cs typeface="Helvetica" charset="0"/>
                <a:sym typeface="Helvetica" charset="0"/>
              </a:rPr>
              <a:t>Vraagstelling</a:t>
            </a:r>
            <a:endParaRPr lang="en-US" sz="3200" b="1" dirty="0">
              <a:solidFill>
                <a:srgbClr val="EB572D"/>
              </a:solidFill>
              <a:latin typeface="Calibri"/>
              <a:cs typeface="Helvetica" charset="0"/>
              <a:sym typeface="Helvetica" charset="0"/>
            </a:endParaRPr>
          </a:p>
        </p:txBody>
      </p:sp>
      <p:sp>
        <p:nvSpPr>
          <p:cNvPr id="614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111"/>
            <a:ext cx="3808412" cy="2492990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274320" marR="0" lvl="0" indent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vraag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practicum is: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verband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tussen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netto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en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voorwerpen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573731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Meerkeuzevraag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379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48770"/>
            <a:ext cx="7598971" cy="617092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FontTx/>
              <a:buAutoNum type="arabicPeriod" startAt="4"/>
              <a:tabLst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voorwerp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700" dirty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is 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___________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voorwerp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uitgeoefend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voorwerp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omgekeerd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uitgeoefend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voorwerp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netto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en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omgekeerd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voorwerp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Altijd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onder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rechte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hoek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zwaartkracht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solidFill>
                <a:schemeClr val="tx1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33795" name="Rectangle 3"/>
          <p:cNvSpPr>
            <a:spLocks/>
          </p:cNvSpPr>
          <p:nvPr/>
        </p:nvSpPr>
        <p:spPr bwMode="auto">
          <a:xfrm>
            <a:off x="685622" y="2058853"/>
            <a:ext cx="6989529" cy="35839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533405" indent="-457200" algn="l">
              <a:spcBef>
                <a:spcPts val="900"/>
              </a:spcBef>
              <a:buFont typeface="+mj-lt"/>
              <a:buAutoNum type="alphaLcParenR"/>
              <a:tabLst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</a:pP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151814" y="182877"/>
            <a:ext cx="390884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.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573731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Meerkeuzevraag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481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54831"/>
            <a:ext cx="7542212" cy="36779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FontTx/>
              <a:buAutoNum type="arabicPeriod" startAt="5"/>
              <a:tabLst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netto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voorwerp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is ______________ </a:t>
            </a:r>
            <a:endParaRPr lang="en-US" sz="2700" dirty="0" smtClean="0">
              <a:solidFill>
                <a:schemeClr val="tx1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zwaartekracht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som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vectoren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die op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voorwerp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inwerken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Altijd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evenredig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normaalkracht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Zowel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A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C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juist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300" b="1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608012" y="2155031"/>
            <a:ext cx="6703854" cy="249731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533405" indent="-457200" algn="l">
              <a:spcBef>
                <a:spcPts val="1650"/>
              </a:spcBef>
              <a:buFont typeface="+mj-lt"/>
              <a:buAutoNum type="alphaLcParenR"/>
              <a:tabLst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76205" algn="l"/>
                <a:tab pos="514384" algn="l"/>
                <a:tab pos="1066871" algn="l"/>
                <a:tab pos="1600307" algn="l"/>
                <a:tab pos="2133742" algn="l"/>
                <a:tab pos="2667178" algn="l"/>
              </a:tabLst>
            </a:pP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151814" y="182877"/>
            <a:ext cx="390884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.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0" y="2687947"/>
            <a:ext cx="12188825" cy="3336105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396973"/>
            <a:ext cx="236532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Gefeliciteerd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4819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896322"/>
            <a:ext cx="3586623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274430" marR="0" lvl="0" indent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Je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hebt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onderzoek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klaar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34820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" y="1280160"/>
            <a:ext cx="12038011" cy="83099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274320" marR="0" lvl="0" indent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209564" algn="l"/>
                <a:tab pos="685846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instructies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docent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alles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ruimen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resultaten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onderzoek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door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geven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0123640" y="5963291"/>
            <a:ext cx="2056865" cy="374337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1317990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Naslag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686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" y="896111"/>
            <a:ext cx="11885610" cy="2154436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algn="l" fontAlgn="auto">
              <a:spcBef>
                <a:spcPts val="0"/>
              </a:spcBef>
              <a:spcAft>
                <a:spcPts val="0"/>
              </a:spcAft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Alle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illustraties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zijn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afkomstig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uit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PASCO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documentatie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, clip art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uit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het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publieke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domein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, of Wikimedia.</a:t>
            </a:r>
          </a:p>
          <a:p>
            <a:pPr marL="27432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endParaRPr lang="en-US" sz="2000" dirty="0">
              <a:latin typeface="Calibri"/>
              <a:cs typeface="Helvetica" charset="0"/>
              <a:sym typeface="Helvetica" charset="0"/>
            </a:endParaRP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endParaRPr lang="en-US" sz="2000" dirty="0">
              <a:latin typeface="Calibri"/>
              <a:cs typeface="Helvetica" charset="0"/>
              <a:sym typeface="Helvetica" charset="0"/>
            </a:endParaRP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cs typeface="Helvetica" charset="0"/>
                <a:sym typeface="Helvetica" charset="0"/>
              </a:rPr>
              <a:t>http://commons.wikimedia.org/wiki/File:USAF_F-16C_Profile.JPEG</a:t>
            </a: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cs typeface="Helvetica" charset="0"/>
                <a:sym typeface="Helvetica" charset="0"/>
              </a:rPr>
              <a:t>http://commons.wikimedia.org/wiki/File:Damped_spring.gif</a:t>
            </a: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cs typeface="Helvetica" charset="0"/>
                <a:sym typeface="Helvetica" charset="0"/>
              </a:rPr>
              <a:t>http://commons.wikimedia.org/wiki/File:Launch_of_Space_Shuttle_Atlantis.jpg</a:t>
            </a: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cs typeface="Helvetica" charset="0"/>
                <a:sym typeface="Helvetica" charset="0"/>
              </a:rPr>
              <a:t>http://www.freeclipartnow.com/office/paper-shredder.jpg.html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95063" y="571903"/>
            <a:ext cx="2094954" cy="480399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636799" y="2383631"/>
            <a:ext cx="594650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veer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7172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293812" y="5888831"/>
            <a:ext cx="333425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600" b="1" i="1" dirty="0" err="1">
                <a:latin typeface="Times New Roman" pitchFamily="18" charset="0"/>
                <a:cs typeface="Times New Roman" pitchFamily="18" charset="0"/>
                <a:sym typeface="Times New Roman Italic" charset="0"/>
              </a:rPr>
              <a:t>F</a:t>
            </a:r>
            <a:r>
              <a:rPr lang="en-US" sz="2600" baseline="-30000" dirty="0" err="1">
                <a:latin typeface="Times New Roman" pitchFamily="18" charset="0"/>
                <a:cs typeface="Times New Roman" pitchFamily="18" charset="0"/>
                <a:sym typeface="Times New Roman Italic" charset="0"/>
              </a:rPr>
              <a:t>g</a:t>
            </a:r>
            <a:endParaRPr lang="en-US" sz="2600" baseline="-30000" dirty="0">
              <a:latin typeface="Times New Roman" pitchFamily="18" charset="0"/>
              <a:cs typeface="Times New Roman" pitchFamily="18" charset="0"/>
              <a:sym typeface="Times New Roman Italic" charset="0"/>
            </a:endParaRPr>
          </a:p>
        </p:txBody>
      </p:sp>
      <p:sp>
        <p:nvSpPr>
          <p:cNvPr id="7174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293812" y="2155031"/>
            <a:ext cx="333425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600" b="1" i="1" dirty="0" err="1">
                <a:latin typeface="Times New Roman" pitchFamily="18" charset="0"/>
                <a:cs typeface="Times New Roman" pitchFamily="18" charset="0"/>
                <a:sym typeface="Times New Roman Italic" charset="0"/>
              </a:rPr>
              <a:t>F</a:t>
            </a:r>
            <a:r>
              <a:rPr lang="en-US" sz="2600" baseline="-30000" dirty="0" err="1">
                <a:latin typeface="Times New Roman" pitchFamily="18" charset="0"/>
                <a:cs typeface="Times New Roman" pitchFamily="18" charset="0"/>
                <a:sym typeface="Times New Roman Italic" charset="0"/>
              </a:rPr>
              <a:t>k</a:t>
            </a:r>
            <a:endParaRPr lang="en-US" sz="2600" baseline="-30000" dirty="0">
              <a:latin typeface="Times New Roman" pitchFamily="18" charset="0"/>
              <a:cs typeface="Times New Roman" pitchFamily="18" charset="0"/>
              <a:sym typeface="Times New Roman Italic" charset="0"/>
            </a:endParaRPr>
          </a:p>
        </p:txBody>
      </p:sp>
      <p:sp>
        <p:nvSpPr>
          <p:cNvPr id="7175" name="Rectangle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2285405" y="5051816"/>
            <a:ext cx="1716175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i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evenwicht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7176" name="Rectangle 8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637602" y="4251097"/>
            <a:ext cx="846386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7177" name="Rectangle 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3899691" y="3374231"/>
            <a:ext cx="1230893" cy="553998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3600" b="1" i="1" baseline="-6000" dirty="0" smtClean="0">
                <a:latin typeface="Times New Roman" pitchFamily="18" charset="0"/>
                <a:cs typeface="Times New Roman" pitchFamily="18" charset="0"/>
                <a:sym typeface="Times New Roman" charset="0"/>
              </a:rPr>
              <a:t>x</a:t>
            </a:r>
            <a:r>
              <a:rPr lang="en-US" sz="2000" b="1" baseline="-40000" dirty="0" smtClean="0">
                <a:latin typeface="Times New Roman" pitchFamily="18" charset="0"/>
                <a:cs typeface="Times New Roman" pitchFamily="18" charset="0"/>
                <a:sym typeface="Times New Roman" charset="0"/>
              </a:rPr>
              <a:t>0</a:t>
            </a:r>
            <a:r>
              <a:rPr lang="en-US" sz="3600" b="1" i="1" baseline="-6000" dirty="0" smtClean="0">
                <a:latin typeface="Times New Roman" pitchFamily="18" charset="0"/>
                <a:cs typeface="Times New Roman" pitchFamily="18" charset="0"/>
                <a:sym typeface="Times New Roman" charset="0"/>
              </a:rPr>
              <a:t> </a:t>
            </a:r>
            <a:r>
              <a:rPr lang="en-US" sz="3600" baseline="-6000" dirty="0" smtClean="0">
                <a:latin typeface="Times New Roman" pitchFamily="18" charset="0"/>
                <a:cs typeface="Times New Roman" pitchFamily="18" charset="0"/>
                <a:sym typeface="Times New Roman" charset="0"/>
              </a:rPr>
              <a:t>= 0</a:t>
            </a:r>
            <a:endParaRPr lang="en-US" sz="3600" dirty="0">
              <a:latin typeface="Times New Roman" pitchFamily="18" charset="0"/>
              <a:cs typeface="Times New Roman" pitchFamily="18" charset="0"/>
              <a:sym typeface="Times New Roman" charset="0"/>
            </a:endParaRP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799621" y="2421059"/>
            <a:ext cx="780847" cy="28595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685351" y="3736437"/>
            <a:ext cx="1047477" cy="953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799621" y="4308341"/>
            <a:ext cx="780847" cy="28595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181" name="Rectangle 13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103812" y="396973"/>
            <a:ext cx="230127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Achtergrond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7182" name="Rectangle 14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7612" y="896111"/>
            <a:ext cx="6705401" cy="5170646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274320" marR="0" lvl="0" indent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Wij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zullen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net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Newton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deed, in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eenvoudig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systeem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gaan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zoeken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naar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relatie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tussen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eerdere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experimenten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misschien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nog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veer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opgehangen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ondervindt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zwaartekracht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tegenkracht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veer. 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In 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rust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twee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elkaar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evenwicht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Wanneer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gewichtje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evenwichtspunt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gehaald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één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beide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groter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andere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ontstaat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netto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richting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evenwichtspunt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Wij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gaan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onderzoeken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hoe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samenhangt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systeem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84212" y="3437280"/>
            <a:ext cx="1524000" cy="1588"/>
          </a:xfrm>
          <a:prstGeom prst="straightConnector1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1332941" y="4072388"/>
            <a:ext cx="228600" cy="228600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16200000" flipH="1">
            <a:off x="685006" y="5024329"/>
            <a:ext cx="1524000" cy="1588"/>
          </a:xfrm>
          <a:prstGeom prst="straightConnector1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09387" y="705348"/>
            <a:ext cx="2094954" cy="34123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32719" y="-38127"/>
            <a:ext cx="2094954" cy="684378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685622" y="705348"/>
            <a:ext cx="269304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600" b="1" dirty="0">
                <a:latin typeface="Calibri"/>
                <a:ea typeface="Verdana" charset="0"/>
                <a:cs typeface="Verdana" charset="0"/>
                <a:sym typeface="Verdana" charset="0"/>
              </a:rPr>
              <a:t>a)</a:t>
            </a:r>
          </a:p>
        </p:txBody>
      </p:sp>
      <p:sp>
        <p:nvSpPr>
          <p:cNvPr id="819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170864" y="705348"/>
            <a:ext cx="283732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600" b="1" dirty="0">
                <a:latin typeface="Calibri"/>
                <a:ea typeface="Verdana" charset="0"/>
                <a:cs typeface="Verdana" charset="0"/>
                <a:sym typeface="Verdana" charset="0"/>
              </a:rPr>
              <a:t>b)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18720" y="3069216"/>
            <a:ext cx="628486" cy="953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37765" y="3869881"/>
            <a:ext cx="628486" cy="953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951981" y="3088280"/>
            <a:ext cx="95225" cy="83879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933207" y="3869881"/>
            <a:ext cx="628486" cy="953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32719" y="3869881"/>
            <a:ext cx="628486" cy="953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03962" y="3869881"/>
            <a:ext cx="628486" cy="953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03962" y="4937435"/>
            <a:ext cx="628486" cy="953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37223" y="3888945"/>
            <a:ext cx="95225" cy="110568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8209" name="Rectangle 1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182876"/>
            <a:ext cx="3908841" cy="295465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502920" marR="0" lvl="0" indent="-5029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400" b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Vr.1: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Geef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tekstvlak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hieronder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welke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grootste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is: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veerkracht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of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zwaartekracht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zowel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situatie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a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b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daarna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</a:p>
          <a:p>
            <a:pPr marL="502920" marR="0" lvl="0" indent="-5029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      van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8210" name="Picture 18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>
            <p:custDataLst>
              <p:tags r:id="rId5"/>
            </p:custDataLst>
          </p:nvPr>
        </p:nvSpPr>
        <p:spPr>
          <a:xfrm>
            <a:off x="608012" y="3717131"/>
            <a:ext cx="1834860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4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baseline="-4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>
            <p:custDataLst>
              <p:tags r:id="rId6"/>
            </p:custDataLst>
          </p:nvPr>
        </p:nvSpPr>
        <p:spPr>
          <a:xfrm>
            <a:off x="4237037" y="3698081"/>
            <a:ext cx="1834860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4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baseline="-4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7"/>
            </p:custDataLst>
          </p:nvPr>
        </p:nvSpPr>
        <p:spPr>
          <a:xfrm>
            <a:off x="6627812" y="4345721"/>
            <a:ext cx="1834860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4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aseline="-4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>
            <p:custDataLst>
              <p:tags r:id="rId8"/>
            </p:custDataLst>
          </p:nvPr>
        </p:nvSpPr>
        <p:spPr>
          <a:xfrm>
            <a:off x="3117995" y="3279775"/>
            <a:ext cx="1834860" cy="400110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40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baseline="-4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37494" y="381270"/>
            <a:ext cx="7770376" cy="622898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75636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Materialen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en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benodigdheden</a:t>
            </a:r>
            <a:endParaRPr lang="en-US" sz="3200" b="1" dirty="0">
              <a:solidFill>
                <a:srgbClr val="EB572D"/>
              </a:solidFill>
              <a:latin typeface="Calibri"/>
              <a:cs typeface="Helvetica" charset="0"/>
              <a:sym typeface="Helvetica" charset="0"/>
            </a:endParaRPr>
          </a:p>
        </p:txBody>
      </p:sp>
      <p:sp>
        <p:nvSpPr>
          <p:cNvPr id="9219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322"/>
            <a:ext cx="4875212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274430" marR="0" lvl="0" indent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Verzamel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al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materialen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met je experiment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begint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9220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" y="1774031"/>
            <a:ext cx="2906750" cy="361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548283" marR="0" lvl="0" indent="-274142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22" algn="l"/>
                <a:tab pos="685708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krachtsensor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283" marR="0" lvl="0" indent="-274142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22" algn="l"/>
                <a:tab pos="685708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bewegingssensor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283" marR="0" lvl="0" indent="-274142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22" algn="l"/>
                <a:tab pos="685708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diverse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veren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283" marR="0" lvl="0" indent="-274142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22" algn="l"/>
                <a:tab pos="685708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statief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283" marR="0" lvl="0" indent="-274142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22" algn="l"/>
                <a:tab pos="685708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extra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statief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stangetje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283" marR="0" lvl="0" indent="-274142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22" algn="l"/>
                <a:tab pos="685708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283" marR="0" lvl="0" indent="-274142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22" algn="l"/>
                <a:tab pos="685708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statiefklem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685846" marR="0" lvl="0" indent="-476282" defTabSz="914400" eaLnBrk="1" fontAlgn="auto" latinLnBrk="0" hangingPunct="1">
              <a:lnSpc>
                <a:spcPct val="120000"/>
              </a:lnSpc>
              <a:spcBef>
                <a:spcPts val="600"/>
              </a:spcBef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22" algn="l"/>
                <a:tab pos="685708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425847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Zet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in de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juiste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volgorde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4041647" y="3658083"/>
            <a:ext cx="3713783" cy="2802328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155447" y="3657600"/>
            <a:ext cx="3713783" cy="2802328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4037012" y="758951"/>
            <a:ext cx="3713783" cy="2802328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150811" y="762483"/>
            <a:ext cx="3713783" cy="2802328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  <a:effectLst/>
        </p:spPr>
      </p:pic>
      <p:sp>
        <p:nvSpPr>
          <p:cNvPr id="10246" name="Rectangle 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70412" y="1014983"/>
            <a:ext cx="2743200" cy="1656860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8" tIns="45718" rIns="91438" bIns="45718" anchor="t" anchorCtr="0">
            <a:sp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B.</a:t>
            </a:r>
            <a:r>
              <a:rPr lang="en-US" sz="2300" b="1" dirty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Zet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zoals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die meet met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krachtsensor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versus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versnelling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latin typeface="Calibri"/>
              <a:cs typeface="Arial" charset="0"/>
              <a:sym typeface="Arial" charset="0"/>
            </a:endParaRPr>
          </a:p>
          <a:p>
            <a:pPr>
              <a:lnSpc>
                <a:spcPts val="1650"/>
              </a:lnSpc>
              <a:spcBef>
                <a:spcPts val="900"/>
              </a:spcBef>
            </a:pP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10247" name="Rectangle 7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08012" y="3907631"/>
            <a:ext cx="2743200" cy="132343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8" tIns="45718" rIns="91438" bIns="45718" anchor="t" anchorCtr="0">
            <a:sp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C.</a:t>
            </a:r>
            <a:r>
              <a:rPr lang="en-US" sz="2300" b="1" dirty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Gebruik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lineaire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fit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hellingshoek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lijn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bepalen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0248" name="Rectangle 8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70412" y="3907631"/>
            <a:ext cx="2743200" cy="132343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7" tIns="45718" rIns="91437" bIns="45718" anchor="t" anchorCtr="0">
            <a:sp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D.</a:t>
            </a:r>
            <a:r>
              <a:rPr lang="en-US" sz="2300" b="1" dirty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Verbind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zowel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bewegings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-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krachtsensor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de SPARK SLS.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0249" name="Rectangle 9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08012" y="1012029"/>
            <a:ext cx="2743200" cy="163121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8" tIns="45718" rIns="91438" bIns="45718" anchor="t" anchorCtr="0">
            <a:sp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A.</a:t>
            </a:r>
            <a:r>
              <a:rPr lang="en-US" sz="2300" b="1" dirty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Laat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gewichtje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en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neer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veren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begin met het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verzamelen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gegevens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0250" name="Rectangle 10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8151814" y="182877"/>
            <a:ext cx="3908841" cy="2215991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stappen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links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maken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practicum.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echter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juiste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volgorde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alle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stappen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juiste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volgorde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daar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0251" name="Picture 11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5130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Opstelling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1126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7446610" cy="4316566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Hang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krachtsensor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dwarsstangetje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statief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op. 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Hang de veer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krachtsensor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hang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gewichtje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veer.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Plaats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bewegingssensor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direct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gewichtje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zodanig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meetoppervlak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gewichtje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gericht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Verbind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zowel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-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bewegingssensor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de SPARK SLS.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89367" y="1010363"/>
            <a:ext cx="3542377" cy="516619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62385"/>
            <a:ext cx="287580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cs typeface="Helvetica" charset="0"/>
                <a:sym typeface="Helvetica" charset="0"/>
              </a:rPr>
              <a:t>Meten</a:t>
            </a:r>
            <a:endParaRPr lang="en-US" sz="3200" b="1" dirty="0">
              <a:solidFill>
                <a:srgbClr val="EB572D"/>
              </a:solidFill>
              <a:latin typeface="Calibri"/>
              <a:cs typeface="Helvetica" charset="0"/>
              <a:sym typeface="Helvetica" charset="0"/>
            </a:endParaRPr>
          </a:p>
        </p:txBody>
      </p:sp>
      <p:sp>
        <p:nvSpPr>
          <p:cNvPr id="1229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548640"/>
            <a:ext cx="3908840" cy="553997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indent="-27432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4" algn="l"/>
                <a:tab pos="381025" algn="l"/>
                <a:tab pos="57154" algn="l"/>
                <a:tab pos="381025" algn="l"/>
              </a:tabLst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gewichtje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stil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hangt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op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nulstellingsknop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(Zero) van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krachtsensor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indent="-27432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4" algn="l"/>
                <a:tab pos="381025" algn="l"/>
                <a:tab pos="57154" algn="l"/>
                <a:tab pos="381025" algn="l"/>
              </a:tabLst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Trek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gewichtje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zachtjes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naar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beneden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laat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los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zodat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gewichtje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begint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dansen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indent="-274320" algn="l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19051" algn="l"/>
                <a:tab pos="342923" algn="l"/>
                <a:tab pos="19051" algn="l"/>
                <a:tab pos="342923" algn="l"/>
                <a:tab pos="19051" algn="l"/>
                <a:tab pos="342923" algn="l"/>
              </a:tabLst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   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meting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beginnen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indent="-274320" algn="l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19051" algn="l"/>
                <a:tab pos="342923" algn="l"/>
                <a:tab pos="19051" algn="l"/>
                <a:tab pos="342923" algn="l"/>
                <a:tab pos="19051" algn="l"/>
                <a:tab pos="342923" algn="l"/>
              </a:tabLst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Nadat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gewichtje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3 à 4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gegaan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ongeveer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5 tot 10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seconden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op     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meting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stoppen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47212" y="3526631"/>
            <a:ext cx="304721" cy="30501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52012" y="5355431"/>
            <a:ext cx="304721" cy="30501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No Subheadin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ongratulation Icons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With Hdr &amp; Hdg &amp; Subheadin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ogo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Image Referenc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No Subheadin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FList No Headin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2 Ln Sub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D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C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B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B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C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 Right Below Camer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No Subheadin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No Subheadin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ech Tool Tip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Right Above Text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 SPARK">
  <a:themeElements>
    <a:clrScheme name="Physics">
      <a:dk1>
        <a:srgbClr val="000000"/>
      </a:dk1>
      <a:lt1>
        <a:srgbClr val="FFFFFF"/>
      </a:lt1>
      <a:dk2>
        <a:srgbClr val="0066CC"/>
      </a:dk2>
      <a:lt2>
        <a:srgbClr val="808080"/>
      </a:lt2>
      <a:accent1>
        <a:srgbClr val="0066CC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SPAR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SP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Pages>0</Pages>
  <Words>1706</Words>
  <Characters>0</Characters>
  <Application>Microsoft Office PowerPoint</Application>
  <PresentationFormat>Aangepast</PresentationFormat>
  <Lines>0</Lines>
  <Paragraphs>224</Paragraphs>
  <Slides>33</Slides>
  <Notes>33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Blank SPARK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gebruiker</cp:lastModifiedBy>
  <cp:revision>109</cp:revision>
  <dcterms:modified xsi:type="dcterms:W3CDTF">2009-08-21T19:28:31Z</dcterms:modified>
</cp:coreProperties>
</file>