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notesSlides/notesSlide29.xml" ContentType="application/vnd.openxmlformats-officedocument.presentationml.notesSlide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</p:sldMasterIdLst>
  <p:notesMasterIdLst>
    <p:notesMasterId r:id="rId34"/>
  </p:notesMasterIdLst>
  <p:sldIdLst>
    <p:sldId id="289" r:id="rId3"/>
    <p:sldId id="311" r:id="rId4"/>
    <p:sldId id="290" r:id="rId5"/>
    <p:sldId id="291" r:id="rId6"/>
    <p:sldId id="292" r:id="rId7"/>
    <p:sldId id="293" r:id="rId8"/>
    <p:sldId id="294" r:id="rId9"/>
    <p:sldId id="256" r:id="rId10"/>
    <p:sldId id="295" r:id="rId11"/>
    <p:sldId id="258" r:id="rId12"/>
    <p:sldId id="259" r:id="rId13"/>
    <p:sldId id="260" r:id="rId14"/>
    <p:sldId id="261" r:id="rId15"/>
    <p:sldId id="257" r:id="rId16"/>
    <p:sldId id="262" r:id="rId17"/>
    <p:sldId id="263" r:id="rId18"/>
    <p:sldId id="268" r:id="rId19"/>
    <p:sldId id="296" r:id="rId20"/>
    <p:sldId id="269" r:id="rId21"/>
    <p:sldId id="297" r:id="rId22"/>
    <p:sldId id="270" r:id="rId23"/>
    <p:sldId id="271" r:id="rId24"/>
    <p:sldId id="298" r:id="rId25"/>
    <p:sldId id="264" r:id="rId26"/>
    <p:sldId id="300" r:id="rId27"/>
    <p:sldId id="299" r:id="rId28"/>
    <p:sldId id="265" r:id="rId29"/>
    <p:sldId id="266" r:id="rId30"/>
    <p:sldId id="303" r:id="rId31"/>
    <p:sldId id="310" r:id="rId32"/>
    <p:sldId id="305" r:id="rId33"/>
  </p:sldIdLst>
  <p:sldSz cx="12188825" cy="674846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685708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1371416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2057125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2742833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3428543" algn="l" defTabSz="1371416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4114249" algn="l" defTabSz="1371416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4799959" algn="l" defTabSz="1371416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5485667" algn="l" defTabSz="1371416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15" autoAdjust="0"/>
  </p:normalViewPr>
  <p:slideViewPr>
    <p:cSldViewPr>
      <p:cViewPr>
        <p:scale>
          <a:sx n="90" d="100"/>
          <a:sy n="90" d="100"/>
        </p:scale>
        <p:origin x="-78" y="180"/>
      </p:cViewPr>
      <p:guideLst>
        <p:guide orient="horz" pos="2125"/>
        <p:guide pos="2559"/>
        <p:guide pos="51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4B5C-7B6F-411C-A5C7-872C0A630C75}" type="datetimeFigureOut">
              <a:rPr lang="en-US" smtClean="0"/>
              <a:pPr/>
              <a:t>8/22/2009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685800"/>
            <a:ext cx="6191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B027-47EA-406F-A16F-D417F5B4EA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714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08" algn="l" defTabSz="13714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416" algn="l" defTabSz="13714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125" algn="l" defTabSz="13714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833" algn="l" defTabSz="13714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543" algn="l" defTabSz="13714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249" algn="l" defTabSz="13714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959" algn="l" defTabSz="13714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667" algn="l" defTabSz="13714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Gewicht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wagentje</a:t>
            </a:r>
            <a:r>
              <a:rPr lang="en-US" baseline="0" dirty="0" smtClean="0"/>
              <a:t> =]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Oorspronkelijke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positie</a:t>
            </a:r>
            <a:r>
              <a:rPr lang="en-US" baseline="0" dirty="0" smtClean="0"/>
              <a:t>=]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juiste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hoek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baan</a:t>
            </a:r>
            <a:r>
              <a:rPr lang="en-US" baseline="0" dirty="0" smtClean="0"/>
              <a:t> =]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Maximale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hoogte</a:t>
            </a:r>
            <a:r>
              <a:rPr lang="en-US" baseline="0" dirty="0" smtClean="0"/>
              <a:t> =]</a:t>
            </a:r>
          </a:p>
          <a:p>
            <a:r>
              <a:rPr lang="en-US" baseline="0" dirty="0" smtClean="0"/>
              <a:t>	[GPE =]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KE van het </a:t>
            </a:r>
            <a:r>
              <a:rPr lang="en-US" baseline="0" dirty="0" err="1" smtClean="0"/>
              <a:t>systeem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punt is…]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Snelheid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wagentje</a:t>
            </a:r>
            <a:r>
              <a:rPr lang="en-US" baseline="0" dirty="0" smtClean="0"/>
              <a:t> =]</a:t>
            </a:r>
          </a:p>
          <a:p>
            <a:r>
              <a:rPr lang="en-US" baseline="0" dirty="0" smtClean="0"/>
              <a:t>	[KE =]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0535-F472-4103-8D86-C11BDF2F29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GPE van het </a:t>
            </a:r>
            <a:r>
              <a:rPr lang="en-US" baseline="0" dirty="0" err="1" smtClean="0"/>
              <a:t>systeem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punt is…]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[GPE3 =]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[KE3 =]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[TE3 =]</a:t>
            </a:r>
            <a:endParaRPr lang="en-US" dirty="0" smtClean="0"/>
          </a:p>
          <a:p>
            <a:r>
              <a:rPr lang="en-US" dirty="0" smtClean="0"/>
              <a:t>	[De </a:t>
            </a:r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van</a:t>
            </a:r>
            <a:r>
              <a:rPr lang="en-US" baseline="0" dirty="0" smtClean="0"/>
              <a:t>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 KE was het </a:t>
            </a:r>
            <a:r>
              <a:rPr lang="en-US" baseline="0" dirty="0" err="1" smtClean="0"/>
              <a:t>grootst</a:t>
            </a:r>
            <a:r>
              <a:rPr lang="en-US" baseline="0" dirty="0" smtClean="0"/>
              <a:t> op…]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energie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komt</a:t>
            </a:r>
            <a:r>
              <a:rPr lang="en-US" baseline="0" dirty="0" smtClean="0"/>
              <a:t> van...]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energie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ging</a:t>
            </a:r>
            <a:r>
              <a:rPr lang="en-US" baseline="0" dirty="0" smtClean="0"/>
              <a:t> over in…]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pijl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snelheid</a:t>
            </a:r>
            <a:r>
              <a:rPr lang="en-US" baseline="0" dirty="0" smtClean="0"/>
              <a:t> van…]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juiste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volgorde</a:t>
            </a:r>
            <a:r>
              <a:rPr lang="en-US" baseline="0" dirty="0" smtClean="0"/>
              <a:t> is…]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B027-47EA-406F-A16F-D417F5B4EA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69272"/>
            <a:ext cx="10969943" cy="1124745"/>
          </a:xfrm>
          <a:prstGeom prst="rect">
            <a:avLst/>
          </a:prstGeom>
        </p:spPr>
        <p:txBody>
          <a:bodyPr lIns="137141" tIns="68571" rIns="137141" bIns="685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575121"/>
            <a:ext cx="10969943" cy="4453699"/>
          </a:xfrm>
          <a:prstGeom prst="rect">
            <a:avLst/>
          </a:prstGeom>
        </p:spPr>
        <p:txBody>
          <a:bodyPr lIns="137141" tIns="68571" rIns="137141" bIns="685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0"/>
            <a:ext cx="12188823" cy="146684"/>
          </a:xfrm>
          <a:prstGeom prst="rect">
            <a:avLst/>
          </a:prstGeom>
          <a:solidFill>
            <a:schemeClr val="accent1"/>
          </a:solidFill>
        </p:spPr>
        <p:txBody>
          <a:bodyPr lIns="182885" tIns="91443" rIns="182885" bIns="91443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" y="5995691"/>
            <a:ext cx="12188571" cy="770089"/>
          </a:xfrm>
          <a:prstGeom prst="rect">
            <a:avLst/>
          </a:prstGeom>
          <a:solidFill>
            <a:schemeClr val="accent1"/>
          </a:solidFill>
        </p:spPr>
        <p:txBody>
          <a:bodyPr wrap="square" lIns="182885" tIns="0" rIns="0" bIns="0" rtlCol="0" anchor="ctr" anchorCtr="0"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Wet van </a:t>
            </a:r>
            <a:r>
              <a:rPr lang="en-US" sz="4000" b="1" dirty="0" err="1" smtClean="0">
                <a:solidFill>
                  <a:schemeClr val="bg1"/>
                </a:solidFill>
                <a:latin typeface="Calibri" pitchFamily="34" charset="0"/>
              </a:rPr>
              <a:t>Behoud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 van </a:t>
            </a:r>
            <a:r>
              <a:rPr lang="en-US" sz="4000" b="1" dirty="0" err="1" smtClean="0">
                <a:solidFill>
                  <a:schemeClr val="bg1"/>
                </a:solidFill>
                <a:latin typeface="Calibri" pitchFamily="34" charset="0"/>
              </a:rPr>
              <a:t>Energie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01779"/>
            <a:ext cx="12188571" cy="146684"/>
          </a:xfrm>
          <a:prstGeom prst="rect">
            <a:avLst/>
          </a:prstGeom>
          <a:solidFill>
            <a:schemeClr val="tx2"/>
          </a:solidFill>
        </p:spPr>
        <p:txBody>
          <a:bodyPr lIns="182885" tIns="91443" rIns="182885" bIns="91443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Wet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van </a:t>
            </a:r>
            <a:r>
              <a:rPr lang="en-US" sz="2400" b="1" baseline="0" dirty="0" err="1" smtClean="0">
                <a:solidFill>
                  <a:srgbClr val="FFFFFF"/>
                </a:solidFill>
                <a:latin typeface="Calibri"/>
              </a:rPr>
              <a:t>Behoud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van </a:t>
            </a:r>
            <a:r>
              <a:rPr lang="en-US" sz="2400" b="1" baseline="0" dirty="0" err="1" smtClean="0">
                <a:solidFill>
                  <a:srgbClr val="FFFFFF"/>
                </a:solidFill>
                <a:latin typeface="Calibri"/>
              </a:rPr>
              <a:t>Energie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 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5" tIns="91443" rIns="182885" bIns="9144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8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Wet van </a:t>
            </a:r>
            <a:r>
              <a:rPr lang="en-US" sz="2400" b="1" dirty="0" err="1" smtClean="0">
                <a:solidFill>
                  <a:srgbClr val="FFFFFF"/>
                </a:solidFill>
                <a:latin typeface="Calibri"/>
              </a:rPr>
              <a:t>Behoud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 van </a:t>
            </a:r>
            <a:r>
              <a:rPr lang="en-US" sz="2400" b="1" dirty="0" err="1" smtClean="0">
                <a:solidFill>
                  <a:srgbClr val="FFFFFF"/>
                </a:solidFill>
                <a:latin typeface="Calibri"/>
              </a:rPr>
              <a:t>Energie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 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708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41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712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283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70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416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712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283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8" algn="l" defTabSz="1371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6" algn="l" defTabSz="1371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5" algn="l" defTabSz="1371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3" algn="l" defTabSz="1371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49" algn="l" defTabSz="1371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59" algn="l" defTabSz="1371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7" algn="l" defTabSz="1371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62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24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6868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24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62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246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6868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249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2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2" algn="l" defTabSz="13712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246" algn="l" defTabSz="13712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868" algn="l" defTabSz="13712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91" algn="l" defTabSz="13712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113" algn="l" defTabSz="13712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737" algn="l" defTabSz="13712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359" algn="l" defTabSz="13712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84981" algn="l" defTabSz="13712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5.xml"/><Relationship Id="rId7" Type="http://schemas.openxmlformats.org/officeDocument/2006/relationships/image" Target="../media/image23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2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9.xml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8.png"/><Relationship Id="rId4" Type="http://schemas.openxmlformats.org/officeDocument/2006/relationships/tags" Target="../tags/tag60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68.xml"/><Relationship Id="rId7" Type="http://schemas.openxmlformats.org/officeDocument/2006/relationships/image" Target="../media/image3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4" Type="http://schemas.openxmlformats.org/officeDocument/2006/relationships/tags" Target="../tags/tag69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23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.jpeg"/><Relationship Id="rId5" Type="http://schemas.openxmlformats.org/officeDocument/2006/relationships/tags" Target="../tags/tag78.xml"/><Relationship Id="rId10" Type="http://schemas.openxmlformats.org/officeDocument/2006/relationships/image" Target="../media/image23.png"/><Relationship Id="rId4" Type="http://schemas.openxmlformats.org/officeDocument/2006/relationships/tags" Target="../tags/tag77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2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2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23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18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16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6.xml"/><Relationship Id="rId7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0.xml"/><Relationship Id="rId7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image" Target="../media/image19.png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88825" cy="60049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70"/>
            <a:ext cx="7598971" cy="390106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4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495234" algn="l"/>
                <a:tab pos="19048" algn="l"/>
                <a:tab pos="495234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Monteer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hoek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indicator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zijkant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zo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dicht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mogelijk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bij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4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495234" algn="l"/>
                <a:tab pos="19048" algn="l"/>
                <a:tab pos="495234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Sluit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de Spark.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4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495234" algn="l"/>
                <a:tab pos="19048" algn="l"/>
                <a:tab pos="495234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Gebruik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balans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massa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meten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vul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gewicht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tekstbox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in.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4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495234" algn="l"/>
                <a:tab pos="19048" algn="l"/>
                <a:tab pos="495234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Plaats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met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uitgetrokken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zuiger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tegen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stoot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-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einde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3315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87654" y="0"/>
            <a:ext cx="306355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Opstelling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13316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151814" y="182877"/>
            <a:ext cx="3908841" cy="110799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Meet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gewicht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402431"/>
            <a:ext cx="7598971" cy="310084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tabLst>
                <a:tab pos="19048" algn="l"/>
                <a:tab pos="495234" algn="l"/>
                <a:tab pos="19048" algn="l"/>
                <a:tab pos="49523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   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meetgegevens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verzamelen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paar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seconden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opnieuw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verzamelen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meetgegevens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stoppen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tabLst>
                <a:tab pos="19048" algn="l"/>
                <a:tab pos="495234" algn="l"/>
                <a:tab pos="19048" algn="l"/>
                <a:tab pos="49523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    Leg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oorspronkelijke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positie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t.o.v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zichtbaar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digitale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display, in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tekstkader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vast en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4337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1"/>
            <a:ext cx="19034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cs typeface="Helvetica" charset="0"/>
                <a:sym typeface="Helvetica" charset="0"/>
              </a:rPr>
              <a:t>Opstelling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2" y="3450486"/>
            <a:ext cx="3770917" cy="29929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004304" y="5850167"/>
            <a:ext cx="952250" cy="80066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3012" y="935831"/>
            <a:ext cx="304722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3412" y="554831"/>
            <a:ext cx="304722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23606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Opstelling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228542" y="2382932"/>
            <a:ext cx="6475314" cy="31264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533329" indent="-514282" algn="l">
              <a:spcBef>
                <a:spcPts val="1501"/>
              </a:spcBef>
              <a:buFont typeface="+mj-lt"/>
              <a:buAutoNum type="alphaLcParenR"/>
              <a:tabLst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</a:tabLst>
            </a:pPr>
            <a:endParaRPr lang="en-US" sz="22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70"/>
            <a:ext cx="7598971" cy="430887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850392" indent="-576072" algn="l">
              <a:spcBef>
                <a:spcPts val="1499"/>
              </a:spcBef>
              <a:spcAft>
                <a:spcPts val="0"/>
              </a:spcAft>
              <a:tabLst>
                <a:tab pos="19048" algn="l"/>
                <a:tab pos="647613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</a:pPr>
            <a:r>
              <a:rPr lang="en-US" sz="2700" b="1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Vr.1: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Waarom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zuiger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uitgetrokken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1217613" lvl="1" indent="-357188" algn="l">
              <a:spcBef>
                <a:spcPts val="1501"/>
              </a:spcBef>
              <a:buFont typeface="+mj-lt"/>
              <a:buAutoNum type="alphaLcParenR"/>
              <a:tabLst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Om de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lengte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zuiger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vast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stellen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217613" lvl="1" indent="-357188" algn="l">
              <a:spcBef>
                <a:spcPts val="1501"/>
              </a:spcBef>
              <a:buFont typeface="+mj-lt"/>
              <a:buAutoNum type="alphaLcParenR"/>
              <a:tabLst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Om vast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stellen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of het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kan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gaan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rijden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217613" lvl="1" indent="-357188" algn="l">
              <a:spcBef>
                <a:spcPts val="1501"/>
              </a:spcBef>
              <a:buFont typeface="+mj-lt"/>
              <a:buAutoNum type="alphaLcParenR"/>
              <a:tabLst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Om vast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stellen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waar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de veer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maximale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kracht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1217613" lvl="1" indent="-357188" algn="l">
              <a:spcBef>
                <a:spcPts val="1501"/>
              </a:spcBef>
              <a:buFont typeface="+mj-lt"/>
              <a:buAutoNum type="alphaLcParenR"/>
              <a:tabLst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33329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Om het moment vast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stellen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waar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zuiger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geen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invloed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meer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beweging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2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2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4" y="182877"/>
            <a:ext cx="3908841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399945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keuze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neem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19796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Opstelling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1638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69"/>
            <a:ext cx="7598971" cy="49244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 typeface="+mj-lt"/>
              <a:buAutoNum type="arabicPeriod" startAt="8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zuiger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net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zover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tot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blokkeert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 typeface="+mj-lt"/>
              <a:buAutoNum type="arabicPeriod" startAt="8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Plaats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onderaan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met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zuiger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tegen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stoot-einde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 typeface="+mj-lt"/>
              <a:buAutoNum type="arabicPeriod" startAt="8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ontspanknop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zuiger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boven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lanceren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 typeface="+mj-lt"/>
              <a:buAutoNum type="arabicPeriod" startAt="8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Observeer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hoe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gaat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 typeface="+mj-lt"/>
              <a:buAutoNum type="arabicPeriod" startAt="8"/>
              <a:tabLst>
                <a:tab pos="19048" algn="l"/>
                <a:tab pos="495234" algn="l"/>
                <a:tab pos="19048" algn="l"/>
                <a:tab pos="495234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  <a:tab pos="19048" algn="l"/>
                <a:tab pos="647613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Pas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hoek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zodanig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dichter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15 cm van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komt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lancering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4" y="182877"/>
            <a:ext cx="3908841" cy="147732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Na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geschikte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hoek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hebben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vastgesteld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leg je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hoek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vast in je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tekstbox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398" y="3450431"/>
            <a:ext cx="6856214" cy="3539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62385"/>
            <a:ext cx="287580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Meten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1741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548640"/>
            <a:ext cx="3908840" cy="58810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048" algn="l"/>
                <a:tab pos="342855" algn="l"/>
                <a:tab pos="19048" algn="l"/>
                <a:tab pos="342855" algn="l"/>
                <a:tab pos="19048" algn="l"/>
                <a:tab pos="342855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zuiger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geheel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tot het tot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blokkeert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048" algn="l"/>
                <a:tab pos="342855" algn="l"/>
                <a:tab pos="19048" algn="l"/>
                <a:tab pos="342855" algn="l"/>
                <a:tab pos="19048" algn="l"/>
                <a:tab pos="342855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Plaats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onderaan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42855" algn="l"/>
                <a:tab pos="342855" algn="l"/>
                <a:tab pos="19048" algn="l"/>
                <a:tab pos="342855" algn="l"/>
                <a:tab pos="19048" algn="l"/>
                <a:tab pos="342855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meetgegevens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verzamelen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42855" algn="l"/>
                <a:tab pos="342855" algn="l"/>
                <a:tab pos="19048" algn="l"/>
                <a:tab pos="342855" algn="l"/>
                <a:tab pos="19048" algn="l"/>
                <a:tab pos="342855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ontspanknop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zuiger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lanceren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42855" algn="l"/>
                <a:tab pos="342855" algn="l"/>
                <a:tab pos="19048" algn="l"/>
                <a:tab pos="342855" algn="l"/>
                <a:tab pos="19048" algn="l"/>
                <a:tab pos="342855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2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botsen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verzamelen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meetgegevens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stoppen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tabLst>
                <a:tab pos="19048" algn="l"/>
                <a:tab pos="342855" algn="l"/>
                <a:tab pos="19048" algn="l"/>
                <a:tab pos="342855" algn="l"/>
                <a:tab pos="19048" algn="l"/>
                <a:tab pos="342855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342855" indent="-323807">
              <a:spcBef>
                <a:spcPts val="450"/>
              </a:spcBef>
              <a:tabLst>
                <a:tab pos="19048" algn="l"/>
                <a:tab pos="342855" algn="l"/>
                <a:tab pos="19048" algn="l"/>
                <a:tab pos="342855" algn="l"/>
                <a:tab pos="19048" algn="l"/>
                <a:tab pos="342855" algn="l"/>
              </a:tabLst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8303638" y="3850817"/>
            <a:ext cx="4666036" cy="26498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685708" bIns="0" anchor="ctr"/>
          <a:lstStyle/>
          <a:p>
            <a:pPr marL="342855" indent="-342855" algn="l">
              <a:spcBef>
                <a:spcPts val="900"/>
              </a:spcBef>
              <a:tabLst>
                <a:tab pos="342855" algn="l"/>
                <a:tab pos="342855" algn="l"/>
                <a:tab pos="19048" algn="l"/>
                <a:tab pos="342855" algn="l"/>
                <a:tab pos="19048" algn="l"/>
                <a:tab pos="342855" algn="l"/>
              </a:tabLst>
            </a:pPr>
            <a:endParaRPr lang="en-US" sz="20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7212" y="2078831"/>
            <a:ext cx="304722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71212" y="4593431"/>
            <a:ext cx="304722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62386"/>
            <a:ext cx="36575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Gegevensverwerking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4" y="548640"/>
            <a:ext cx="3908840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8" algn="l"/>
                <a:tab pos="342855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Meet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afstand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tussen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stoot-einde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dichtst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bijzijnde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positie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t.o.v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8436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151814" y="3287960"/>
            <a:ext cx="4037011" cy="333424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28600" algn="l"/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 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De </a:t>
            </a:r>
            <a:r>
              <a:rPr lang="en-US" sz="23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afstand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tussen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de twee </a:t>
            </a:r>
            <a:r>
              <a:rPr lang="en-US" sz="23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meetpunten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endParaRPr lang="en-US" sz="2300" b="1" dirty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marL="274320" marR="0" lvl="0" indent="-274320" algn="l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hulp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palet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openen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3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en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druk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op de twee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buitenste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punten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van het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afgelegde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traject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</a:p>
          <a:p>
            <a:pPr marL="274320" marR="0" lvl="0" indent="-274320" algn="l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Pas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m.b.v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    .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</a:t>
            </a:r>
            <a:endParaRPr lang="en-US" sz="23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verschil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weer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geven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47212" y="3983831"/>
            <a:ext cx="304800" cy="3050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71012" y="4593431"/>
            <a:ext cx="304800" cy="3050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71012" y="5965031"/>
            <a:ext cx="304800" cy="3050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133012" y="5660231"/>
            <a:ext cx="304774" cy="3050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580812" y="5584031"/>
            <a:ext cx="304700" cy="3049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548770"/>
            <a:ext cx="7598971" cy="277768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Gebruik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afgelegde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afstand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hoek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maximale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hoogte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rekenen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die het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afgelegd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Gebruik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ten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gevolge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zwaartekracht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g</a:t>
            </a:r>
            <a:r>
              <a:rPr lang="en-US" sz="2400" b="1" i="1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9.8 m/s</a:t>
            </a:r>
            <a:r>
              <a:rPr lang="en-US" sz="2400" baseline="32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) en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massa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GPE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van het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systeem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berekenen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 met het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wagentje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boven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Times New Roman Italic" charset="0"/>
                <a:sym typeface="Times New Roman Italic" charset="0"/>
              </a:rPr>
              <a:t>baan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945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182877"/>
            <a:ext cx="3908841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53337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Nadat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maximale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hoogte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berekend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samen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met de </a:t>
            </a:r>
            <a:r>
              <a:rPr lang="nl-NL" sz="2400" dirty="0" smtClean="0">
                <a:latin typeface="Calibri" pitchFamily="34" charset="0"/>
              </a:rPr>
              <a:t>potentiële energie GPE van het systeem neem je een foto van deze pagina.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</a:tabLst>
              <a:defRPr/>
            </a:pP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2"/>
            <a:ext cx="43418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cs typeface="Helvetica" charset="0"/>
                <a:sym typeface="Helvetica" charset="0"/>
              </a:rPr>
              <a:t>Gegevensverwerking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7012" y="3755231"/>
            <a:ext cx="6989528" cy="287858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789612" y="4060031"/>
            <a:ext cx="2133600" cy="415498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700" dirty="0" smtClean="0">
                <a:latin typeface="Calibri"/>
              </a:rPr>
              <a:t>GPE   =   </a:t>
            </a:r>
            <a:r>
              <a:rPr lang="en-US" sz="2700" i="1" dirty="0" err="1" smtClean="0">
                <a:latin typeface="Calibri"/>
              </a:rPr>
              <a:t>mgh</a:t>
            </a:r>
            <a:endParaRPr lang="en-US" sz="2700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3145631"/>
            <a:ext cx="3908833" cy="33239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28600" algn="l"/>
                <a:tab pos="457200" algn="l"/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9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De X en Y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waarden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van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punt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bepalen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 </a:t>
            </a:r>
            <a:endParaRPr lang="en-US" sz="2400" b="1" dirty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hulp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palet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en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op het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bepalen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punt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of    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nabij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gelegen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punten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selecteren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56812" y="5355431"/>
            <a:ext cx="380900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71012" y="5355431"/>
            <a:ext cx="380900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62385"/>
            <a:ext cx="36575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Gegevensverwerking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20482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4" y="548640"/>
            <a:ext cx="3908840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19048" algn="l"/>
                <a:tab pos="342855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Gebruik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hulp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palet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aanvankelijke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v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het moment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stoot-einde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verlaat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47212" y="3907631"/>
            <a:ext cx="304774" cy="3050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447212" y="4669631"/>
            <a:ext cx="380900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1274663" cy="120032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indent="-456903" algn="l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kinetische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het moment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tot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stop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komt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hoogste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punt van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vervolgens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weer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terug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rollen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Waarom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none" lIns="0" tIns="0" rIns="0" bIns="0" anchor="ctr" anchorCtr="0">
            <a:spAutoFit/>
          </a:bodyPr>
          <a:lstStyle/>
          <a:p>
            <a:pPr marL="182953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55612" y="2536031"/>
            <a:ext cx="9448800" cy="70788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anchor="t" anchorCtr="0">
            <a:spAutoFit/>
          </a:bodyPr>
          <a:lstStyle/>
          <a:p>
            <a:pPr marL="274320" algn="l">
              <a:spcBef>
                <a:spcPts val="1500"/>
              </a:spcBef>
              <a:spcAft>
                <a:spcPts val="0"/>
              </a:spcAft>
            </a:pPr>
            <a:r>
              <a:rPr lang="en-US" sz="2300" dirty="0" err="1" smtClean="0">
                <a:latin typeface="Calibri"/>
              </a:rPr>
              <a:t>Schrijf</a:t>
            </a:r>
            <a:r>
              <a:rPr lang="en-US" sz="2300" dirty="0" smtClean="0">
                <a:latin typeface="Calibri"/>
              </a:rPr>
              <a:t> je </a:t>
            </a:r>
            <a:r>
              <a:rPr lang="en-US" sz="2300" dirty="0" err="1" smtClean="0">
                <a:latin typeface="Calibri"/>
              </a:rPr>
              <a:t>antwoord</a:t>
            </a:r>
            <a:r>
              <a:rPr lang="en-US" sz="2300" dirty="0" smtClean="0">
                <a:latin typeface="Calibri"/>
              </a:rPr>
              <a:t> op in de </a:t>
            </a:r>
            <a:r>
              <a:rPr lang="en-US" sz="2300" dirty="0" err="1" smtClean="0">
                <a:latin typeface="Calibri"/>
              </a:rPr>
              <a:t>tekstbox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hieronder</a:t>
            </a:r>
            <a:r>
              <a:rPr lang="en-US" sz="2300" dirty="0" smtClean="0">
                <a:latin typeface="Calibri"/>
              </a:rPr>
              <a:t>, </a:t>
            </a:r>
            <a:r>
              <a:rPr lang="en-US" sz="2300" dirty="0" err="1" smtClean="0">
                <a:latin typeface="Calibri"/>
              </a:rPr>
              <a:t>maak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er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vervolgens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een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foto</a:t>
            </a:r>
            <a:r>
              <a:rPr lang="en-US" sz="2300" dirty="0" smtClean="0">
                <a:latin typeface="Calibri"/>
              </a:rPr>
              <a:t> van. </a:t>
            </a:r>
            <a:endParaRPr lang="en-US" sz="2300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41132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Gegevensverwerking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2253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70"/>
            <a:ext cx="7598971" cy="166199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Gebruik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aanvankelijke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i="1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massa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kinetische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systeem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berekenen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met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onderaan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742769"/>
            <a:ext cx="7770376" cy="39842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4" y="182877"/>
            <a:ext cx="3908841" cy="147732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de KE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berekend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noteer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die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hieronder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evenals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v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875212" y="3298031"/>
            <a:ext cx="2362200" cy="415498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600" dirty="0" smtClean="0">
                <a:latin typeface="Calibri"/>
              </a:rPr>
              <a:t> </a:t>
            </a:r>
            <a:r>
              <a:rPr lang="en-US" sz="2700" dirty="0" smtClean="0">
                <a:latin typeface="Calibri"/>
              </a:rPr>
              <a:t>KE =       </a:t>
            </a:r>
            <a:r>
              <a:rPr lang="en-US" sz="2700" i="1" dirty="0" smtClean="0">
                <a:latin typeface="Calibri"/>
              </a:rPr>
              <a:t>mv</a:t>
            </a:r>
            <a:r>
              <a:rPr lang="en-US" sz="2700" baseline="36000" dirty="0" smtClean="0">
                <a:latin typeface="Calibri"/>
              </a:rPr>
              <a:t>2</a:t>
            </a:r>
            <a:endParaRPr lang="en-US" sz="2700" baseline="36000" dirty="0">
              <a:latin typeface="Calibri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5713412" y="3107412"/>
            <a:ext cx="685800" cy="800219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600" dirty="0" smtClean="0">
                <a:latin typeface="Calibri"/>
              </a:rPr>
              <a:t>1</a:t>
            </a:r>
          </a:p>
          <a:p>
            <a:pPr algn="l"/>
            <a:r>
              <a:rPr lang="en-US" sz="2600" dirty="0" smtClean="0">
                <a:latin typeface="Calibri"/>
              </a:rPr>
              <a:t>2</a:t>
            </a:r>
            <a:endParaRPr lang="en-US" sz="2600" dirty="0"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646177" y="3511596"/>
            <a:ext cx="304800" cy="1588"/>
          </a:xfrm>
          <a:prstGeom prst="line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70701" y="5566530"/>
            <a:ext cx="2094955" cy="7816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18054" y="1439702"/>
            <a:ext cx="3767558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3181"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pictogram          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Door het pictogram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klikken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komt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1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207544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Introductie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49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896322"/>
            <a:ext cx="2762551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foto’s</a:t>
            </a:r>
            <a:endParaRPr lang="en-US" sz="2400" b="1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989012" y="1469231"/>
            <a:ext cx="6037278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scherm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vast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leggen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95067" y="2612555"/>
            <a:ext cx="6322953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Met 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foto’s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tekst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vastgelegd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in het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de Spark.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1790238" y="3830894"/>
            <a:ext cx="5142160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keuze-knop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exporteren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drukken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0905" y="1583130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717" y="2669749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527" y="3737300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677" y="5013688"/>
            <a:ext cx="1790233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224" y="4727739"/>
            <a:ext cx="3161477" cy="123912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191680" y="554831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590212" y="1393031"/>
            <a:ext cx="418991" cy="4193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60" name="Rectangle 16"/>
          <p:cNvSpPr>
            <a:spLocks/>
          </p:cNvSpPr>
          <p:nvPr/>
        </p:nvSpPr>
        <p:spPr bwMode="auto">
          <a:xfrm>
            <a:off x="8113532" y="3891617"/>
            <a:ext cx="4020218" cy="285684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 anchorCtr="0"/>
          <a:lstStyle/>
          <a:p>
            <a:pPr marL="73181"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Opmerking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: 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eerste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voorblad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none" lIns="0" tIns="0" rIns="0" bIns="0" anchor="ctr" anchorCtr="0">
            <a:spAutoFit/>
          </a:bodyPr>
          <a:lstStyle/>
          <a:p>
            <a:pPr marL="182953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0" y="914615"/>
            <a:ext cx="10744200" cy="120032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729776" indent="-456903" algn="l">
              <a:spcBef>
                <a:spcPts val="15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600" dirty="0" err="1" smtClean="0">
                <a:latin typeface="Calibri"/>
              </a:rPr>
              <a:t>Indien</a:t>
            </a:r>
            <a:r>
              <a:rPr lang="en-US" sz="2600" dirty="0" smtClean="0">
                <a:latin typeface="Calibri"/>
              </a:rPr>
              <a:t> het punt </a:t>
            </a:r>
            <a:r>
              <a:rPr lang="en-US" sz="2600" dirty="0" err="1" smtClean="0">
                <a:latin typeface="Calibri"/>
              </a:rPr>
              <a:t>waar</a:t>
            </a:r>
            <a:r>
              <a:rPr lang="en-US" sz="2600" dirty="0" smtClean="0">
                <a:latin typeface="Calibri"/>
              </a:rPr>
              <a:t> het </a:t>
            </a:r>
            <a:r>
              <a:rPr lang="en-US" sz="2600" dirty="0" err="1" smtClean="0">
                <a:latin typeface="Calibri"/>
              </a:rPr>
              <a:t>wagentje</a:t>
            </a:r>
            <a:r>
              <a:rPr lang="en-US" sz="2600" dirty="0" smtClean="0">
                <a:latin typeface="Calibri"/>
              </a:rPr>
              <a:t> het </a:t>
            </a:r>
            <a:r>
              <a:rPr lang="en-US" sz="2600" dirty="0" err="1" smtClean="0">
                <a:latin typeface="Calibri"/>
              </a:rPr>
              <a:t>stoot-einde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verlaat</a:t>
            </a:r>
            <a:r>
              <a:rPr lang="en-US" sz="2600" dirty="0" smtClean="0">
                <a:latin typeface="Calibri"/>
              </a:rPr>
              <a:t> het </a:t>
            </a:r>
            <a:r>
              <a:rPr lang="en-US" sz="2600" dirty="0" err="1" smtClean="0">
                <a:latin typeface="Calibri"/>
              </a:rPr>
              <a:t>laagste</a:t>
            </a:r>
            <a:r>
              <a:rPr lang="en-US" sz="2600" dirty="0" smtClean="0">
                <a:latin typeface="Calibri"/>
              </a:rPr>
              <a:t> punt is van het </a:t>
            </a:r>
            <a:r>
              <a:rPr lang="en-US" sz="2600" dirty="0" err="1" smtClean="0">
                <a:latin typeface="Calibri"/>
              </a:rPr>
              <a:t>systeem</a:t>
            </a:r>
            <a:r>
              <a:rPr lang="en-US" sz="2600" dirty="0" smtClean="0">
                <a:latin typeface="Calibri"/>
              </a:rPr>
              <a:t>, </a:t>
            </a:r>
            <a:r>
              <a:rPr lang="en-US" sz="2600" dirty="0" err="1" smtClean="0">
                <a:latin typeface="Calibri"/>
              </a:rPr>
              <a:t>wat</a:t>
            </a:r>
            <a:r>
              <a:rPr lang="en-US" sz="2600" dirty="0" smtClean="0">
                <a:latin typeface="Calibri"/>
              </a:rPr>
              <a:t> is </a:t>
            </a:r>
            <a:r>
              <a:rPr lang="en-US" sz="2600" dirty="0" err="1" smtClean="0">
                <a:latin typeface="Calibri"/>
              </a:rPr>
              <a:t>dan</a:t>
            </a:r>
            <a:r>
              <a:rPr lang="en-US" sz="2600" dirty="0" smtClean="0">
                <a:latin typeface="Calibri"/>
              </a:rPr>
              <a:t> de </a:t>
            </a:r>
            <a:r>
              <a:rPr lang="nl-NL" sz="2600" dirty="0" smtClean="0">
                <a:latin typeface="Calibri" pitchFamily="34" charset="0"/>
              </a:rPr>
              <a:t>potentiële zwaartekracht energie  van het systeem op dit punt? Waarom</a:t>
            </a:r>
            <a:r>
              <a:rPr lang="en-US" sz="2600" dirty="0" smtClean="0">
                <a:latin typeface="Calibri" pitchFamily="34" charset="0"/>
              </a:rPr>
              <a:t>? 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455612" y="2764631"/>
            <a:ext cx="10134600" cy="35394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274320" algn="l">
              <a:spcBef>
                <a:spcPts val="1500"/>
              </a:spcBef>
              <a:spcAft>
                <a:spcPts val="0"/>
              </a:spcAft>
            </a:pPr>
            <a:r>
              <a:rPr lang="en-US" sz="2300" dirty="0" err="1" smtClean="0">
                <a:latin typeface="Calibri"/>
              </a:rPr>
              <a:t>Vul</a:t>
            </a:r>
            <a:r>
              <a:rPr lang="en-US" sz="2300" dirty="0" smtClean="0">
                <a:latin typeface="Calibri"/>
              </a:rPr>
              <a:t> je </a:t>
            </a:r>
            <a:r>
              <a:rPr lang="en-US" sz="2300" dirty="0" err="1" smtClean="0">
                <a:latin typeface="Calibri"/>
              </a:rPr>
              <a:t>antwoord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hieronder</a:t>
            </a:r>
            <a:r>
              <a:rPr lang="en-US" sz="2300" dirty="0" smtClean="0">
                <a:latin typeface="Calibri"/>
              </a:rPr>
              <a:t> in en </a:t>
            </a:r>
            <a:r>
              <a:rPr lang="en-US" sz="2300" dirty="0" err="1" smtClean="0">
                <a:latin typeface="Calibri"/>
              </a:rPr>
              <a:t>maak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een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foto</a:t>
            </a:r>
            <a:r>
              <a:rPr lang="en-US" sz="2300" dirty="0" smtClean="0">
                <a:latin typeface="Calibri"/>
              </a:rPr>
              <a:t> van </a:t>
            </a:r>
            <a:r>
              <a:rPr lang="en-US" sz="2300" dirty="0" err="1" smtClean="0">
                <a:latin typeface="Calibri"/>
              </a:rPr>
              <a:t>deze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pagina</a:t>
            </a:r>
            <a:r>
              <a:rPr lang="en-US" sz="2300" dirty="0" smtClean="0">
                <a:latin typeface="Calibri"/>
              </a:rPr>
              <a:t>. </a:t>
            </a:r>
            <a:endParaRPr lang="en-US" sz="2300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62385"/>
            <a:ext cx="38099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cs typeface="Helvetica" charset="0"/>
                <a:sym typeface="Helvetica" charset="0"/>
              </a:rPr>
              <a:t>Gegevensverwerking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2457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548640"/>
            <a:ext cx="3908840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Gebruik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hulpmiddelen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GPE van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systeem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derde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punt in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tijd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eerste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botsing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Vul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berekende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GPE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in.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62385"/>
            <a:ext cx="38861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Gegevensverwerking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2560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548640"/>
            <a:ext cx="3908840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19048" algn="l"/>
                <a:tab pos="342855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Gebruik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hulp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palet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KE van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systeem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hetzelfde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punt in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tijd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curve.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Vul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berekende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KE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hieronder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0" y="914615"/>
            <a:ext cx="10972800" cy="160043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729776" indent="-456903" algn="l">
              <a:spcBef>
                <a:spcPts val="15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600" dirty="0" err="1" smtClean="0">
                <a:latin typeface="Calibri"/>
              </a:rPr>
              <a:t>Gebruik</a:t>
            </a:r>
            <a:r>
              <a:rPr lang="en-US" sz="2600" dirty="0" smtClean="0">
                <a:latin typeface="Calibri"/>
              </a:rPr>
              <a:t> de twee </a:t>
            </a:r>
            <a:r>
              <a:rPr lang="en-US" sz="2600" dirty="0" err="1" smtClean="0">
                <a:latin typeface="Calibri"/>
              </a:rPr>
              <a:t>berekende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waarden</a:t>
            </a:r>
            <a:r>
              <a:rPr lang="en-US" sz="2600" dirty="0" smtClean="0">
                <a:latin typeface="Calibri"/>
              </a:rPr>
              <a:t> van de </a:t>
            </a:r>
            <a:r>
              <a:rPr lang="en-US" sz="2600" dirty="0" err="1" smtClean="0">
                <a:latin typeface="Calibri"/>
              </a:rPr>
              <a:t>vorige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pagina’s</a:t>
            </a:r>
            <a:r>
              <a:rPr lang="en-US" sz="2600" dirty="0" smtClean="0">
                <a:latin typeface="Calibri"/>
              </a:rPr>
              <a:t>, </a:t>
            </a:r>
            <a:r>
              <a:rPr lang="en-US" sz="2600" dirty="0" err="1" smtClean="0">
                <a:latin typeface="Calibri"/>
              </a:rPr>
              <a:t>bereken</a:t>
            </a:r>
            <a:r>
              <a:rPr lang="en-US" sz="2600" dirty="0" smtClean="0">
                <a:latin typeface="Calibri"/>
              </a:rPr>
              <a:t> de </a:t>
            </a:r>
            <a:r>
              <a:rPr lang="en-US" sz="2600" dirty="0" err="1" smtClean="0">
                <a:latin typeface="Calibri"/>
              </a:rPr>
              <a:t>Totale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Energie</a:t>
            </a:r>
            <a:r>
              <a:rPr lang="en-US" sz="2600" dirty="0" smtClean="0">
                <a:latin typeface="Calibri"/>
              </a:rPr>
              <a:t> van het </a:t>
            </a:r>
            <a:r>
              <a:rPr lang="en-US" sz="2600" dirty="0" err="1" smtClean="0">
                <a:latin typeface="Calibri"/>
              </a:rPr>
              <a:t>systeem</a:t>
            </a:r>
            <a:r>
              <a:rPr lang="en-US" sz="2600" dirty="0" smtClean="0">
                <a:latin typeface="Calibri"/>
              </a:rPr>
              <a:t> op het </a:t>
            </a:r>
            <a:r>
              <a:rPr lang="en-US" sz="2600" dirty="0" err="1" smtClean="0">
                <a:latin typeface="Calibri"/>
              </a:rPr>
              <a:t>derde</a:t>
            </a:r>
            <a:r>
              <a:rPr lang="en-US" sz="2600" dirty="0" smtClean="0">
                <a:latin typeface="Calibri"/>
              </a:rPr>
              <a:t> punt in de </a:t>
            </a:r>
            <a:r>
              <a:rPr lang="en-US" sz="2600" dirty="0" err="1" smtClean="0">
                <a:latin typeface="Calibri"/>
              </a:rPr>
              <a:t>tijd</a:t>
            </a:r>
            <a:r>
              <a:rPr lang="en-US" sz="2600" dirty="0" smtClean="0">
                <a:latin typeface="Calibri"/>
              </a:rPr>
              <a:t>. Hoe </a:t>
            </a:r>
            <a:r>
              <a:rPr lang="en-US" sz="2600" dirty="0" err="1" smtClean="0">
                <a:latin typeface="Calibri"/>
              </a:rPr>
              <a:t>verhoudt</a:t>
            </a:r>
            <a:r>
              <a:rPr lang="en-US" sz="2600" dirty="0" smtClean="0">
                <a:latin typeface="Calibri"/>
              </a:rPr>
              <a:t> de </a:t>
            </a:r>
            <a:r>
              <a:rPr lang="en-US" sz="2600" dirty="0" err="1" smtClean="0">
                <a:latin typeface="Calibri"/>
              </a:rPr>
              <a:t>Totale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Energie</a:t>
            </a:r>
            <a:r>
              <a:rPr lang="en-US" sz="2600" dirty="0" smtClean="0">
                <a:latin typeface="Calibri"/>
              </a:rPr>
              <a:t> van het </a:t>
            </a:r>
            <a:r>
              <a:rPr lang="en-US" sz="2600" dirty="0" err="1" smtClean="0">
                <a:latin typeface="Calibri"/>
              </a:rPr>
              <a:t>systeem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zich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t.o.v</a:t>
            </a:r>
            <a:r>
              <a:rPr lang="en-US" sz="2600" dirty="0" smtClean="0">
                <a:latin typeface="Calibri"/>
              </a:rPr>
              <a:t> de </a:t>
            </a:r>
            <a:r>
              <a:rPr lang="en-US" sz="2600" dirty="0" err="1" smtClean="0">
                <a:latin typeface="Calibri"/>
              </a:rPr>
              <a:t>drie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verschillende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punten</a:t>
            </a:r>
            <a:r>
              <a:rPr lang="en-US" sz="2600" dirty="0" smtClean="0">
                <a:latin typeface="Calibri"/>
              </a:rPr>
              <a:t> in de </a:t>
            </a:r>
            <a:r>
              <a:rPr lang="en-US" sz="2600" dirty="0" err="1" smtClean="0">
                <a:latin typeface="Calibri"/>
              </a:rPr>
              <a:t>tijd</a:t>
            </a:r>
            <a:r>
              <a:rPr lang="en-US" sz="2600" dirty="0" smtClean="0">
                <a:latin typeface="Calibri"/>
              </a:rPr>
              <a:t>? Is </a:t>
            </a:r>
            <a:r>
              <a:rPr lang="en-US" sz="2600" dirty="0" err="1" smtClean="0">
                <a:latin typeface="Calibri"/>
              </a:rPr>
              <a:t>er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energie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behouden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gebleven</a:t>
            </a:r>
            <a:r>
              <a:rPr lang="en-US" sz="2600" dirty="0" smtClean="0">
                <a:latin typeface="Calibri"/>
              </a:rPr>
              <a:t>? Leg </a:t>
            </a:r>
            <a:r>
              <a:rPr lang="en-US" sz="2600" dirty="0" err="1" smtClean="0">
                <a:latin typeface="Calibri"/>
              </a:rPr>
              <a:t>uit</a:t>
            </a:r>
            <a:r>
              <a:rPr lang="en-US" sz="2600" dirty="0" smtClean="0">
                <a:latin typeface="Calibri"/>
              </a:rPr>
              <a:t>. </a:t>
            </a:r>
            <a:endParaRPr lang="en-US" sz="2600" dirty="0">
              <a:latin typeface="Calibri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765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1369889" cy="80021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19046" algn="l"/>
                <a:tab pos="476130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Op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punt was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kinetische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afgelegde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traject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grootst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komt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oorspronkelijke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vandaan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none" lIns="0" tIns="0" rIns="0" bIns="0" anchor="ctr" anchorCtr="0">
            <a:spAutoFit/>
          </a:bodyPr>
          <a:lstStyle/>
          <a:p>
            <a:pPr marL="182953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0" y="914615"/>
            <a:ext cx="11123612" cy="120032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729776" indent="-456903" algn="l">
              <a:spcBef>
                <a:spcPts val="150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600" dirty="0" smtClean="0">
                <a:latin typeface="Calibri"/>
              </a:rPr>
              <a:t>De </a:t>
            </a:r>
            <a:r>
              <a:rPr lang="en-US" sz="2600" dirty="0" err="1" smtClean="0">
                <a:latin typeface="Calibri"/>
              </a:rPr>
              <a:t>tweede</a:t>
            </a:r>
            <a:r>
              <a:rPr lang="en-US" sz="2600" dirty="0" smtClean="0">
                <a:latin typeface="Calibri"/>
              </a:rPr>
              <a:t> en </a:t>
            </a:r>
            <a:r>
              <a:rPr lang="en-US" sz="2600" dirty="0" err="1" smtClean="0">
                <a:latin typeface="Calibri"/>
              </a:rPr>
              <a:t>derde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botsing</a:t>
            </a:r>
            <a:r>
              <a:rPr lang="en-US" sz="2600" dirty="0" smtClean="0">
                <a:latin typeface="Calibri"/>
              </a:rPr>
              <a:t> van het </a:t>
            </a:r>
            <a:r>
              <a:rPr lang="en-US" sz="2600" dirty="0" err="1" smtClean="0">
                <a:latin typeface="Calibri"/>
              </a:rPr>
              <a:t>wagentje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waren</a:t>
            </a:r>
            <a:r>
              <a:rPr lang="en-US" sz="2600" dirty="0" smtClean="0">
                <a:latin typeface="Calibri"/>
              </a:rPr>
              <a:t> minder </a:t>
            </a:r>
            <a:r>
              <a:rPr lang="en-US" sz="2600" dirty="0" err="1" smtClean="0">
                <a:latin typeface="Calibri"/>
              </a:rPr>
              <a:t>heftig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dan</a:t>
            </a:r>
            <a:r>
              <a:rPr lang="en-US" sz="2600" dirty="0" smtClean="0">
                <a:latin typeface="Calibri"/>
              </a:rPr>
              <a:t> de </a:t>
            </a:r>
            <a:r>
              <a:rPr lang="en-US" sz="2600" dirty="0" err="1" smtClean="0">
                <a:latin typeface="Calibri"/>
              </a:rPr>
              <a:t>eerste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botsing</a:t>
            </a:r>
            <a:r>
              <a:rPr lang="en-US" sz="2600" dirty="0" smtClean="0">
                <a:latin typeface="Calibri"/>
              </a:rPr>
              <a:t>, </a:t>
            </a:r>
            <a:r>
              <a:rPr lang="en-US" sz="2600" dirty="0" err="1" smtClean="0">
                <a:latin typeface="Calibri"/>
              </a:rPr>
              <a:t>suggererend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dat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er</a:t>
            </a:r>
            <a:r>
              <a:rPr lang="en-US" sz="2600" dirty="0" smtClean="0">
                <a:latin typeface="Calibri"/>
              </a:rPr>
              <a:t> minder </a:t>
            </a:r>
            <a:r>
              <a:rPr lang="en-US" sz="2600" dirty="0" err="1" smtClean="0">
                <a:latin typeface="Calibri"/>
              </a:rPr>
              <a:t>energie</a:t>
            </a:r>
            <a:r>
              <a:rPr lang="en-US" sz="2600" dirty="0" smtClean="0">
                <a:latin typeface="Calibri"/>
              </a:rPr>
              <a:t> was. </a:t>
            </a:r>
            <a:r>
              <a:rPr lang="en-US" sz="2600" dirty="0" err="1" smtClean="0">
                <a:latin typeface="Calibri"/>
              </a:rPr>
              <a:t>Waar</a:t>
            </a:r>
            <a:r>
              <a:rPr lang="en-US" sz="2600" dirty="0" smtClean="0">
                <a:latin typeface="Calibri"/>
              </a:rPr>
              <a:t> is de </a:t>
            </a:r>
            <a:r>
              <a:rPr lang="en-US" sz="2600" dirty="0" err="1" smtClean="0">
                <a:latin typeface="Calibri"/>
              </a:rPr>
              <a:t>energie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gebleven</a:t>
            </a:r>
            <a:r>
              <a:rPr lang="en-US" sz="2600" dirty="0" smtClean="0">
                <a:latin typeface="Calibri"/>
              </a:rPr>
              <a:t>? In </a:t>
            </a:r>
            <a:r>
              <a:rPr lang="en-US" sz="2600" dirty="0" err="1" smtClean="0">
                <a:latin typeface="Calibri"/>
              </a:rPr>
              <a:t>welke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vorm</a:t>
            </a:r>
            <a:r>
              <a:rPr lang="en-US" sz="2600" dirty="0" smtClean="0">
                <a:latin typeface="Calibri"/>
              </a:rPr>
              <a:t> was de </a:t>
            </a:r>
            <a:r>
              <a:rPr lang="en-US" sz="2600" dirty="0" err="1" smtClean="0">
                <a:latin typeface="Calibri"/>
              </a:rPr>
              <a:t>energie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toen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verdwenen</a:t>
            </a:r>
            <a:r>
              <a:rPr lang="en-US" sz="2600" dirty="0" smtClean="0">
                <a:latin typeface="Calibri"/>
              </a:rPr>
              <a:t>?   </a:t>
            </a:r>
            <a:endParaRPr lang="en-US" sz="2600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1769834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</a:tabLst>
              <a:defRPr/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boog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boogschutter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80 J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bevatten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gespannen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Indien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omgezet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kinetische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wanneer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boog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ontspannen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0,1 kg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pijl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bij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loskomen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boog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969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396973"/>
            <a:ext cx="251581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Samenvatting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5737319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072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70"/>
            <a:ext cx="7598971" cy="493981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19048" algn="l"/>
                <a:tab pos="495234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de p</a:t>
            </a:r>
            <a:r>
              <a:rPr lang="nl-NL" sz="2800" dirty="0" err="1" smtClean="0">
                <a:latin typeface="Calibri" pitchFamily="34" charset="0"/>
              </a:rPr>
              <a:t>otentiële</a:t>
            </a:r>
            <a:r>
              <a:rPr lang="nl-NL" sz="2800" b="1" dirty="0" smtClean="0">
                <a:latin typeface="Calibri" pitchFamily="34" charset="0"/>
              </a:rPr>
              <a:t> </a:t>
            </a:r>
            <a:r>
              <a:rPr lang="nl-NL" sz="2800" dirty="0" smtClean="0">
                <a:latin typeface="Calibri" pitchFamily="34" charset="0"/>
              </a:rPr>
              <a:t>zwaartekracht energie van een kan melk van 4 Kg, geplaatst op de rand van  een toonbank, 1,2 m boven de grond?</a:t>
            </a: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tabLst>
                <a:tab pos="19048" algn="l"/>
                <a:tab pos="495234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</a:pP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47,1 J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471 J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0 J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onvoldoende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informatie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</a:p>
          <a:p>
            <a:pPr marL="495234" indent="-476186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19048" algn="l"/>
                <a:tab pos="495234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</a:pP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476127" y="2821392"/>
            <a:ext cx="6418178" cy="209698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552377" indent="-533329" algn="l">
              <a:spcBef>
                <a:spcPts val="600"/>
              </a:spcBef>
              <a:buFont typeface="+mj-lt"/>
              <a:buAutoNum type="alphaLcParenR"/>
              <a:tabLst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552377" algn="l"/>
                <a:tab pos="1066656" algn="l"/>
                <a:tab pos="1599986" algn="l"/>
                <a:tab pos="2133315" algn="l"/>
                <a:tab pos="2666644" algn="l"/>
              </a:tabLst>
            </a:pPr>
            <a:endParaRPr lang="en-US" sz="22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072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4" y="182877"/>
            <a:ext cx="3908841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Vul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juiste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antwoord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182877"/>
            <a:ext cx="3908841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Kies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juiste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antwoord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"/>
            <a:ext cx="5737319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17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548770"/>
            <a:ext cx="7598971" cy="56938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2"/>
              <a:tabLst>
                <a:tab pos="19048" algn="l"/>
                <a:tab pos="495234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bobslee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haar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rijder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hebben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samen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massa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100 Kg.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komen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helling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vaart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72 Km/u.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Stel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nl-NL" sz="2800" dirty="0" smtClean="0">
                <a:latin typeface="Calibri" pitchFamily="34" charset="0"/>
                <a:ea typeface="Verdana" charset="0"/>
                <a:cs typeface="Verdana" charset="0"/>
              </a:rPr>
              <a:t>p</a:t>
            </a:r>
            <a:r>
              <a:rPr lang="nl-NL" sz="2800" dirty="0" smtClean="0">
                <a:latin typeface="Calibri" pitchFamily="34" charset="0"/>
              </a:rPr>
              <a:t>otentiële zwaartekracht energie overgaat in kinetische energie. Hoe hoog is de helling dan?</a:t>
            </a: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tabLst>
                <a:tab pos="19048" algn="l"/>
                <a:tab pos="495234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</a:pP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204 m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42 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20.4 m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66665" algn="l"/>
                <a:tab pos="685708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264.2 m </a:t>
            </a:r>
          </a:p>
          <a:p>
            <a:pPr marL="495234" indent="-476186" algn="l">
              <a:spcBef>
                <a:spcPts val="1501"/>
              </a:spcBef>
              <a:buFontTx/>
              <a:buAutoNum type="arabicPeriod" startAt="2"/>
              <a:tabLst>
                <a:tab pos="19048" algn="l"/>
                <a:tab pos="495234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</a:pPr>
            <a:endParaRPr lang="en-US" sz="22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182877"/>
            <a:ext cx="3908841" cy="110799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Kies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juiste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antwoord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vul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hieronder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2771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"/>
            <a:ext cx="5737319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277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548770"/>
            <a:ext cx="7598971" cy="46243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3"/>
              <a:tabLst>
                <a:tab pos="19048" algn="l"/>
                <a:tab pos="495234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 slinger van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grote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klok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zwaait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10 meter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omhoog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boven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grond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Wanneer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slinger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laagste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punt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bereikt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bedraagt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14m/s².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massa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slinger?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1000 kg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100 kg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9,81 kg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onvoldoende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informatie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     </a:t>
            </a:r>
          </a:p>
          <a:p>
            <a:pPr marL="495234" indent="-476186" algn="l">
              <a:spcBef>
                <a:spcPts val="1501"/>
              </a:spcBef>
              <a:buFontTx/>
              <a:buAutoNum type="arabicPeriod" startAt="3"/>
              <a:tabLst>
                <a:tab pos="19048" algn="l"/>
                <a:tab pos="495234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</a:pPr>
            <a:endParaRPr lang="en-US" sz="22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399946" y="3221724"/>
            <a:ext cx="6608630" cy="209698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685708" indent="-476186" algn="l">
              <a:spcBef>
                <a:spcPts val="600"/>
              </a:spcBef>
              <a:buFont typeface="+mj-lt"/>
              <a:buAutoNum type="alphaLcParenR"/>
              <a:tabLst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209522" algn="l"/>
                <a:tab pos="685708" algn="l"/>
                <a:tab pos="1066656" algn="l"/>
                <a:tab pos="1599986" algn="l"/>
                <a:tab pos="2133315" algn="l"/>
                <a:tab pos="2666644" algn="l"/>
              </a:tabLst>
            </a:pPr>
            <a:endParaRPr lang="en-US" sz="22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0612" y="381104"/>
            <a:ext cx="6018213" cy="626972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3318599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Vraagstelling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614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5789612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Hoe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verhoudt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zich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de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energie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van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een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wagen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op de top van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een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achtbaan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tot de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energie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van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dezelfde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wagen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op de </a:t>
            </a:r>
            <a:r>
              <a:rPr lang="en-US" sz="2700" dirty="0" err="1" smtClean="0">
                <a:latin typeface="Calibri"/>
                <a:cs typeface="Helvetica" charset="0"/>
                <a:sym typeface="Helvetica" charset="0"/>
              </a:rPr>
              <a:t>grond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?</a:t>
            </a:r>
            <a:endParaRPr lang="en-US" sz="2700" dirty="0"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2687947"/>
            <a:ext cx="12188825" cy="333610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236532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Gefeliciteerd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481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896322"/>
            <a:ext cx="3586623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onderzoek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klaar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4820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" y="1280160"/>
            <a:ext cx="12038011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209564" algn="l"/>
                <a:tab pos="685846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instructies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docent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ruimen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resultaten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onderzoek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door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geven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123640" y="5963291"/>
            <a:ext cx="2056865" cy="37433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31799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Naslag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48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" y="896111"/>
            <a:ext cx="11885610" cy="215443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algn="l" fontAlgn="auto">
              <a:spcBef>
                <a:spcPts val="0"/>
              </a:spcBef>
              <a:spcAft>
                <a:spcPts val="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Alle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illustraties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zijn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afkomstig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uit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PASCO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documentatie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, clip art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uit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het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publieke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domein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, of Wikimedia.</a:t>
            </a:r>
          </a:p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 smtClean="0">
              <a:latin typeface="Calibri"/>
              <a:cs typeface="Helvetica" charset="0"/>
              <a:sym typeface="Helvetica" charset="0"/>
            </a:endParaRP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>
              <a:latin typeface="Calibri"/>
              <a:cs typeface="Helvetica" charset="0"/>
              <a:sym typeface="Helvetica" charset="0"/>
            </a:endParaRP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http://commons.wikimedia.org/wiki/File:Rollercoaster_dragon_khan_universal_port_aventura_spain.jpg</a:t>
            </a: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http://commons.wikimedia.org/wiki/File:Energy-p-k-i.svg</a:t>
            </a: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http://commons.wikimedia.org/wiki/File:Acela_2000.jpg</a:t>
            </a:r>
          </a:p>
          <a:p>
            <a:pPr marL="274320" marR="0" lvl="0" indent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http://www.freeclipartnow.com/office/paper-shredder.jpg.html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84723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Achtergrond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717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6780212" cy="458587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algn="l">
              <a:spcBef>
                <a:spcPts val="1500"/>
              </a:spcBef>
            </a:pPr>
            <a:r>
              <a:rPr lang="nl-NL" sz="2700" dirty="0" smtClean="0">
                <a:latin typeface="Calibri" pitchFamily="34" charset="0"/>
              </a:rPr>
              <a:t>Potentiële</a:t>
            </a:r>
            <a:r>
              <a:rPr lang="nl-NL" sz="2800" b="1" dirty="0" smtClean="0"/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zwaartekracht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bepaalde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positie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gedefinieerd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>
              <a:spcBef>
                <a:spcPts val="1500"/>
              </a:spcBef>
            </a:pPr>
            <a:r>
              <a:rPr lang="en-US" sz="2700" dirty="0" smtClean="0">
                <a:latin typeface="Calibri"/>
              </a:rPr>
              <a:t>GPE   =   </a:t>
            </a:r>
            <a:r>
              <a:rPr lang="en-US" sz="2700" i="1" dirty="0" err="1" smtClean="0">
                <a:latin typeface="Calibri"/>
              </a:rPr>
              <a:t>mgh</a:t>
            </a:r>
            <a:endParaRPr lang="en-US" sz="2700" dirty="0" smtClean="0">
              <a:latin typeface="Calibri"/>
            </a:endParaRPr>
          </a:p>
          <a:p>
            <a:pPr marL="274320" algn="l">
              <a:spcBef>
                <a:spcPts val="1500"/>
              </a:spcBef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object op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aarde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blijft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massa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 en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gevolge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zwaartekracht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constant.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Daarom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nl-NL" sz="2700" dirty="0" smtClean="0">
                <a:latin typeface="Calibri" pitchFamily="34" charset="0"/>
              </a:rPr>
              <a:t>beïnvloedt alleen de verandering in hoogte </a:t>
            </a:r>
            <a:r>
              <a:rPr lang="nl-NL" sz="2700" i="1" dirty="0" smtClean="0">
                <a:latin typeface="Calibri" pitchFamily="34" charset="0"/>
              </a:rPr>
              <a:t>h</a:t>
            </a:r>
            <a:r>
              <a:rPr lang="nl-NL" sz="2700" dirty="0" smtClean="0">
                <a:latin typeface="Calibri" pitchFamily="34" charset="0"/>
              </a:rPr>
              <a:t> elke verandering in </a:t>
            </a:r>
            <a:r>
              <a:rPr lang="nl-NL" sz="2800" dirty="0" smtClean="0">
                <a:latin typeface="Calibri" pitchFamily="34" charset="0"/>
              </a:rPr>
              <a:t>potentiële zwaartekracht energie GPE.</a:t>
            </a:r>
            <a:endParaRPr lang="en-US" sz="2700" dirty="0"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6412" y="1240631"/>
            <a:ext cx="5161207" cy="43464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903412" y="2612231"/>
            <a:ext cx="2133600" cy="415498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endParaRPr lang="en-US" sz="2700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896111"/>
            <a:ext cx="6399212" cy="329320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algn="l">
              <a:spcBef>
                <a:spcPts val="1500"/>
              </a:spcBef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kinetische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vergelijking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algn="l">
              <a:spcBef>
                <a:spcPts val="1500"/>
              </a:spcBef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algn="l">
              <a:spcBef>
                <a:spcPts val="1500"/>
              </a:spcBef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hetzelfde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object met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constante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massa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-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KE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gevolg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v.</a:t>
            </a:r>
            <a:endParaRPr lang="en-US" sz="2700" i="1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193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230127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Achtergrond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1612" y="1164431"/>
            <a:ext cx="5294521" cy="45371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436812" y="1697831"/>
            <a:ext cx="2362200" cy="800219"/>
            <a:chOff x="1598612" y="2269212"/>
            <a:chExt cx="2362200" cy="800219"/>
          </a:xfrm>
        </p:grpSpPr>
        <p:grpSp>
          <p:nvGrpSpPr>
            <p:cNvPr id="9" name="Group 8"/>
            <p:cNvGrpSpPr/>
            <p:nvPr/>
          </p:nvGrpSpPr>
          <p:grpSpPr>
            <a:xfrm>
              <a:off x="1598612" y="2269212"/>
              <a:ext cx="2362200" cy="800219"/>
              <a:chOff x="1598612" y="2269212"/>
              <a:chExt cx="2362200" cy="800219"/>
            </a:xfrm>
          </p:grpSpPr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98612" y="2459831"/>
                <a:ext cx="2362200" cy="41549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l"/>
                <a:r>
                  <a:rPr lang="en-US" sz="2600" dirty="0" smtClean="0">
                    <a:latin typeface="Calibri"/>
                  </a:rPr>
                  <a:t> </a:t>
                </a:r>
                <a:r>
                  <a:rPr lang="en-US" sz="2700" dirty="0" smtClean="0">
                    <a:latin typeface="Calibri"/>
                  </a:rPr>
                  <a:t>KE</a:t>
                </a:r>
                <a:r>
                  <a:rPr lang="en-US" sz="2700" b="1" dirty="0" smtClean="0">
                    <a:latin typeface="Calibri"/>
                  </a:rPr>
                  <a:t> =       </a:t>
                </a:r>
                <a:r>
                  <a:rPr lang="en-US" sz="2700" i="1" dirty="0" smtClean="0">
                    <a:latin typeface="Calibri"/>
                  </a:rPr>
                  <a:t>mv</a:t>
                </a:r>
                <a:r>
                  <a:rPr lang="en-US" sz="2700" baseline="36000" dirty="0" smtClean="0">
                    <a:latin typeface="Calibri"/>
                  </a:rPr>
                  <a:t>2</a:t>
                </a:r>
                <a:endParaRPr lang="en-US" sz="2700" baseline="36000" dirty="0"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436812" y="2269212"/>
                <a:ext cx="685800" cy="80021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l"/>
                <a:r>
                  <a:rPr lang="en-US" sz="2600" dirty="0" smtClean="0">
                    <a:latin typeface="Calibri"/>
                  </a:rPr>
                  <a:t>1</a:t>
                </a:r>
              </a:p>
              <a:p>
                <a:pPr algn="l"/>
                <a:r>
                  <a:rPr lang="en-US" sz="2600" dirty="0" smtClean="0">
                    <a:latin typeface="Calibri"/>
                  </a:rPr>
                  <a:t>2</a:t>
                </a:r>
                <a:endParaRPr lang="en-US" sz="2600" dirty="0">
                  <a:latin typeface="Calibri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 bwMode="auto">
            <a:xfrm>
              <a:off x="2369577" y="2673396"/>
              <a:ext cx="304800" cy="1588"/>
            </a:xfrm>
            <a:prstGeom prst="line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896111"/>
            <a:ext cx="6646720" cy="514756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algn="l">
              <a:spcBef>
                <a:spcPts val="1500"/>
              </a:spcBef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gesloten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systeem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Totale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gedefinieerd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verschillende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soorten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</a:t>
            </a:r>
          </a:p>
          <a:p>
            <a:pPr marL="274320" algn="l">
              <a:spcBef>
                <a:spcPts val="1500"/>
              </a:spcBef>
            </a:pPr>
            <a:r>
              <a:rPr lang="en-US" sz="2700" b="1" i="1" dirty="0" smtClean="0">
                <a:latin typeface="Calibri"/>
              </a:rPr>
              <a:t>	</a:t>
            </a:r>
            <a:r>
              <a:rPr lang="en-US" sz="2700" i="1" dirty="0" smtClean="0">
                <a:latin typeface="Calibri"/>
              </a:rPr>
              <a:t>TE = KE + GPE + </a:t>
            </a:r>
            <a:r>
              <a:rPr lang="en-US" sz="2700" i="1" dirty="0" err="1" smtClean="0">
                <a:latin typeface="Calibri"/>
              </a:rPr>
              <a:t>Warmte</a:t>
            </a:r>
            <a:r>
              <a:rPr lang="en-US" sz="2700" i="1" dirty="0" smtClean="0">
                <a:latin typeface="Calibri"/>
              </a:rPr>
              <a:t> + </a:t>
            </a:r>
            <a:r>
              <a:rPr lang="en-US" sz="2700" i="1" dirty="0" err="1" smtClean="0">
                <a:latin typeface="Calibri"/>
              </a:rPr>
              <a:t>Licht</a:t>
            </a:r>
            <a:r>
              <a:rPr lang="en-US" sz="2700" i="1" dirty="0" smtClean="0">
                <a:latin typeface="Calibri"/>
              </a:rPr>
              <a:t> + …</a:t>
            </a:r>
          </a:p>
          <a:p>
            <a:pPr marL="274320" algn="l">
              <a:spcBef>
                <a:spcPts val="1500"/>
              </a:spcBef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Wij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eigen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gesloten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systeem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beperken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vormen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die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tot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bewegingsenergie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nl-NL" sz="2700" dirty="0" smtClean="0">
                <a:latin typeface="Calibri" pitchFamily="34" charset="0"/>
              </a:rPr>
              <a:t>potentiële zwaartekracht om te bekijken hoe deze veranderen en hoe ze zich verhouden tot de Totale Energie van het systeem.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algn="l">
              <a:spcBef>
                <a:spcPts val="1500"/>
              </a:spcBef>
            </a:pPr>
            <a:r>
              <a:rPr lang="en-US" sz="2700" b="1" i="1" dirty="0" smtClean="0">
                <a:latin typeface="Calibri"/>
              </a:rPr>
              <a:t> 	</a:t>
            </a:r>
            <a:r>
              <a:rPr lang="en-US" sz="2700" i="1" dirty="0" smtClean="0">
                <a:latin typeface="Calibri"/>
              </a:rPr>
              <a:t>TE = KE + GPE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921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374231"/>
            <a:ext cx="7294250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algn="l">
              <a:spcBef>
                <a:spcPts val="1500"/>
              </a:spcBef>
            </a:pP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3349" y="1088231"/>
            <a:ext cx="1618829" cy="43464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37007" y="2764631"/>
            <a:ext cx="1085568" cy="95317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95215" y="2155031"/>
            <a:ext cx="3418997" cy="24774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396973"/>
            <a:ext cx="3282889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Achtergrond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1127965" y="5812631"/>
            <a:ext cx="2667000" cy="415498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endParaRPr lang="en-US" sz="2700" b="1" i="1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" y="2002631"/>
            <a:ext cx="3882808" cy="368716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zuiger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hoek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indicator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stoot-einde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statiefklem</a:t>
            </a:r>
            <a:endParaRPr lang="en-US" sz="26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pasco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statief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balans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(1 </a:t>
            </a:r>
            <a:r>
              <a:rPr lang="en-US" sz="2600" dirty="0">
                <a:latin typeface="Calibri"/>
                <a:ea typeface="Verdana" charset="0"/>
                <a:cs typeface="Verdana" charset="0"/>
                <a:sym typeface="Verdana" charset="0"/>
              </a:rPr>
              <a:t>per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groep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685708" marR="0" lvl="0" indent="-476186" defTabSz="914400" eaLnBrk="1" fontAlgn="auto" latinLnBrk="0" hangingPunct="1">
              <a:lnSpc>
                <a:spcPct val="120000"/>
              </a:lnSpc>
              <a:spcBef>
                <a:spcPts val="600"/>
              </a:spcBef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6" algn="l"/>
                <a:tab pos="476130" algn="l"/>
                <a:tab pos="1066532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1817" y="380999"/>
            <a:ext cx="8056053" cy="634603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575636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cs typeface="Helvetica" charset="0"/>
                <a:sym typeface="Helvetica" charset="0"/>
              </a:rPr>
              <a:t>Benodigdheden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cs typeface="Helvetica" charset="0"/>
                <a:sym typeface="Helvetica" charset="0"/>
              </a:rPr>
              <a:t> en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cs typeface="Helvetica" charset="0"/>
                <a:sym typeface="Helvetica" charset="0"/>
              </a:rPr>
              <a:t>materialen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1024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896322"/>
            <a:ext cx="4037012" cy="110799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Verzamel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al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materialen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alvorens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met het experiment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beginnen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182877"/>
            <a:ext cx="3908841" cy="147732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533329" algn="l"/>
                <a:tab pos="1066656" algn="l"/>
                <a:tab pos="1599986" algn="l"/>
                <a:tab pos="2133315" algn="l"/>
                <a:tab pos="2666644" algn="l"/>
                <a:tab pos="3199971" algn="l"/>
                <a:tab pos="3733301" algn="l"/>
                <a:tab pos="4266630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stappen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links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juiste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volgorde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Doe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nu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0964232" y="2469460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41647" y="3658083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5447" y="3657600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37012" y="758951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0811" y="762483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sp>
        <p:nvSpPr>
          <p:cNvPr id="11271" name="Rectangle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70412" y="1014983"/>
            <a:ext cx="2743200" cy="1015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B.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Verbind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statief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klem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1272" name="Rectangle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08012" y="3907631"/>
            <a:ext cx="3048000" cy="224676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C.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Neem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afgelegde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afstand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hoek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leggen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route </a:t>
            </a:r>
            <a:r>
              <a:rPr lang="en-US" sz="23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θ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maxium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hoogte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bepalen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die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bereikt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1273" name="Rectangle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570412" y="3907631"/>
            <a:ext cx="2743200" cy="163121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7" tIns="45718" rIns="91437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D.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Verzamel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gegevens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start-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knop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lanceren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1274" name="Rectangle 1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08012" y="1012029"/>
            <a:ext cx="2743200" cy="132343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A.</a:t>
            </a:r>
            <a:r>
              <a:rPr lang="en-US" sz="2300" b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hand van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grafiek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bepaal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afstand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afgelegd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door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1275" name="Rectangle 1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0" y="1"/>
            <a:ext cx="425847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Zet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in de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juiste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volgorde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8994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Opstelling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229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7923212" cy="445506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Bevestig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stoot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-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einde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einde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Pasco-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Bevestig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statiefklem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einde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Bevestig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laatste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steile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stuk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voorkant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sensor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gericht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stoot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-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einde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Zorg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schakelaar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uiteinde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gericht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op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icoontje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95234" marR="0" lvl="0" indent="-476186" defTabSz="914400" eaLnBrk="1" fontAlgn="auto" latinLnBrk="0" hangingPunct="1">
              <a:lnSpc>
                <a:spcPct val="100000"/>
              </a:lnSpc>
              <a:spcBef>
                <a:spcPts val="1501"/>
              </a:spcBef>
              <a:buClrTx/>
              <a:buSzTx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8212" y="4517231"/>
            <a:ext cx="87607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5612" y="5431630"/>
            <a:ext cx="7086600" cy="70788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</a:tabLst>
              <a:defRPr/>
            </a:pPr>
            <a:r>
              <a:rPr lang="en-US" sz="2300" b="1" dirty="0" smtClean="0">
                <a:latin typeface="Calibri"/>
                <a:ea typeface="Verdana" charset="0"/>
                <a:cs typeface="Verdana" charset="0"/>
                <a:sym typeface="Verdana Bold" charset="0"/>
              </a:rPr>
              <a:t>Let op: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 Bold" charset="0"/>
              </a:rPr>
              <a:t>plaats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 Bold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 Bold" charset="0"/>
              </a:rPr>
              <a:t>statiefklem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 Bold" charset="0"/>
              </a:rPr>
              <a:t> direct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 Bold" charset="0"/>
              </a:rPr>
              <a:t>achter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 Bold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 Bold" charset="0"/>
              </a:rPr>
              <a:t>bewegings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 Bold" charset="0"/>
              </a:rPr>
              <a:t>- sensor,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 Bold" charset="0"/>
              </a:rPr>
              <a:t>opdat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 Bold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 Bold" charset="0"/>
              </a:rPr>
              <a:t>deze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 Bold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 Bold" charset="0"/>
              </a:rPr>
              <a:t>niet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 Bold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 Bold" charset="0"/>
              </a:rPr>
              <a:t>interfereert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 Bold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/>
          <a:srcRect t="4905" r="3484" b="1146"/>
          <a:stretch>
            <a:fillRect/>
          </a:stretch>
        </p:blipFill>
        <p:spPr bwMode="auto">
          <a:xfrm>
            <a:off x="7923212" y="380999"/>
            <a:ext cx="4265613" cy="636746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No Subheadin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ongratulation Icon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With Hdr &amp; Hdg &amp; Subheadin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ogo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No Subheadin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Image Referenc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No Subheadi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No Subheadi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No Subhead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Vertical Float Smal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Middle Bottom Hal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FList No Header No Sub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 Right Below Camer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Vertical Float Smal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Vertical Float Smal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Right Above 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Vertical Float Smal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SPARK">
  <a:themeElements>
    <a:clrScheme name="Blank SP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SPAR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SP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st Page">
  <a:themeElements>
    <a:clrScheme name="SPARK Physics">
      <a:dk1>
        <a:sysClr val="windowText" lastClr="000000"/>
      </a:dk1>
      <a:lt1>
        <a:sysClr val="window" lastClr="FFFFFF"/>
      </a:lt1>
      <a:dk2>
        <a:srgbClr val="0066CC"/>
      </a:dk2>
      <a:lt2>
        <a:srgbClr val="EEECE1"/>
      </a:lt2>
      <a:accent1>
        <a:srgbClr val="0066CC"/>
      </a:accent1>
      <a:accent2>
        <a:srgbClr val="C0504D"/>
      </a:accent2>
      <a:accent3>
        <a:srgbClr val="0066C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rst Pa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s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Pages>0</Pages>
  <Words>1711</Words>
  <Characters>0</Characters>
  <Application>Microsoft Office PowerPoint</Application>
  <PresentationFormat>Aangepast</PresentationFormat>
  <Lines>0</Lines>
  <Paragraphs>223</Paragraphs>
  <Slides>31</Slides>
  <Notes>31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33" baseType="lpstr">
      <vt:lpstr>Blank SPARK</vt:lpstr>
      <vt:lpstr>First Page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gebruiker</cp:lastModifiedBy>
  <cp:revision>174</cp:revision>
  <dcterms:modified xsi:type="dcterms:W3CDTF">2009-08-22T15:07:46Z</dcterms:modified>
</cp:coreProperties>
</file>