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tags/tag205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notesSlides/notesSlide30.xml" ContentType="application/vnd.openxmlformats-officedocument.presentationml.notesSlide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tags/tag188.xml" ContentType="application/vnd.openxmlformats-officedocument.presentationml.tags+xml"/>
  <Override PartName="/ppt/notesSlides/notesSlide44.xml" ContentType="application/vnd.openxmlformats-officedocument.presentationml.notesSlide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notesSlides/notesSlide40.xml" ContentType="application/vnd.openxmlformats-officedocument.presentationml.notesSlide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4" r:id="rId2"/>
  </p:sldMasterIdLst>
  <p:notesMasterIdLst>
    <p:notesMasterId r:id="rId50"/>
  </p:notesMasterIdLst>
  <p:sldIdLst>
    <p:sldId id="256" r:id="rId3"/>
    <p:sldId id="305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6" r:id="rId48"/>
    <p:sldId id="303" r:id="rId49"/>
  </p:sldIdLst>
  <p:sldSz cx="12188825" cy="674846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685846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1371691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2057537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2743383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3429229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4115074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4800920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5486766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73" autoAdjust="0"/>
  </p:normalViewPr>
  <p:slideViewPr>
    <p:cSldViewPr>
      <p:cViewPr varScale="1">
        <p:scale>
          <a:sx n="80" d="100"/>
          <a:sy n="80" d="100"/>
        </p:scale>
        <p:origin x="-408" y="-90"/>
      </p:cViewPr>
      <p:guideLst>
        <p:guide orient="horz" pos="2126"/>
        <p:guide pos="5135"/>
        <p:guide pos="25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E9017-6B4F-4747-91B5-7D751BA55563}" type="datetimeFigureOut">
              <a:rPr lang="en-US" smtClean="0"/>
              <a:pPr/>
              <a:t>8/21/2009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685800"/>
            <a:ext cx="6191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92363-D0FE-42F9-A812-B9026871415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46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91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537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383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229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5074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920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766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De </a:t>
            </a:r>
            <a:r>
              <a:rPr lang="en-US" baseline="0" dirty="0" err="1" smtClean="0"/>
              <a:t>juiste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volgorde</a:t>
            </a:r>
            <a:r>
              <a:rPr lang="en-US" baseline="0" dirty="0" smtClean="0"/>
              <a:t> is…]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[De stop is </a:t>
            </a:r>
            <a:r>
              <a:rPr lang="en-US" dirty="0" err="1" smtClean="0"/>
              <a:t>nodig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…]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</a:t>
            </a:r>
            <a:r>
              <a:rPr lang="en-US" baseline="0" dirty="0" smtClean="0"/>
              <a:t> text box</a:t>
            </a:r>
          </a:p>
          <a:p>
            <a:r>
              <a:rPr lang="en-US" baseline="0" dirty="0" smtClean="0"/>
              <a:t>	[De </a:t>
            </a:r>
            <a:r>
              <a:rPr lang="en-US" baseline="0" dirty="0" err="1" smtClean="0"/>
              <a:t>temperatuur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tijdens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verdamping</a:t>
            </a:r>
            <a:r>
              <a:rPr lang="en-US" baseline="0" dirty="0" smtClean="0"/>
              <a:t>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isomeren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rechte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ketens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temperatuur</a:t>
            </a:r>
            <a:r>
              <a:rPr lang="en-US" baseline="0" dirty="0" smtClean="0"/>
              <a:t> …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 – text box</a:t>
            </a:r>
          </a:p>
          <a:p>
            <a:r>
              <a:rPr lang="en-US" dirty="0" smtClean="0"/>
              <a:t>	[De methanol op de sensor </a:t>
            </a:r>
            <a:r>
              <a:rPr lang="en-US" dirty="0" err="1" smtClean="0"/>
              <a:t>zal</a:t>
            </a:r>
            <a:r>
              <a:rPr lang="en-US" baseline="0" dirty="0" smtClean="0"/>
              <a:t> … ] </a:t>
            </a:r>
          </a:p>
          <a:p>
            <a:r>
              <a:rPr lang="en-US" baseline="0" dirty="0" smtClean="0"/>
              <a:t>L6 – text box</a:t>
            </a:r>
          </a:p>
          <a:p>
            <a:r>
              <a:rPr lang="en-US" baseline="0" dirty="0" smtClean="0"/>
              <a:t>	[De </a:t>
            </a:r>
            <a:r>
              <a:rPr lang="en-US" baseline="0" dirty="0" err="1" smtClean="0"/>
              <a:t>temperatuur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……., </a:t>
            </a:r>
            <a:r>
              <a:rPr lang="en-US" baseline="0" dirty="0" err="1" smtClean="0"/>
              <a:t>omdat</a:t>
            </a:r>
            <a:r>
              <a:rPr lang="en-US" baseline="0" dirty="0" smtClean="0"/>
              <a:t>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0535-F472-4103-8D86-C11BDF2F29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Je </a:t>
            </a:r>
            <a:r>
              <a:rPr lang="en-US" baseline="0" dirty="0" err="1" smtClean="0"/>
              <a:t>kunt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verdampingssnelheid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bepalen</a:t>
            </a:r>
            <a:r>
              <a:rPr lang="en-US" baseline="0" dirty="0" smtClean="0"/>
              <a:t> door … ]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baseline="0" dirty="0" err="1" smtClean="0"/>
              <a:t>Vul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verandering</a:t>
            </a:r>
            <a:r>
              <a:rPr lang="en-US" baseline="0" dirty="0" smtClean="0"/>
              <a:t> in: ]</a:t>
            </a:r>
          </a:p>
          <a:p>
            <a:r>
              <a:rPr lang="en-US" baseline="0" dirty="0" smtClean="0"/>
              <a:t>	[methanol: ]</a:t>
            </a:r>
          </a:p>
          <a:p>
            <a:r>
              <a:rPr lang="en-US" baseline="0" dirty="0" smtClean="0"/>
              <a:t>	[ethanol: ]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propanol</a:t>
            </a:r>
            <a:r>
              <a:rPr lang="en-US" baseline="0" dirty="0" smtClean="0"/>
              <a:t>: ] 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butanol</a:t>
            </a:r>
            <a:r>
              <a:rPr lang="en-US" baseline="0" dirty="0" smtClean="0"/>
              <a:t>: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baseline="0" dirty="0" err="1" smtClean="0"/>
              <a:t>Vul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verandering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temperatuur</a:t>
            </a:r>
            <a:r>
              <a:rPr lang="en-US" baseline="0" dirty="0" smtClean="0"/>
              <a:t> in. ]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propanol</a:t>
            </a:r>
            <a:r>
              <a:rPr lang="en-US" baseline="0" dirty="0" smtClean="0"/>
              <a:t>: ]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butanol</a:t>
            </a:r>
            <a:r>
              <a:rPr lang="en-US" baseline="0" dirty="0" smtClean="0"/>
              <a:t>:]</a:t>
            </a:r>
          </a:p>
          <a:p>
            <a:r>
              <a:rPr lang="en-US" baseline="0" dirty="0" smtClean="0"/>
              <a:t>	[2-propanol: ]</a:t>
            </a:r>
          </a:p>
          <a:p>
            <a:r>
              <a:rPr lang="en-US" baseline="0" dirty="0" smtClean="0"/>
              <a:t>	[2-butanol: 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baseline="0" dirty="0" err="1" smtClean="0"/>
              <a:t>Vul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verdampingssnelheid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. ]</a:t>
            </a:r>
          </a:p>
          <a:p>
            <a:r>
              <a:rPr lang="en-US" baseline="0" dirty="0" smtClean="0"/>
              <a:t>	[methanol: ] </a:t>
            </a:r>
          </a:p>
          <a:p>
            <a:r>
              <a:rPr lang="en-US" baseline="0" dirty="0" smtClean="0"/>
              <a:t>	[ethanol: ] 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propanol</a:t>
            </a:r>
            <a:r>
              <a:rPr lang="en-US" baseline="0" dirty="0" smtClean="0"/>
              <a:t>: ] 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butanol</a:t>
            </a:r>
            <a:r>
              <a:rPr lang="en-US" baseline="0" dirty="0" smtClean="0"/>
              <a:t>: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baseline="0" dirty="0" err="1" smtClean="0"/>
              <a:t>Vul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verdampingssnelheid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: ] 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propanol</a:t>
            </a:r>
            <a:r>
              <a:rPr lang="en-US" baseline="0" dirty="0" smtClean="0"/>
              <a:t>: ] 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butanol</a:t>
            </a:r>
            <a:r>
              <a:rPr lang="en-US" baseline="0" dirty="0" smtClean="0"/>
              <a:t>:]</a:t>
            </a:r>
          </a:p>
          <a:p>
            <a:r>
              <a:rPr lang="en-US" baseline="0" dirty="0" smtClean="0"/>
              <a:t>	[2-propanol: ] </a:t>
            </a:r>
          </a:p>
          <a:p>
            <a:r>
              <a:rPr lang="en-US" baseline="0" dirty="0" smtClean="0"/>
              <a:t>	[2-butanol: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[Door de </a:t>
            </a:r>
            <a:r>
              <a:rPr lang="en-US" dirty="0" err="1" smtClean="0"/>
              <a:t>verdampingssnelheid</a:t>
            </a:r>
            <a:r>
              <a:rPr lang="en-US" dirty="0" smtClean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de </a:t>
            </a:r>
            <a:r>
              <a:rPr lang="en-US" dirty="0" err="1" smtClean="0"/>
              <a:t>temperatuur</a:t>
            </a:r>
            <a:r>
              <a:rPr lang="en-US" dirty="0" smtClean="0"/>
              <a:t> ……., </a:t>
            </a:r>
            <a:r>
              <a:rPr lang="en-US" dirty="0" err="1" smtClean="0"/>
              <a:t>omdat</a:t>
            </a:r>
            <a:r>
              <a:rPr lang="en-US" dirty="0" smtClean="0"/>
              <a:t> … ]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[De </a:t>
            </a:r>
            <a:r>
              <a:rPr lang="en-US" baseline="0" dirty="0" err="1" smtClean="0"/>
              <a:t>verdampingssnelheid</a:t>
            </a:r>
            <a:r>
              <a:rPr lang="en-US" baseline="0" dirty="0" smtClean="0"/>
              <a:t>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[De </a:t>
            </a:r>
            <a:r>
              <a:rPr lang="en-US" baseline="0" dirty="0" err="1" smtClean="0"/>
              <a:t>verdampingssnelheid</a:t>
            </a:r>
            <a:r>
              <a:rPr lang="en-US" baseline="0" dirty="0" smtClean="0"/>
              <a:t> in de </a:t>
            </a:r>
            <a:r>
              <a:rPr lang="en-US" baseline="0" dirty="0" err="1" smtClean="0"/>
              <a:t>isomere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paren</a:t>
            </a:r>
            <a:r>
              <a:rPr lang="en-US" baseline="0" dirty="0" smtClean="0"/>
              <a:t> … ]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De </a:t>
            </a:r>
            <a:r>
              <a:rPr lang="en-US" baseline="0" dirty="0" err="1" smtClean="0"/>
              <a:t>sterkste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intermoleculaire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kracht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vind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… ]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blijkt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[De </a:t>
            </a:r>
            <a:r>
              <a:rPr lang="en-US" dirty="0" err="1" smtClean="0"/>
              <a:t>zwakste</a:t>
            </a:r>
            <a:r>
              <a:rPr lang="en-US" dirty="0" smtClean="0"/>
              <a:t> </a:t>
            </a:r>
            <a:r>
              <a:rPr lang="en-US" dirty="0" err="1" smtClean="0"/>
              <a:t>intermoluculaire</a:t>
            </a:r>
            <a:r>
              <a:rPr lang="en-US" dirty="0" smtClean="0"/>
              <a:t> </a:t>
            </a:r>
            <a:r>
              <a:rPr lang="en-US" dirty="0" err="1" smtClean="0"/>
              <a:t>krachten</a:t>
            </a:r>
            <a:r>
              <a:rPr lang="en-US" dirty="0" smtClean="0"/>
              <a:t> </a:t>
            </a:r>
            <a:r>
              <a:rPr lang="en-US" dirty="0" err="1" smtClean="0"/>
              <a:t>vind</a:t>
            </a:r>
            <a:r>
              <a:rPr lang="en-US" dirty="0" smtClean="0"/>
              <a:t> je </a:t>
            </a:r>
            <a:r>
              <a:rPr lang="en-US" dirty="0" err="1" smtClean="0"/>
              <a:t>bij</a:t>
            </a:r>
            <a:r>
              <a:rPr lang="en-US" baseline="0" dirty="0" smtClean="0"/>
              <a:t>… ] 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blijkt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…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[Grote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moleculen</a:t>
            </a:r>
            <a:r>
              <a:rPr lang="en-US" baseline="0" dirty="0" smtClean="0"/>
              <a:t> …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Bolvormige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moleculen</a:t>
            </a:r>
            <a:r>
              <a:rPr lang="en-US" baseline="0" dirty="0" smtClean="0"/>
              <a:t> … 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[De </a:t>
            </a:r>
            <a:r>
              <a:rPr lang="en-US" dirty="0" err="1" smtClean="0"/>
              <a:t>lichaamstemperatuur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door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zweten</a:t>
            </a:r>
            <a:r>
              <a:rPr lang="en-US" baseline="0" dirty="0" smtClean="0"/>
              <a:t> …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</a:t>
            </a:r>
            <a:r>
              <a:rPr lang="en-US" baseline="0" dirty="0" smtClean="0"/>
              <a:t>De </a:t>
            </a:r>
            <a:r>
              <a:rPr lang="en-US" baseline="0" dirty="0" err="1" smtClean="0"/>
              <a:t>druk</a:t>
            </a:r>
            <a:r>
              <a:rPr lang="en-US" baseline="0" dirty="0" smtClean="0"/>
              <a:t> in de </a:t>
            </a:r>
            <a:r>
              <a:rPr lang="en-US" baseline="0" dirty="0" err="1" smtClean="0"/>
              <a:t>erlenmeyer</a:t>
            </a:r>
            <a:r>
              <a:rPr lang="en-US" baseline="0" dirty="0" smtClean="0"/>
              <a:t> met methanol …, </a:t>
            </a:r>
            <a:r>
              <a:rPr lang="en-US" baseline="0" dirty="0" err="1" smtClean="0"/>
              <a:t>omdat</a:t>
            </a:r>
            <a:r>
              <a:rPr lang="en-US" baseline="0" dirty="0" smtClean="0"/>
              <a:t>… ]</a:t>
            </a:r>
          </a:p>
          <a:p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[Het </a:t>
            </a:r>
            <a:r>
              <a:rPr lang="en-US" dirty="0" err="1" smtClean="0"/>
              <a:t>hoogste</a:t>
            </a:r>
            <a:r>
              <a:rPr lang="en-US" dirty="0" smtClean="0"/>
              <a:t> </a:t>
            </a:r>
            <a:r>
              <a:rPr lang="en-US" dirty="0" err="1" smtClean="0"/>
              <a:t>kookpunt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…..,</a:t>
            </a:r>
            <a:r>
              <a:rPr lang="en-US" dirty="0" err="1" smtClean="0"/>
              <a:t>omdat</a:t>
            </a:r>
            <a:r>
              <a:rPr lang="en-US" baseline="0" dirty="0" smtClean="0"/>
              <a:t> 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verwacht</a:t>
            </a:r>
            <a:r>
              <a:rPr lang="en-US" dirty="0" smtClean="0"/>
              <a:t> de </a:t>
            </a:r>
            <a:r>
              <a:rPr lang="en-US" dirty="0" err="1" smtClean="0"/>
              <a:t>sterkste</a:t>
            </a:r>
            <a:r>
              <a:rPr lang="en-US" dirty="0" smtClean="0"/>
              <a:t> </a:t>
            </a:r>
            <a:r>
              <a:rPr lang="en-US" dirty="0" err="1" smtClean="0"/>
              <a:t>intermoluculaire</a:t>
            </a:r>
            <a:r>
              <a:rPr lang="en-US" dirty="0" smtClean="0"/>
              <a:t> </a:t>
            </a:r>
            <a:r>
              <a:rPr lang="en-US" dirty="0" err="1" smtClean="0"/>
              <a:t>krachten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…</a:t>
            </a:r>
            <a:r>
              <a:rPr lang="en-US" baseline="0" dirty="0" smtClean="0"/>
              <a:t> ]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omdat</a:t>
            </a:r>
            <a:r>
              <a:rPr lang="en-US" baseline="0" dirty="0" smtClean="0"/>
              <a:t>… 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keuze</a:t>
            </a:r>
            <a:r>
              <a:rPr lang="en-US" dirty="0" smtClean="0"/>
              <a:t> is</a:t>
            </a:r>
            <a:r>
              <a:rPr lang="en-US" baseline="0" dirty="0" smtClean="0"/>
              <a:t> …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keuze</a:t>
            </a:r>
            <a:r>
              <a:rPr lang="en-US" baseline="0" dirty="0" smtClean="0"/>
              <a:t> is … 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keuze</a:t>
            </a:r>
            <a:r>
              <a:rPr lang="en-US" baseline="0" dirty="0" smtClean="0"/>
              <a:t> is … 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keuze</a:t>
            </a:r>
            <a:r>
              <a:rPr lang="en-US" dirty="0" smtClean="0"/>
              <a:t> is</a:t>
            </a:r>
            <a:r>
              <a:rPr lang="en-US" baseline="0" dirty="0" smtClean="0"/>
              <a:t> … 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</a:t>
            </a:r>
            <a:r>
              <a:rPr lang="en-US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keuze</a:t>
            </a:r>
            <a:r>
              <a:rPr lang="en-US" baseline="0" dirty="0" smtClean="0"/>
              <a:t> is … 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933F0-9DB4-4F48-B1F6-142751B4364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keuze</a:t>
            </a:r>
            <a:r>
              <a:rPr lang="en-US" baseline="0" dirty="0" smtClean="0"/>
              <a:t> is… ]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keuze</a:t>
            </a:r>
            <a:r>
              <a:rPr lang="en-US" baseline="0" dirty="0" smtClean="0"/>
              <a:t> is … ]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2363-D0FE-42F9-A812-B902687141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9272"/>
            <a:ext cx="10969943" cy="1124744"/>
          </a:xfrm>
          <a:prstGeom prst="rect">
            <a:avLst/>
          </a:prstGeom>
        </p:spPr>
        <p:txBody>
          <a:bodyPr lIns="137169" tIns="68585" rIns="137169" bIns="685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575119"/>
            <a:ext cx="10969943" cy="4453699"/>
          </a:xfrm>
          <a:prstGeom prst="rect">
            <a:avLst/>
          </a:prstGeom>
        </p:spPr>
        <p:txBody>
          <a:bodyPr lIns="137169" tIns="68585" rIns="137169" bIns="685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88823" cy="146684"/>
          </a:xfrm>
          <a:prstGeom prst="rect">
            <a:avLst/>
          </a:prstGeom>
          <a:solidFill>
            <a:schemeClr val="accent1"/>
          </a:solidFill>
        </p:spPr>
        <p:txBody>
          <a:bodyPr lIns="182917" tIns="91459" rIns="182917" bIns="91459"/>
          <a:lstStyle>
            <a:lvl1pPr algn="l"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5995691"/>
            <a:ext cx="12188571" cy="770089"/>
          </a:xfrm>
          <a:prstGeom prst="rect">
            <a:avLst/>
          </a:prstGeom>
          <a:solidFill>
            <a:schemeClr val="accent1"/>
          </a:solidFill>
        </p:spPr>
        <p:txBody>
          <a:bodyPr wrap="square" lIns="182917" tIns="0" rIns="0" bIns="0" rtlCol="0" anchor="ctr" anchorCtr="0">
            <a:noAutofit/>
          </a:bodyPr>
          <a:lstStyle/>
          <a:p>
            <a:pPr algn="l"/>
            <a:r>
              <a:rPr lang="en-US" sz="4000" b="1" dirty="0" err="1" smtClean="0">
                <a:solidFill>
                  <a:schemeClr val="bg1"/>
                </a:solidFill>
                <a:latin typeface="Calibri" pitchFamily="34" charset="0"/>
              </a:rPr>
              <a:t>Intermoleculaire</a:t>
            </a:r>
            <a:r>
              <a:rPr lang="en-US" sz="4000" b="1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000" b="1" baseline="0" dirty="0" err="1" smtClean="0">
                <a:solidFill>
                  <a:schemeClr val="bg1"/>
                </a:solidFill>
                <a:latin typeface="Calibri" pitchFamily="34" charset="0"/>
              </a:rPr>
              <a:t>krachten</a:t>
            </a:r>
            <a:r>
              <a:rPr lang="en-US" sz="4000" b="1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01779"/>
            <a:ext cx="12188571" cy="146684"/>
          </a:xfrm>
          <a:prstGeom prst="rect">
            <a:avLst/>
          </a:prstGeom>
          <a:solidFill>
            <a:schemeClr val="tx2"/>
          </a:solidFill>
        </p:spPr>
        <p:txBody>
          <a:bodyPr lIns="182917" tIns="91459" rIns="182917" bIns="91459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FF"/>
                </a:solidFill>
                <a:latin typeface="Calibri"/>
              </a:rPr>
              <a:t>Intermoleculaire</a:t>
            </a:r>
            <a:r>
              <a:rPr lang="en-US" sz="2400" b="1" baseline="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400" b="1" baseline="0" dirty="0" err="1" smtClean="0">
                <a:solidFill>
                  <a:srgbClr val="FFFFFF"/>
                </a:solidFill>
                <a:latin typeface="Calibri"/>
              </a:rPr>
              <a:t>krachten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17" tIns="91459" rIns="182917" bIns="9145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FF"/>
                </a:solidFill>
                <a:latin typeface="Calibri"/>
              </a:rPr>
              <a:t>Intermoleculaire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Calibri"/>
              </a:rPr>
              <a:t>krachten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685846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1371691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2057537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2743383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685846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9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05753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338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6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91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37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83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229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74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920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766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205740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2743199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05740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3199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1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99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99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799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599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44.xml"/><Relationship Id="rId7" Type="http://schemas.openxmlformats.org/officeDocument/2006/relationships/image" Target="../media/image3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43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tags" Target="../tags/tag46.xml"/><Relationship Id="rId16" Type="http://schemas.openxmlformats.org/officeDocument/2006/relationships/image" Target="../media/image46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49.xml"/><Relationship Id="rId15" Type="http://schemas.openxmlformats.org/officeDocument/2006/relationships/image" Target="../media/image45.png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image" Target="../media/image48.png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30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71.xml"/><Relationship Id="rId7" Type="http://schemas.openxmlformats.org/officeDocument/2006/relationships/image" Target="../media/image30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5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1.png"/><Relationship Id="rId4" Type="http://schemas.openxmlformats.org/officeDocument/2006/relationships/tags" Target="../tags/tag72.xml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54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53.png"/><Relationship Id="rId2" Type="http://schemas.openxmlformats.org/officeDocument/2006/relationships/tags" Target="../tags/tag74.xml"/><Relationship Id="rId16" Type="http://schemas.openxmlformats.org/officeDocument/2006/relationships/image" Target="../media/image57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0.png"/><Relationship Id="rId5" Type="http://schemas.openxmlformats.org/officeDocument/2006/relationships/tags" Target="../tags/tag77.xml"/><Relationship Id="rId15" Type="http://schemas.openxmlformats.org/officeDocument/2006/relationships/image" Target="../media/image56.png"/><Relationship Id="rId10" Type="http://schemas.openxmlformats.org/officeDocument/2006/relationships/notesSlide" Target="../notesSlides/notesSlide15.xml"/><Relationship Id="rId4" Type="http://schemas.openxmlformats.org/officeDocument/2006/relationships/tags" Target="../tags/tag76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notesSlide" Target="../notesSlides/notesSlide16.xml"/><Relationship Id="rId18" Type="http://schemas.openxmlformats.org/officeDocument/2006/relationships/image" Target="../media/image61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60.png"/><Relationship Id="rId2" Type="http://schemas.openxmlformats.org/officeDocument/2006/relationships/tags" Target="../tags/tag82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image" Target="../media/image58.png"/><Relationship Id="rId10" Type="http://schemas.openxmlformats.org/officeDocument/2006/relationships/tags" Target="../tags/tag90.xml"/><Relationship Id="rId19" Type="http://schemas.openxmlformats.org/officeDocument/2006/relationships/image" Target="../media/image62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6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8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49.png"/><Relationship Id="rId5" Type="http://schemas.openxmlformats.org/officeDocument/2006/relationships/image" Target="../media/image67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98.xml"/><Relationship Id="rId7" Type="http://schemas.openxmlformats.org/officeDocument/2006/relationships/image" Target="../media/image69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6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106.xml"/><Relationship Id="rId7" Type="http://schemas.openxmlformats.org/officeDocument/2006/relationships/image" Target="../media/image72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.jpeg"/><Relationship Id="rId4" Type="http://schemas.openxmlformats.org/officeDocument/2006/relationships/tags" Target="../tags/tag107.xml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75.png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7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76.png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10.xml"/><Relationship Id="rId16" Type="http://schemas.openxmlformats.org/officeDocument/2006/relationships/image" Target="../media/image19.png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4.png"/><Relationship Id="rId5" Type="http://schemas.openxmlformats.org/officeDocument/2006/relationships/tags" Target="../tags/tag13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tags" Target="../tags/tag1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30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80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image" Target="../media/image30.png"/><Relationship Id="rId5" Type="http://schemas.openxmlformats.org/officeDocument/2006/relationships/tags" Target="../tags/tag127.xml"/><Relationship Id="rId10" Type="http://schemas.openxmlformats.org/officeDocument/2006/relationships/image" Target="../media/image81.png"/><Relationship Id="rId4" Type="http://schemas.openxmlformats.org/officeDocument/2006/relationships/tags" Target="../tags/tag126.xml"/><Relationship Id="rId9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image" Target="../media/image83.png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image" Target="../media/image82.png"/><Relationship Id="rId2" Type="http://schemas.openxmlformats.org/officeDocument/2006/relationships/tags" Target="../tags/tag131.xml"/><Relationship Id="rId16" Type="http://schemas.openxmlformats.org/officeDocument/2006/relationships/image" Target="../media/image30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notesSlide" Target="../notesSlides/notesSlide32.xml"/><Relationship Id="rId5" Type="http://schemas.openxmlformats.org/officeDocument/2006/relationships/tags" Target="../tags/tag134.xml"/><Relationship Id="rId15" Type="http://schemas.openxmlformats.org/officeDocument/2006/relationships/image" Target="../media/image85.png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41.xml"/><Relationship Id="rId7" Type="http://schemas.openxmlformats.org/officeDocument/2006/relationships/image" Target="../media/image86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88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87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image" Target="../media/image81.png"/><Relationship Id="rId5" Type="http://schemas.openxmlformats.org/officeDocument/2006/relationships/tags" Target="../tags/tag150.xml"/><Relationship Id="rId10" Type="http://schemas.openxmlformats.org/officeDocument/2006/relationships/image" Target="../media/image30.png"/><Relationship Id="rId4" Type="http://schemas.openxmlformats.org/officeDocument/2006/relationships/tags" Target="../tags/tag149.xml"/><Relationship Id="rId9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image" Target="../media/image82.png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image" Target="../media/image30.png"/><Relationship Id="rId2" Type="http://schemas.openxmlformats.org/officeDocument/2006/relationships/tags" Target="../tags/tag154.xml"/><Relationship Id="rId16" Type="http://schemas.openxmlformats.org/officeDocument/2006/relationships/image" Target="../media/image85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notesSlide" Target="../notesSlides/notesSlide36.xml"/><Relationship Id="rId5" Type="http://schemas.openxmlformats.org/officeDocument/2006/relationships/tags" Target="../tags/tag157.xml"/><Relationship Id="rId15" Type="http://schemas.openxmlformats.org/officeDocument/2006/relationships/image" Target="../media/image84.png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88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89.pn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167.xml"/><Relationship Id="rId7" Type="http://schemas.openxmlformats.org/officeDocument/2006/relationships/notesSlide" Target="../notesSlides/notesSlide38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9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172.xml"/><Relationship Id="rId7" Type="http://schemas.openxmlformats.org/officeDocument/2006/relationships/notesSlide" Target="../notesSlides/notesSlide39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6.xml"/><Relationship Id="rId7" Type="http://schemas.openxmlformats.org/officeDocument/2006/relationships/image" Target="../media/image2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81.png"/><Relationship Id="rId5" Type="http://schemas.openxmlformats.org/officeDocument/2006/relationships/tags" Target="../tags/tag182.xml"/><Relationship Id="rId10" Type="http://schemas.openxmlformats.org/officeDocument/2006/relationships/image" Target="../media/image30.png"/><Relationship Id="rId4" Type="http://schemas.openxmlformats.org/officeDocument/2006/relationships/tags" Target="../tags/tag181.xml"/><Relationship Id="rId9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tags" Target="../tags/tag187.xml"/><Relationship Id="rId7" Type="http://schemas.openxmlformats.org/officeDocument/2006/relationships/image" Target="../media/image92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8.xml"/><Relationship Id="rId9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../media/image81.png"/><Relationship Id="rId5" Type="http://schemas.openxmlformats.org/officeDocument/2006/relationships/tags" Target="../tags/tag193.xml"/><Relationship Id="rId10" Type="http://schemas.openxmlformats.org/officeDocument/2006/relationships/image" Target="../media/image30.png"/><Relationship Id="rId4" Type="http://schemas.openxmlformats.org/officeDocument/2006/relationships/tags" Target="../tags/tag192.xml"/><Relationship Id="rId9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30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94.png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image" Target="../media/image30.png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image" Target="../media/image95.png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notesSlide" Target="../notesSlides/notesSlide45.xml"/><Relationship Id="rId5" Type="http://schemas.openxmlformats.org/officeDocument/2006/relationships/tags" Target="../tags/tag203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02.xml"/><Relationship Id="rId9" Type="http://schemas.openxmlformats.org/officeDocument/2006/relationships/tags" Target="../tags/tag20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210.xml"/><Relationship Id="rId7" Type="http://schemas.openxmlformats.org/officeDocument/2006/relationships/notesSlide" Target="../notesSlides/notesSlide46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9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4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0.xml"/><Relationship Id="rId7" Type="http://schemas.openxmlformats.org/officeDocument/2006/relationships/image" Target="../media/image2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27.png"/><Relationship Id="rId4" Type="http://schemas.openxmlformats.org/officeDocument/2006/relationships/tags" Target="../tags/tag21.xml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9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2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3.xml"/><Relationship Id="rId7" Type="http://schemas.openxmlformats.org/officeDocument/2006/relationships/image" Target="../media/image30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4.xml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30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40.xml"/><Relationship Id="rId7" Type="http://schemas.openxmlformats.org/officeDocument/2006/relationships/image" Target="../media/image3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2012" y="189995"/>
            <a:ext cx="7695129" cy="574126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2952" y="1316831"/>
            <a:ext cx="3275747" cy="188728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575636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Materialen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benodigdheden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433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322"/>
            <a:ext cx="8361200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27443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Verzamel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al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materialen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voordat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met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practicum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begint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: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4340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1280160"/>
            <a:ext cx="5753983" cy="373948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temperatuursensor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(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roestvrij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maatcilinder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10ml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6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reageerbuizen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15mm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x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100mm</a:t>
            </a: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6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rubberstoppen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die op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reageerbuizen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passen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1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reageerbuisrek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spuitfles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gedestilleerd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water</a:t>
            </a: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1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bekerglas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afval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schilderstape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41726" y="3318493"/>
            <a:ext cx="2285405" cy="192540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6412" y="4364831"/>
            <a:ext cx="1256973" cy="152507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22627" y="5224839"/>
            <a:ext cx="1618828" cy="135350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4412" y="4004778"/>
            <a:ext cx="2285405" cy="16203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960555" y="1698100"/>
            <a:ext cx="1942594" cy="16203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65926" y="5262804"/>
            <a:ext cx="2266360" cy="991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65926" y="3947426"/>
            <a:ext cx="1942594" cy="991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122845" y="5872835"/>
            <a:ext cx="926151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b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64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7103799" y="4614647"/>
            <a:ext cx="1083695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p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ropanol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65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103800" y="3299269"/>
            <a:ext cx="920124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thanol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66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103800" y="2117335"/>
            <a:ext cx="1155766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m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ethanol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67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9922466" y="3299269"/>
            <a:ext cx="132254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2-propanol</a:t>
            </a:r>
          </a:p>
        </p:txBody>
      </p:sp>
      <p:sp>
        <p:nvSpPr>
          <p:cNvPr id="15368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0074825" y="5872835"/>
            <a:ext cx="1164999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2-butanol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636790" y="4195251"/>
            <a:ext cx="2152089" cy="152507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732015" y="1678875"/>
            <a:ext cx="1847369" cy="152507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465926" y="1545431"/>
            <a:ext cx="1276018" cy="991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65926" y="2746428"/>
            <a:ext cx="1599783" cy="991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73" name="Rectangle 1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0" y="396973"/>
            <a:ext cx="618963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Materialen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benodigdheden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74" name="Rectangle 1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0" y="896322"/>
            <a:ext cx="8680133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27443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Verzamel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ook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materialen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voordat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met het practicum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begint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: 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0" y="1280160"/>
            <a:ext cx="5561012" cy="249299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 marL="548393" indent="-274197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-US" sz="2700" dirty="0" smtClean="0">
                <a:latin typeface="Calibri"/>
              </a:rPr>
              <a:t> methanol, 5ml</a:t>
            </a:r>
          </a:p>
          <a:p>
            <a:pPr marL="548393" indent="-274197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-US" sz="2700" dirty="0" smtClean="0">
                <a:latin typeface="Calibri"/>
              </a:rPr>
              <a:t> ethanol, 5ml</a:t>
            </a:r>
          </a:p>
          <a:p>
            <a:pPr marL="548393" indent="-274197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-US" sz="2700" dirty="0" smtClean="0">
                <a:latin typeface="Calibri"/>
              </a:rPr>
              <a:t> </a:t>
            </a:r>
            <a:r>
              <a:rPr lang="en-US" sz="2700" dirty="0" err="1" smtClean="0">
                <a:latin typeface="Calibri"/>
              </a:rPr>
              <a:t>propanol</a:t>
            </a:r>
            <a:r>
              <a:rPr lang="en-US" sz="2700" dirty="0" smtClean="0">
                <a:latin typeface="Calibri"/>
              </a:rPr>
              <a:t>, 5ml</a:t>
            </a:r>
          </a:p>
          <a:p>
            <a:pPr marL="548393" indent="-274197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-US" sz="2700" dirty="0" smtClean="0">
                <a:latin typeface="Calibri"/>
              </a:rPr>
              <a:t> </a:t>
            </a:r>
            <a:r>
              <a:rPr lang="en-US" sz="2700" dirty="0" err="1" smtClean="0">
                <a:latin typeface="Calibri"/>
              </a:rPr>
              <a:t>butanol</a:t>
            </a:r>
            <a:r>
              <a:rPr lang="en-US" sz="2700" dirty="0" smtClean="0">
                <a:latin typeface="Calibri"/>
              </a:rPr>
              <a:t>, 5ml </a:t>
            </a:r>
          </a:p>
          <a:p>
            <a:pPr marL="548393" indent="-274197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-US" sz="2700" dirty="0" smtClean="0">
                <a:latin typeface="Calibri"/>
              </a:rPr>
              <a:t> 2-propanol, 5ml</a:t>
            </a:r>
          </a:p>
          <a:p>
            <a:pPr marL="548393" indent="-274197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</a:pPr>
            <a:r>
              <a:rPr lang="en-US" sz="2700" dirty="0" smtClean="0">
                <a:latin typeface="Calibri"/>
              </a:rPr>
              <a:t> 2-butanol, 5ml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182877"/>
            <a:ext cx="3908841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stappen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links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maken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deel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practicum.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echter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niet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juiste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volgorde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stappen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juiste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volgorde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1"/>
            <a:ext cx="425847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Zet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in de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juiste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volgorde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50811" y="762483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037012" y="758951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55447" y="3657600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041647" y="3658083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08012" y="1012029"/>
            <a:ext cx="2743200" cy="163121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8" tIns="45718" rIns="91438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A.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Steek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de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temperatuursensor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in de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reageerbuis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5ml en begin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meten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92" name="Rectangle 8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570412" y="1014983"/>
            <a:ext cx="2743200" cy="193898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8" tIns="45718" rIns="91438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B.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Bekijk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hoe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temperatuur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stop met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meten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wanneer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temperatuur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stabiliseert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6393" name="Rectangle 9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08012" y="3907631"/>
            <a:ext cx="2743200" cy="101565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8" tIns="45718" rIns="91438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C.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b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Herhaal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meting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elk van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andere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alcoholen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94" name="Rectangle 10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4570412" y="3907631"/>
            <a:ext cx="2743200" cy="163121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7" tIns="45718" rIns="91437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D.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b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Haal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onmiddelijk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sensor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reageerbuis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laat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methanol op de sensor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verdampen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182876"/>
            <a:ext cx="3908841" cy="147732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4800920" algn="l"/>
                <a:tab pos="5334356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Vr.1</a:t>
            </a:r>
            <a:r>
              <a:rPr lang="en-US" sz="24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  <a:r>
              <a:rPr lang="en-US" sz="24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Waarom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nodig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rubberstop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reageerbuis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alcohol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doen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1"/>
            <a:ext cx="189949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Opstelling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548770"/>
            <a:ext cx="7598971" cy="473206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/>
              <a:tabLst>
                <a:tab pos="95256" algn="l"/>
                <a:tab pos="590589" algn="l"/>
                <a:tab pos="62869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590589" algn="l"/>
                <a:tab pos="62869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590589" algn="l"/>
                <a:tab pos="628692" algn="l"/>
                <a:tab pos="1066871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Meet in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maatcilinder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5ml methanol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af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Giet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in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reageerbuis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sluit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af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rubberstop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/>
              <a:tabLst>
                <a:tab pos="95256" algn="l"/>
                <a:tab pos="590589" algn="l"/>
                <a:tab pos="62869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590589" algn="l"/>
                <a:tab pos="62869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590589" algn="l"/>
                <a:tab pos="628692" algn="l"/>
                <a:tab pos="1066871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maatcilinder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schoon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door hem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meerdere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malen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spoelen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daarna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af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drogen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/>
              <a:tabLst>
                <a:tab pos="95256" algn="l"/>
                <a:tab pos="590589" algn="l"/>
                <a:tab pos="62869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590589" algn="l"/>
                <a:tab pos="62869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590589" algn="l"/>
                <a:tab pos="628692" algn="l"/>
                <a:tab pos="1066871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Herhaal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stap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1 en 2 met ethanol,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2-propanol, and 2-butanol.</a:t>
            </a: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/>
              <a:tabLst>
                <a:tab pos="95256" algn="l"/>
                <a:tab pos="590589" algn="l"/>
                <a:tab pos="62869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590589" algn="l"/>
                <a:tab pos="62869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95256" algn="l"/>
                <a:tab pos="590589" algn="l"/>
                <a:tab pos="628692" algn="l"/>
                <a:tab pos="1066871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Verbind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roestvrijstalen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temperatuursensor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met de 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SPARK 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SLS.  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182876"/>
            <a:ext cx="3908841" cy="216982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4800920" algn="l"/>
                <a:tab pos="5334356" algn="l"/>
                <a:tab pos="5867791" algn="l"/>
                <a:tab pos="6401227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04897" algn="l"/>
                <a:tab pos="723948" algn="l"/>
                <a:tab pos="895410" algn="l"/>
                <a:tab pos="1066871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Vr.2</a:t>
            </a:r>
            <a:r>
              <a:rPr lang="en-US" sz="24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: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wat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zal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er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met de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temperatuur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gebeuren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als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de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alcoholen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verdampen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4800920" algn="l"/>
                <a:tab pos="5334356" algn="l"/>
                <a:tab pos="5867791" algn="l"/>
                <a:tab pos="6401227" algn="l"/>
                <a:tab pos="89541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704897" algn="l"/>
                <a:tab pos="723948" algn="l"/>
                <a:tab pos="895410" algn="l"/>
                <a:tab pos="1066871" algn="l"/>
              </a:tabLst>
              <a:defRPr/>
            </a:pPr>
            <a:r>
              <a:rPr lang="en-US" sz="23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Tip:</a:t>
            </a:r>
            <a:r>
              <a:rPr lang="en-US" sz="2300" b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nodig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bindingen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tussen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verbreken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 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8435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151814" y="3365779"/>
            <a:ext cx="3908833" cy="332398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Om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te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kunnen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tekenen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1.	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het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palet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openen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2.	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en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gebruik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je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vinger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lijn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tekenen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3.	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als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je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klaar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bent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4. 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vergissing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    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lijn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wissen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23412" y="3755231"/>
            <a:ext cx="380901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47212" y="4441031"/>
            <a:ext cx="380901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447212" y="5203031"/>
            <a:ext cx="380901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371012" y="5965031"/>
            <a:ext cx="380901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8151812" y="2657553"/>
            <a:ext cx="3755702" cy="707886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anchor="ctr" anchorCtr="0">
            <a:spAutoFit/>
          </a:bodyPr>
          <a:lstStyle/>
          <a:p>
            <a:pPr algn="l"/>
            <a:r>
              <a:rPr lang="en-US" sz="23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Teken</a:t>
            </a:r>
            <a:r>
              <a:rPr lang="en-US" sz="23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3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voorspelling</a:t>
            </a:r>
            <a:endParaRPr lang="en-US" sz="23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algn="l"/>
            <a:r>
              <a:rPr lang="en-US" sz="23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 de </a:t>
            </a:r>
            <a:r>
              <a:rPr lang="en-US" sz="23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grafiek</a:t>
            </a:r>
            <a:r>
              <a:rPr lang="en-US" sz="23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182876"/>
            <a:ext cx="3908841" cy="184665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4800920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Vr.3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: hoe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zal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de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temperatuur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veranderen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bij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de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verdamping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van de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vier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alcoholen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in de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homologe</a:t>
            </a:r>
            <a:r>
              <a:rPr lang="en-US" sz="24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serie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56864" y="5337768"/>
            <a:ext cx="2913891" cy="127725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37819" y="3793628"/>
            <a:ext cx="2494900" cy="127725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37819" y="2096980"/>
            <a:ext cx="2056864" cy="127725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6864" y="610031"/>
            <a:ext cx="1618828" cy="127725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9467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1"/>
            <a:ext cx="22974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Voorspelling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08900" y="1239124"/>
            <a:ext cx="2971026" cy="39270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>
            <p:custDataLst>
              <p:tags r:id="rId4"/>
            </p:custDataLst>
          </p:nvPr>
        </p:nvSpPr>
        <p:spPr>
          <a:xfrm>
            <a:off x="379412" y="1088231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methanol</a:t>
            </a:r>
            <a:endParaRPr lang="en-US" sz="2300" dirty="0">
              <a:latin typeface="Calibri"/>
            </a:endParaRP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379412" y="25630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ethanol</a:t>
            </a:r>
            <a:endParaRPr lang="en-US" sz="2300" dirty="0">
              <a:latin typeface="Calibri"/>
            </a:endParaRP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379412" y="42394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propanol</a:t>
            </a:r>
            <a:endParaRPr lang="en-US" dirty="0"/>
          </a:p>
        </p:txBody>
      </p:sp>
      <p:sp>
        <p:nvSpPr>
          <p:cNvPr id="19" name="TextBox 18"/>
          <p:cNvSpPr txBox="1"/>
          <p:nvPr>
            <p:custDataLst>
              <p:tags r:id="rId7"/>
            </p:custDataLst>
          </p:nvPr>
        </p:nvSpPr>
        <p:spPr>
          <a:xfrm>
            <a:off x="379412" y="5812631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butanol</a:t>
            </a:r>
            <a:endParaRPr lang="en-US" sz="2300" dirty="0">
              <a:latin typeface="Calibri"/>
            </a:endParaRPr>
          </a:p>
        </p:txBody>
      </p:sp>
      <p:sp>
        <p:nvSpPr>
          <p:cNvPr id="20" name="TextBox 19"/>
          <p:cNvSpPr txBox="1"/>
          <p:nvPr>
            <p:custDataLst>
              <p:tags r:id="rId8"/>
            </p:custDataLst>
          </p:nvPr>
        </p:nvSpPr>
        <p:spPr>
          <a:xfrm>
            <a:off x="4875212" y="2536031"/>
            <a:ext cx="2819400" cy="707886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intermoleculaire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krachten</a:t>
            </a:r>
            <a:endParaRPr lang="en-US" sz="2300" dirty="0"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Rectangle 17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22974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Voorspelling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675191" y="5070879"/>
            <a:ext cx="1209114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bolvormig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18501" y="3526739"/>
            <a:ext cx="723711" cy="139163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279300" y="724412"/>
            <a:ext cx="150522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rechte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keten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32884" y="1258188"/>
            <a:ext cx="1237928" cy="95317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574864" y="5890608"/>
            <a:ext cx="2620974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2-butanol 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(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bolvormig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390017" y="3812691"/>
            <a:ext cx="2590125" cy="186821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517729" y="2802328"/>
            <a:ext cx="2900346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indent="539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2-propanol 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(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bolvormig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37523" y="800665"/>
            <a:ext cx="2152089" cy="184915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490" name="Rectangle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65803" y="5890608"/>
            <a:ext cx="2678234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b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utanol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(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rechte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keten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7135" y="4327404"/>
            <a:ext cx="2818666" cy="127725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493" name="Rectangle 13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08668" y="2802328"/>
            <a:ext cx="2890278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indent="539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p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ropanol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(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rechte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keten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32461" y="1239125"/>
            <a:ext cx="2685351" cy="142975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>
            <p:custDataLst>
              <p:tags r:id="rId9"/>
            </p:custDataLst>
          </p:nvPr>
        </p:nvSpPr>
        <p:spPr>
          <a:xfrm>
            <a:off x="379412" y="783431"/>
            <a:ext cx="2286000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600" dirty="0" err="1" smtClean="0">
                <a:latin typeface="Calibri"/>
              </a:rPr>
              <a:t>isomeer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paar</a:t>
            </a:r>
            <a:r>
              <a:rPr lang="en-US" sz="2600" dirty="0" smtClean="0">
                <a:latin typeface="Calibri"/>
              </a:rPr>
              <a:t> 1:</a:t>
            </a:r>
            <a:endParaRPr lang="en-US" sz="2600" dirty="0">
              <a:latin typeface="Calibri"/>
            </a:endParaRPr>
          </a:p>
        </p:txBody>
      </p:sp>
      <p:sp>
        <p:nvSpPr>
          <p:cNvPr id="21" name="TextBox 20"/>
          <p:cNvSpPr txBox="1"/>
          <p:nvPr>
            <p:custDataLst>
              <p:tags r:id="rId10"/>
            </p:custDataLst>
          </p:nvPr>
        </p:nvSpPr>
        <p:spPr>
          <a:xfrm>
            <a:off x="379412" y="3831431"/>
            <a:ext cx="2286000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600" dirty="0" err="1" smtClean="0">
                <a:latin typeface="Calibri"/>
              </a:rPr>
              <a:t>isomeer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dirty="0" err="1" smtClean="0">
                <a:latin typeface="Calibri"/>
              </a:rPr>
              <a:t>paar</a:t>
            </a:r>
            <a:r>
              <a:rPr lang="en-US" sz="2600" dirty="0" smtClean="0">
                <a:latin typeface="Calibri"/>
              </a:rPr>
              <a:t> 2:</a:t>
            </a:r>
            <a:endParaRPr lang="en-US" sz="2600" dirty="0">
              <a:latin typeface="Calibri"/>
            </a:endParaRPr>
          </a:p>
        </p:txBody>
      </p:sp>
      <p:sp>
        <p:nvSpPr>
          <p:cNvPr id="22" name="TextBox 21"/>
          <p:cNvSpPr txBox="1"/>
          <p:nvPr>
            <p:custDataLst>
              <p:tags r:id="rId11"/>
            </p:custDataLst>
          </p:nvPr>
        </p:nvSpPr>
        <p:spPr>
          <a:xfrm>
            <a:off x="8151814" y="182876"/>
            <a:ext cx="3908841" cy="1477328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 marL="502920" indent="-50292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alibri"/>
              </a:rPr>
              <a:t>Vr.4:</a:t>
            </a:r>
            <a:r>
              <a:rPr lang="en-US" sz="2400" dirty="0" smtClean="0">
                <a:latin typeface="Calibri"/>
              </a:rPr>
              <a:t> Hoe </a:t>
            </a:r>
            <a:r>
              <a:rPr lang="en-US" sz="2400" dirty="0" err="1" smtClean="0">
                <a:latin typeface="Calibri"/>
              </a:rPr>
              <a:t>zal</a:t>
            </a:r>
            <a:r>
              <a:rPr lang="en-US" sz="2400" dirty="0" smtClean="0">
                <a:latin typeface="Calibri"/>
              </a:rPr>
              <a:t> de </a:t>
            </a:r>
            <a:r>
              <a:rPr lang="en-US" sz="2400" dirty="0" err="1" smtClean="0">
                <a:latin typeface="Calibri"/>
              </a:rPr>
              <a:t>temperatuur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veranderen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tijdens</a:t>
            </a:r>
            <a:r>
              <a:rPr lang="en-US" sz="2400" dirty="0" smtClean="0">
                <a:latin typeface="Calibri"/>
              </a:rPr>
              <a:t> de </a:t>
            </a:r>
            <a:r>
              <a:rPr lang="en-US" sz="2400" dirty="0" err="1" smtClean="0">
                <a:latin typeface="Calibri"/>
              </a:rPr>
              <a:t>verdamping</a:t>
            </a:r>
            <a:r>
              <a:rPr lang="en-US" sz="2400" dirty="0" smtClean="0">
                <a:latin typeface="Calibri"/>
              </a:rPr>
              <a:t> van de 2 </a:t>
            </a:r>
            <a:r>
              <a:rPr lang="en-US" sz="2400" dirty="0" err="1" smtClean="0">
                <a:latin typeface="Calibri"/>
              </a:rPr>
              <a:t>paren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isomeren</a:t>
            </a:r>
            <a:r>
              <a:rPr lang="en-US" sz="2400" dirty="0" smtClean="0">
                <a:latin typeface="Calibri"/>
              </a:rPr>
              <a:t>?</a:t>
            </a:r>
            <a:endParaRPr lang="en-US" sz="2400" b="1" dirty="0"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1311769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Meten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2150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7884646" cy="348557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Haal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stop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reageerbuis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methanol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steek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temperatuursensor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vloeistof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    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meting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starten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Haal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sensor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methanol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plak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hem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vast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hij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over de rand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tafel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steekt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Ga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hoe de meting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verloopt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3491" y="2002631"/>
            <a:ext cx="304721" cy="3050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55943" y="552840"/>
            <a:ext cx="1733099" cy="312640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32177" y="3869882"/>
            <a:ext cx="2399675" cy="25735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3365779"/>
            <a:ext cx="3908833" cy="332398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*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Grafiek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opschalen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 </a:t>
            </a:r>
            <a:endParaRPr lang="en-US" sz="2400" b="1" dirty="0">
              <a:solidFill>
                <a:srgbClr val="0000FF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het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palet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openen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    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" charset="0"/>
              </a:rPr>
              <a:t>grafiek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" charset="0"/>
              </a:rPr>
              <a:t>automatisch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" charset="0"/>
              </a:rPr>
              <a:t> op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" charset="0"/>
              </a:rPr>
              <a:t>schalen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" charset="0"/>
              </a:rPr>
              <a:t>.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met de hand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as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wil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verkorten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of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verlengen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wijs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getal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sleep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gewenste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richting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253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97631"/>
            <a:ext cx="3908841" cy="332398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verandering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temperatuur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niet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kunt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waarschijnlijk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schaal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assen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bijstellen.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Doe de stop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reageerbuis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methanol.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temp.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niet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     </a:t>
            </a:r>
            <a:r>
              <a:rPr lang="en-US" sz="20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0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52212" y="3069931"/>
            <a:ext cx="304800" cy="3050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47212" y="3755231"/>
            <a:ext cx="380901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47212" y="4517231"/>
            <a:ext cx="380901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82877"/>
            <a:ext cx="4020218" cy="160043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850392" marR="0" lvl="0" indent="-576072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6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Vr.5</a:t>
            </a:r>
            <a:r>
              <a:rPr lang="en-US" sz="26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  <a:r>
              <a:rPr lang="en-US" sz="26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gebeurt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de methanol die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temperatuursensor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zat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151814" y="182876"/>
            <a:ext cx="3908841" cy="73866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4800920" algn="l"/>
                <a:tab pos="5334356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Vr.6: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hoe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temperatuur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waarom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?. 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61260" y="114381"/>
            <a:ext cx="2666305" cy="285951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94760" y="3831432"/>
            <a:ext cx="3999306" cy="238707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70701" y="5566530"/>
            <a:ext cx="2094955" cy="78160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18054" y="1439702"/>
            <a:ext cx="3767558" cy="184665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3181"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Met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pictogram          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Door het pictogram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klikken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komt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 je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verslag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staan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1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96973"/>
            <a:ext cx="2075440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Introductie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49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896322"/>
            <a:ext cx="2762551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274430" marR="0" lvl="0" indent="0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foto’s</a:t>
            </a:r>
            <a:endParaRPr lang="en-US" sz="2400" b="1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0" name="Rectangle 6"/>
          <p:cNvSpPr>
            <a:spLocks/>
          </p:cNvSpPr>
          <p:nvPr/>
        </p:nvSpPr>
        <p:spPr bwMode="auto">
          <a:xfrm>
            <a:off x="989012" y="1469231"/>
            <a:ext cx="6037278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foto-knop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wordt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gebruikt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scherm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vast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leggen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1295067" y="2612555"/>
            <a:ext cx="6322953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Met 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werkboek-knop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worden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foto’s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tekst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vastgelegd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in het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de Spark.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2" name="Rectangle 8"/>
          <p:cNvSpPr>
            <a:spLocks/>
          </p:cNvSpPr>
          <p:nvPr/>
        </p:nvSpPr>
        <p:spPr bwMode="auto">
          <a:xfrm>
            <a:off x="1790238" y="3830894"/>
            <a:ext cx="5142160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keuze-knop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wordt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gebruikt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verslag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exporteren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of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af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drukken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.  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0905" y="1583130"/>
            <a:ext cx="457081" cy="4575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717" y="2669749"/>
            <a:ext cx="457081" cy="4575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527" y="3737300"/>
            <a:ext cx="457081" cy="4575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677" y="5013688"/>
            <a:ext cx="1790233" cy="15441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09224" y="4727739"/>
            <a:ext cx="3161477" cy="123912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9191680" y="554831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590212" y="1393031"/>
            <a:ext cx="418991" cy="4193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160" name="Rectangle 16"/>
          <p:cNvSpPr>
            <a:spLocks/>
          </p:cNvSpPr>
          <p:nvPr/>
        </p:nvSpPr>
        <p:spPr bwMode="auto">
          <a:xfrm>
            <a:off x="8113532" y="3891617"/>
            <a:ext cx="4020218" cy="285684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 anchorCtr="0"/>
          <a:lstStyle/>
          <a:p>
            <a:pPr marL="73181"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Opmerking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: 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maken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eerste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voorblad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verslag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gebruiken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182876"/>
            <a:ext cx="3908841" cy="110799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02920" marR="0" lvl="0" indent="-5029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10" algn="l"/>
                <a:tab pos="209564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4800920" algn="l"/>
              </a:tabLst>
              <a:defRPr/>
            </a:pPr>
            <a:r>
              <a:rPr lang="en-US" sz="24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Vr.7</a:t>
            </a:r>
            <a:r>
              <a:rPr lang="en-US" sz="24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  <a:r>
              <a:rPr lang="en-US" sz="24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Hoe kun je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grafiek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verdampingssnelheid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18466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2560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8609012" cy="431656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Spuit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temperatuursensor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aantal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keren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goed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droog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goed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Neem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stop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reageerbuis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ethanol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steek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temperatuursensor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vloeistof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    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meting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starten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Haal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temperatuursensor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plak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de rand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werktafel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Ga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hoe de meting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zich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ontwikkelt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1291" y="2383631"/>
            <a:ext cx="304721" cy="304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17745" y="571903"/>
            <a:ext cx="1733099" cy="312640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74934" y="3831755"/>
            <a:ext cx="2399675" cy="25735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8113187" y="3517207"/>
            <a:ext cx="3980413" cy="308828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552487" indent="-552487" algn="l">
              <a:lnSpc>
                <a:spcPct val="120000"/>
              </a:lnSpc>
              <a:spcBef>
                <a:spcPts val="900"/>
              </a:spcBef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endParaRPr lang="en-US" sz="21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8151814" y="182877"/>
            <a:ext cx="3908841" cy="618630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square" lIns="0" tIns="0" rIns="0" bIns="0" rtlCol="0" anchor="t" anchorCtr="0">
            <a:spAutoFit/>
          </a:bodyPr>
          <a:lstStyle/>
          <a:p>
            <a:pPr marL="274320" indent="-27432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2400" dirty="0" smtClean="0">
                <a:latin typeface="Calibri"/>
              </a:rPr>
              <a:t>Doe de stop </a:t>
            </a:r>
            <a:r>
              <a:rPr lang="en-US" sz="2400" dirty="0" err="1" smtClean="0">
                <a:latin typeface="Calibri"/>
              </a:rPr>
              <a:t>weer</a:t>
            </a:r>
            <a:r>
              <a:rPr lang="en-US" sz="2400" dirty="0" smtClean="0">
                <a:latin typeface="Calibri"/>
              </a:rPr>
              <a:t> op de </a:t>
            </a:r>
            <a:r>
              <a:rPr lang="en-US" sz="2400" dirty="0" err="1" smtClean="0">
                <a:latin typeface="Calibri"/>
              </a:rPr>
              <a:t>reageerbuis</a:t>
            </a:r>
            <a:r>
              <a:rPr lang="en-US" sz="2400" dirty="0" smtClean="0">
                <a:latin typeface="Calibri"/>
              </a:rPr>
              <a:t> met ethanol.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2400" dirty="0" err="1" smtClean="0">
                <a:latin typeface="Calibri"/>
              </a:rPr>
              <a:t>Als</a:t>
            </a:r>
            <a:r>
              <a:rPr lang="en-US" sz="2400" dirty="0" smtClean="0">
                <a:latin typeface="Calibri"/>
              </a:rPr>
              <a:t> de </a:t>
            </a:r>
            <a:r>
              <a:rPr lang="en-US" sz="2400" dirty="0" err="1" smtClean="0">
                <a:latin typeface="Calibri"/>
              </a:rPr>
              <a:t>temperatuur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nauwelijks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meer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verandert</a:t>
            </a:r>
            <a:r>
              <a:rPr lang="en-US" sz="2400" dirty="0" smtClean="0">
                <a:latin typeface="Calibri"/>
              </a:rPr>
              <a:t>, </a:t>
            </a:r>
            <a:r>
              <a:rPr lang="en-US" sz="2400" dirty="0" err="1" smtClean="0">
                <a:latin typeface="Calibri"/>
              </a:rPr>
              <a:t>druk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dan</a:t>
            </a:r>
            <a:r>
              <a:rPr lang="en-US" sz="2400" dirty="0" smtClean="0">
                <a:latin typeface="Calibri"/>
              </a:rPr>
              <a:t> op      </a:t>
            </a:r>
            <a:r>
              <a:rPr lang="en-US" sz="2400" dirty="0" err="1" smtClean="0">
                <a:latin typeface="Calibri"/>
              </a:rPr>
              <a:t>om</a:t>
            </a:r>
            <a:r>
              <a:rPr lang="en-US" sz="2400" dirty="0" smtClean="0">
                <a:latin typeface="Calibri"/>
              </a:rPr>
              <a:t> de meting </a:t>
            </a:r>
            <a:r>
              <a:rPr lang="en-US" sz="2400" dirty="0" err="1" smtClean="0">
                <a:latin typeface="Calibri"/>
              </a:rPr>
              <a:t>te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stoppen</a:t>
            </a:r>
            <a:r>
              <a:rPr lang="en-US" sz="2400" dirty="0" smtClean="0">
                <a:latin typeface="Calibri"/>
              </a:rPr>
              <a:t>.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2400" dirty="0" err="1" smtClean="0">
                <a:latin typeface="Calibri"/>
              </a:rPr>
              <a:t>Spuit</a:t>
            </a:r>
            <a:r>
              <a:rPr lang="en-US" sz="2400" dirty="0" smtClean="0">
                <a:latin typeface="Calibri"/>
              </a:rPr>
              <a:t> de </a:t>
            </a:r>
            <a:r>
              <a:rPr lang="en-US" sz="2400" dirty="0" err="1" smtClean="0">
                <a:latin typeface="Calibri"/>
              </a:rPr>
              <a:t>temperatuursensor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weer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een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aantal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keren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goed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af</a:t>
            </a:r>
            <a:r>
              <a:rPr lang="en-US" sz="2400" dirty="0" smtClean="0">
                <a:latin typeface="Calibri"/>
              </a:rPr>
              <a:t> en </a:t>
            </a:r>
            <a:r>
              <a:rPr lang="en-US" sz="2400" dirty="0" err="1" smtClean="0">
                <a:latin typeface="Calibri"/>
              </a:rPr>
              <a:t>droog</a:t>
            </a:r>
            <a:r>
              <a:rPr lang="en-US" sz="2400" dirty="0" smtClean="0">
                <a:latin typeface="Calibri"/>
              </a:rPr>
              <a:t> hem </a:t>
            </a:r>
            <a:r>
              <a:rPr lang="en-US" sz="2400" dirty="0" err="1" smtClean="0">
                <a:latin typeface="Calibri"/>
              </a:rPr>
              <a:t>opnieuw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goed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af</a:t>
            </a:r>
            <a:r>
              <a:rPr lang="en-US" sz="2400" dirty="0" smtClean="0">
                <a:latin typeface="Calibri"/>
              </a:rPr>
              <a:t>.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Herhaal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procedures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andere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alcoholen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: 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	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Meetserie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3: 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endParaRPr lang="en-US" sz="24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	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Meetserie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4: 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4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	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Meetserie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5:  2-propanol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Meetserie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6:  2-butanol</a:t>
            </a:r>
          </a:p>
          <a:p>
            <a:pPr marL="342900" indent="-342900" algn="l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0612" y="1697831"/>
            <a:ext cx="304721" cy="3050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>
            <p:custDataLst>
              <p:tags r:id="rId1"/>
            </p:custDataLst>
          </p:nvPr>
        </p:nvSpPr>
        <p:spPr>
          <a:xfrm>
            <a:off x="8456612" y="2921886"/>
            <a:ext cx="236220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Selecteer</a:t>
            </a:r>
            <a:endParaRPr lang="en-US" sz="2300" dirty="0">
              <a:latin typeface="Calibri"/>
            </a:endParaRPr>
          </a:p>
        </p:txBody>
      </p:sp>
      <p:sp>
        <p:nvSpPr>
          <p:cNvPr id="2765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3365779"/>
            <a:ext cx="3908833" cy="332398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Een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meetserie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tonen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of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verbergen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 </a:t>
            </a:r>
            <a:endParaRPr lang="en-US" sz="2400" b="1" dirty="0">
              <a:solidFill>
                <a:srgbClr val="0000FF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  <a:p>
            <a:pPr marL="457200" marR="0" lvl="0" indent="-4572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 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zodat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meetserie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die je wilt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zien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aangevinkt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is     .     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buiten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rand van de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lijst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minimaliseren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52012" y="3907631"/>
            <a:ext cx="571351" cy="6290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47212" y="4517231"/>
            <a:ext cx="323766" cy="28595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56812" y="5279231"/>
            <a:ext cx="323766" cy="3050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6412" y="2745931"/>
            <a:ext cx="571351" cy="6290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151814" y="62385"/>
            <a:ext cx="388518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Gegevens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verwerking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8151814" y="548640"/>
            <a:ext cx="3908840" cy="247760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Oefen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het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verbergen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weer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tonen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meetgegevens.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*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23807" algn="l"/>
                <a:tab pos="1066656" algn="l"/>
                <a:tab pos="1599985" algn="l"/>
                <a:tab pos="2133316" algn="l"/>
                <a:tab pos="2666644" algn="l"/>
                <a:tab pos="3199971" algn="l"/>
                <a:tab pos="3733301" algn="l"/>
                <a:tab pos="4266630" algn="l"/>
                <a:tab pos="4799959" algn="l"/>
                <a:tab pos="5333288" algn="l"/>
                <a:tab pos="5866616" algn="l"/>
                <a:tab pos="6399945" algn="l"/>
                <a:tab pos="19048" algn="l"/>
                <a:tab pos="342855" algn="l"/>
                <a:tab pos="1066656" algn="l"/>
                <a:tab pos="1599985" algn="l"/>
                <a:tab pos="2133316" algn="l"/>
                <a:tab pos="2666644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Oefen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het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selecteren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bepaalde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meetserie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bewerken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door op het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symbool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drukken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9752012" y="3145631"/>
            <a:ext cx="609600" cy="1588"/>
          </a:xfrm>
          <a:prstGeom prst="straightConnector1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3365779"/>
            <a:ext cx="390883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Het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vinden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van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een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minimum en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een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maximum:</a:t>
            </a:r>
            <a:endParaRPr lang="en-US" sz="2400" dirty="0">
              <a:solidFill>
                <a:srgbClr val="0000FF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  <a:p>
            <a:pPr marL="457200" marR="0" lvl="0" indent="-45720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  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palet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om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het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grafiek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menu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te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openen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Kies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Minimum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en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Maximum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en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OK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</p:txBody>
      </p:sp>
      <p:sp>
        <p:nvSpPr>
          <p:cNvPr id="2867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182877"/>
            <a:ext cx="3908841" cy="301621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3.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Oefen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het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vinden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totale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temperatuurs-verandering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meetserie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  <a:p>
            <a:pPr marL="274320" marR="0" lvl="0" indent="-27432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1200" b="1" dirty="0">
                <a:latin typeface="Calibri"/>
                <a:ea typeface="Verdana Bold" charset="0"/>
                <a:cs typeface="Verdana Bold" charset="0"/>
                <a:sym typeface="Verdana" charset="0"/>
              </a:rPr>
              <a:t>	</a:t>
            </a:r>
            <a:endParaRPr lang="en-US" sz="1200" b="1" dirty="0" smtClean="0">
              <a:latin typeface="Calibri"/>
              <a:ea typeface="Verdana Bold" charset="0"/>
              <a:cs typeface="Verdana Bold" charset="0"/>
              <a:sym typeface="Verdana" charset="0"/>
            </a:endParaRPr>
          </a:p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b="1" dirty="0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	Let op: 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op de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volgende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pagina’s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 word je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gevraagd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temperatuursverandering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 van 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alle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meetseries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te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bepalen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 en in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te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vullen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75812" y="4136231"/>
            <a:ext cx="380901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47212" y="4822031"/>
            <a:ext cx="361856" cy="36220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21431"/>
            <a:ext cx="3908841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4.	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Bepaal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temperatuurs-verandering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elk van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alcoholen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rechte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keten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: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958850" lvl="1" indent="-674688" algn="l" fontAlgn="auto">
              <a:spcBef>
                <a:spcPts val="0"/>
              </a:spcBef>
              <a:spcAft>
                <a:spcPts val="0"/>
              </a:spcAft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serie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1: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methanol</a:t>
            </a:r>
          </a:p>
          <a:p>
            <a:pPr marL="958850" lvl="1" indent="-674688" algn="l" fontAlgn="auto">
              <a:spcBef>
                <a:spcPts val="0"/>
              </a:spcBef>
              <a:spcAft>
                <a:spcPts val="0"/>
              </a:spcAft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serie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2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ethanol</a:t>
            </a:r>
          </a:p>
          <a:p>
            <a:pPr marL="958850" lvl="1" indent="-674688" algn="l" fontAlgn="auto">
              <a:spcBef>
                <a:spcPts val="0"/>
              </a:spcBef>
              <a:spcAft>
                <a:spcPts val="0"/>
              </a:spcAft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serie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3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: </a:t>
            </a:r>
            <a:r>
              <a:rPr lang="en-US" sz="2400" dirty="0" err="1"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958850" lvl="1" indent="-674688" algn="l" fontAlgn="auto">
              <a:spcBef>
                <a:spcPts val="0"/>
              </a:spcBef>
              <a:spcAft>
                <a:spcPts val="0"/>
              </a:spcAft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  <a:tab pos="0" algn="l"/>
                <a:tab pos="19051" algn="l"/>
                <a:tab pos="40007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0" algn="l"/>
                <a:tab pos="19051" algn="l"/>
                <a:tab pos="400077" algn="l"/>
                <a:tab pos="1066871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serie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4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: </a:t>
            </a:r>
            <a:r>
              <a:rPr lang="en-US" sz="2400" dirty="0" err="1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           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182877"/>
            <a:ext cx="3908841" cy="334707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3619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Bepaal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temperatuursverandering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elk van de twee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paren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isomeren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: </a:t>
            </a: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3619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serie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3: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3050" marR="0" lvl="0" indent="11113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3619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serie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4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: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4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3050" indent="11113" algn="l" fontAlgn="auto">
              <a:spcBef>
                <a:spcPts val="0"/>
              </a:spcBef>
              <a:spcAft>
                <a:spcPts val="0"/>
              </a:spcAft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3619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serie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5: 2-propanol </a:t>
            </a:r>
          </a:p>
          <a:p>
            <a:pPr marL="273050" marR="0" lvl="0" indent="11113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3619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serie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6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: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2-butanol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19128" marR="0" lvl="0" indent="-419128" defTabSz="914400" eaLnBrk="1" fontAlgn="auto" latinLnBrk="0" hangingPunct="1">
              <a:lnSpc>
                <a:spcPct val="100000"/>
              </a:lnSpc>
              <a:spcBef>
                <a:spcPts val="900"/>
              </a:spcBef>
              <a:buClrTx/>
              <a:buSzTx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3619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3365779"/>
            <a:ext cx="3908833" cy="318548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* </a:t>
            </a:r>
            <a:r>
              <a:rPr lang="en-US" sz="23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Om de </a:t>
            </a:r>
            <a:r>
              <a:rPr lang="en-US" sz="23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hellingshoek</a:t>
            </a:r>
            <a:r>
              <a:rPr lang="en-US" sz="23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voor</a:t>
            </a:r>
            <a:r>
              <a:rPr lang="en-US" sz="23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een</a:t>
            </a:r>
            <a:r>
              <a:rPr lang="en-US" sz="23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gedeelte</a:t>
            </a:r>
            <a:r>
              <a:rPr lang="en-US" sz="23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te</a:t>
            </a:r>
            <a:r>
              <a:rPr lang="en-US" sz="23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300" b="1" dirty="0" err="1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vinden</a:t>
            </a:r>
            <a:r>
              <a:rPr lang="en-US" sz="23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  <a:endParaRPr lang="en-US" sz="2300" b="1" dirty="0">
              <a:solidFill>
                <a:srgbClr val="0000FF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  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palet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openen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 </a:t>
            </a:r>
            <a:endParaRPr lang="en-US" sz="23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  en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wijs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twee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punten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op de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grafiek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cs typeface="Helvetica" charset="0"/>
                <a:sym typeface="Helvetica" charset="0"/>
              </a:rPr>
              <a:t>aan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3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Verschuif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punten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zonodig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met       en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   .</a:t>
            </a:r>
            <a:endParaRPr lang="en-US" sz="23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374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323834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</a:tabLst>
              <a:defRPr/>
            </a:pP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   en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kies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linear fit,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3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OK</a:t>
            </a:r>
            <a:r>
              <a:rPr lang="en-US" sz="23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(</a:t>
            </a:r>
            <a:r>
              <a:rPr lang="en-US" sz="2300" b="1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 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= </a:t>
            </a:r>
            <a:r>
              <a:rPr lang="en-US" sz="23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hoek</a:t>
            </a:r>
            <a:r>
              <a:rPr lang="en-US" sz="23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).</a:t>
            </a:r>
            <a:endParaRPr lang="en-US" sz="23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174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21431"/>
            <a:ext cx="3908841" cy="337015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6.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Oefen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het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bepalen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verdampingssnelheid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(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helling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eerste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20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seconden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afkoeling.</a:t>
            </a:r>
            <a:r>
              <a:rPr lang="en-US" sz="20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*</a:t>
            </a:r>
            <a:endParaRPr lang="en-US" sz="23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sz="1200" b="1" dirty="0" smtClean="0">
              <a:latin typeface="Calibri"/>
              <a:ea typeface="Verdana Bold" charset="0"/>
              <a:cs typeface="Verdana Bold" charset="0"/>
              <a:sym typeface="Verdana Bold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3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Let op: 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op de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volgende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pagina’s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word je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gevraagd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de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verdampingssnelheid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van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alle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meetseries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te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bepalen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en in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te</a:t>
            </a:r>
            <a:r>
              <a:rPr lang="en-US" sz="23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2300" dirty="0" err="1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vullen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71012" y="3983831"/>
            <a:ext cx="380901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71012" y="4593431"/>
            <a:ext cx="421341" cy="42174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13812" y="5507831"/>
            <a:ext cx="380901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6412" y="5507831"/>
            <a:ext cx="380901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71012" y="5812631"/>
            <a:ext cx="438532" cy="43895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182877"/>
            <a:ext cx="3908841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</a:tabLst>
              <a:defRPr/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7.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Bepaal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verdampingssnelheid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           (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helling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eerste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20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seconden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afkoeling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elk van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alcoholen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rechte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ketens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182877"/>
            <a:ext cx="3908841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051" algn="l"/>
                <a:tab pos="476282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</a:tabLst>
              <a:defRPr/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8.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Bepaal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verdampingssnelheid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(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helling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eerste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20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seconden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afkpoeling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elk van de twee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paren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isomeren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    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27511" y="3545803"/>
            <a:ext cx="1085567" cy="22876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60555" y="3545803"/>
            <a:ext cx="990342" cy="6862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551222" y="5814354"/>
            <a:ext cx="2461041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watermoleculen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17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703855" y="1925409"/>
            <a:ext cx="2171249" cy="707886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chemische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binding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173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0208141" y="1696647"/>
            <a:ext cx="1980684" cy="176971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Intermoleculaire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0" marR="0" lvl="0" indent="0" algn="l" defTabSz="914400" eaLnBrk="1" fontAlgn="auto" latinLnBrk="0" hangingPunct="1"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krachten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houden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bij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elkaar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27132" y="3698310"/>
            <a:ext cx="1428378" cy="15441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60989" y="3126406"/>
            <a:ext cx="1352198" cy="13725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03583" y="781602"/>
            <a:ext cx="1276018" cy="108661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94088" y="2535439"/>
            <a:ext cx="1675963" cy="16585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98943" y="2268551"/>
            <a:ext cx="1018910" cy="7434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103528" y="3888945"/>
            <a:ext cx="266631" cy="81972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03637" y="4308341"/>
            <a:ext cx="1371243" cy="15060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313024" y="1830092"/>
            <a:ext cx="95225" cy="93410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351114" y="2268551"/>
            <a:ext cx="799892" cy="22876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398591" y="3202661"/>
            <a:ext cx="95225" cy="6862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84" name="Rectangle 1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396973"/>
            <a:ext cx="355666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 Bold" charset="0"/>
              </a:rPr>
              <a:t>Vraagstelling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185" name="Rectangle 1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0" y="896111"/>
            <a:ext cx="6722899" cy="420884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95256" algn="l"/>
                <a:tab pos="571538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chemische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bindingen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atomen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samenbinden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tot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bindt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samen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tot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vloeistof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vaste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95256" algn="l"/>
                <a:tab pos="571538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alcohol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sterkste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gebonden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95256" algn="l"/>
                <a:tab pos="571538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Verklaar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hoe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lengte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vorm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molecuul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invloed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bindende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kracht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tussen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71538" marR="0" lvl="0" indent="-476282" defTabSz="914400" eaLnBrk="1" fontAlgn="auto" latinLnBrk="0" hangingPunct="1">
              <a:lnSpc>
                <a:spcPct val="100000"/>
              </a:lnSpc>
              <a:spcBef>
                <a:spcPts val="1500"/>
              </a:spcBef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95256" algn="l"/>
                <a:tab pos="571538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08499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Analyseren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481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8494087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invloed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heeft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verdamping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temperatuur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Verklaar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antwoord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98808" y="571904"/>
            <a:ext cx="628486" cy="253543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08499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Analyseren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584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6722899" cy="1661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Verklaar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hoe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grootte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verdampingssnelheid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relatie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tot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vorm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rechte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ketens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13812" y="533830"/>
            <a:ext cx="1333153" cy="276420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5847" name="Rectangle 7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89812" y="2770687"/>
            <a:ext cx="980653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indent="539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b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7439420" y="637087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methanol</a:t>
            </a:r>
            <a:endParaRPr lang="en-US" sz="2300" dirty="0">
              <a:latin typeface="Calibri"/>
            </a:endParaRPr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7439420" y="1372030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ethanol</a:t>
            </a:r>
            <a:endParaRPr lang="en-US" sz="2300" dirty="0">
              <a:latin typeface="Calibri"/>
            </a:endParaRPr>
          </a:p>
        </p:txBody>
      </p:sp>
      <p:sp>
        <p:nvSpPr>
          <p:cNvPr id="13" name="TextBox 12"/>
          <p:cNvSpPr txBox="1"/>
          <p:nvPr>
            <p:custDataLst>
              <p:tags r:id="rId7"/>
            </p:custDataLst>
          </p:nvPr>
        </p:nvSpPr>
        <p:spPr>
          <a:xfrm>
            <a:off x="7439420" y="2084887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propano</a:t>
            </a:r>
            <a:r>
              <a:rPr lang="en-US" dirty="0" err="1" smtClean="0"/>
              <a:t>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7412" y="2269950"/>
            <a:ext cx="1409333" cy="6672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7412" y="726348"/>
            <a:ext cx="1409333" cy="7625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6870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008812" y="326231"/>
            <a:ext cx="2014975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isomeer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paar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1:  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104600" y="631031"/>
            <a:ext cx="1104612" cy="95317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41768" y="2078831"/>
            <a:ext cx="1218883" cy="87691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6875" name="Rectangle 1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96973"/>
            <a:ext cx="208499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Analyseren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6876" name="Rectangle 1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914615"/>
            <a:ext cx="6741944" cy="1661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Verklaar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hoe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grootte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verdampingssnelheid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relatie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tot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vorm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isomere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alcoholparen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36877" name="Picture 1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008812" y="1926431"/>
            <a:ext cx="2008563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isomeer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paar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2:  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89812" y="1515405"/>
            <a:ext cx="1083695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7" name="Rectangle 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449452" y="2980194"/>
            <a:ext cx="926151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8" name="Rectangle 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8990012" y="1503480"/>
            <a:ext cx="132254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2-propanol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9" name="Rectangle 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9095652" y="2980194"/>
            <a:ext cx="1164999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2-butanol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08499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Analyseren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789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7084755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alcohol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experiment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vertoont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sterkste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intermoluculaire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krachten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8466" y="991300"/>
            <a:ext cx="3332882" cy="15441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075612" y="2410688"/>
            <a:ext cx="279788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intermoleculaire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kracht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08499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Analyseren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891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7275205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alcohol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vertoont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zwakste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intermoluculaire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krachten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Hoe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blijkt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meetgegevens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4646" y="667221"/>
            <a:ext cx="4151819" cy="247824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08499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Analyseren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39944" name="Rectangle 8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914615"/>
            <a:ext cx="6380088" cy="1661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Verklaar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effect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lengte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keten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sterkte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intermoluculaire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krachten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heeft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alcoholen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rechte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keten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913812" y="533830"/>
            <a:ext cx="1333153" cy="276420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89812" y="2770687"/>
            <a:ext cx="980653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indent="539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b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7439420" y="637087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methanol</a:t>
            </a:r>
            <a:endParaRPr lang="en-US" sz="2300" dirty="0">
              <a:latin typeface="Calibri"/>
            </a:endParaRPr>
          </a:p>
        </p:txBody>
      </p:sp>
      <p:sp>
        <p:nvSpPr>
          <p:cNvPr id="18" name="TextBox 17"/>
          <p:cNvSpPr txBox="1"/>
          <p:nvPr>
            <p:custDataLst>
              <p:tags r:id="rId6"/>
            </p:custDataLst>
          </p:nvPr>
        </p:nvSpPr>
        <p:spPr>
          <a:xfrm>
            <a:off x="7439420" y="1372030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ethanol</a:t>
            </a:r>
            <a:endParaRPr lang="en-US" sz="2300" dirty="0">
              <a:latin typeface="Calibri"/>
            </a:endParaRPr>
          </a:p>
        </p:txBody>
      </p:sp>
      <p:sp>
        <p:nvSpPr>
          <p:cNvPr id="19" name="TextBox 18"/>
          <p:cNvSpPr txBox="1"/>
          <p:nvPr>
            <p:custDataLst>
              <p:tags r:id="rId7"/>
            </p:custDataLst>
          </p:nvPr>
        </p:nvSpPr>
        <p:spPr>
          <a:xfrm>
            <a:off x="7439420" y="2084887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propano</a:t>
            </a:r>
            <a:r>
              <a:rPr lang="en-US" dirty="0" err="1" smtClean="0"/>
              <a:t>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1" name="Rectangle 1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08499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Analyseren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pic>
        <p:nvPicPr>
          <p:cNvPr id="40972" name="Picture 1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40973" name="Rectangle 1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914615"/>
            <a:ext cx="6322953" cy="1661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7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Verklaar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effect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vorm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molecuul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heeft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sterkte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intermoluculaire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krachten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twee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isomere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alcohol paren.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37412" y="2269950"/>
            <a:ext cx="1409333" cy="6672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37412" y="726348"/>
            <a:ext cx="1409333" cy="7625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7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008812" y="326231"/>
            <a:ext cx="2014975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Isomeer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paar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1:  </a:t>
            </a: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104600" y="631031"/>
            <a:ext cx="1104612" cy="95317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41768" y="2078831"/>
            <a:ext cx="1218883" cy="87691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008812" y="1926431"/>
            <a:ext cx="2014975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Isomeer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paar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2:  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1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89812" y="1515405"/>
            <a:ext cx="1083695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2" name="Rectangle 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449452" y="2980194"/>
            <a:ext cx="926151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3" name="Rectangle 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8990012" y="1503480"/>
            <a:ext cx="132254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2-propanol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4" name="Rectangle 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9095652" y="2980194"/>
            <a:ext cx="1164999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2-butanol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51581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Samenvatting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4198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5332611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flinke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inspanning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ga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zweten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Hoe be</a:t>
            </a:r>
            <a:r>
              <a:rPr lang="az-Cyrl-AZ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ї</a:t>
            </a:r>
            <a:r>
              <a:rPr lang="nl-NL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nvloedt</a:t>
            </a:r>
            <a:r>
              <a:rPr lang="nl-NL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zweten de lichaamstemperatuur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0701" y="991891"/>
            <a:ext cx="6741944" cy="15441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51581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Samenvatting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4301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6551493" cy="1661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gebeurt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methanol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twee 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afzonderlijke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gesloten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erlenmeyers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hebt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gedaan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2394" y="753007"/>
            <a:ext cx="3599512" cy="205885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9271588" y="2216815"/>
            <a:ext cx="926151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b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4301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147488" y="2216815"/>
            <a:ext cx="1155766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m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ethanol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51581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Samenvatting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4403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5999187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hoger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kookpunt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hebben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: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2-butanol?  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6214" y="819728"/>
            <a:ext cx="4170864" cy="221136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/>
          </p:cNvSpPr>
          <p:nvPr/>
        </p:nvSpPr>
        <p:spPr bwMode="auto">
          <a:xfrm>
            <a:off x="8760718" y="476586"/>
            <a:ext cx="480901" cy="3539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3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???</a:t>
            </a:r>
          </a:p>
        </p:txBody>
      </p:sp>
      <p:sp>
        <p:nvSpPr>
          <p:cNvPr id="4403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9865329" y="2211361"/>
            <a:ext cx="1164999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2-butanol</a:t>
            </a:r>
          </a:p>
        </p:txBody>
      </p:sp>
      <p:pic>
        <p:nvPicPr>
          <p:cNvPr id="44039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237412" y="21820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04206" y="1316831"/>
            <a:ext cx="3980413" cy="333610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896111"/>
            <a:ext cx="9980631" cy="457048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Verdamping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proces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waarin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vloeistof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gas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overgaat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verdampingssnelheid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hangt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aantal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factoren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: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o.a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temperatuur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vloeistof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verdampingsoppervlakte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moleculaire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bouw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vloeistof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  </a:t>
            </a:r>
          </a:p>
        </p:txBody>
      </p:sp>
      <p:sp>
        <p:nvSpPr>
          <p:cNvPr id="819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96973"/>
            <a:ext cx="230127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Achtergrond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4495006" y="2611437"/>
            <a:ext cx="1524000" cy="1588"/>
          </a:xfrm>
          <a:prstGeom prst="straightConnector1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5027612" y="1469231"/>
            <a:ext cx="91440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b="1" dirty="0" smtClean="0">
                <a:latin typeface="Calibri"/>
              </a:rPr>
              <a:t>gas</a:t>
            </a:r>
            <a:endParaRPr lang="en-US" sz="2300" b="1" dirty="0">
              <a:latin typeface="Calibri"/>
            </a:endParaRPr>
          </a:p>
        </p:txBody>
      </p: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4951412" y="3374231"/>
            <a:ext cx="114300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b="1" dirty="0" err="1" smtClean="0">
                <a:latin typeface="Calibri"/>
              </a:rPr>
              <a:t>vloeistof</a:t>
            </a:r>
            <a:endParaRPr lang="en-US" sz="2300" b="1" dirty="0"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51581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Samenvatting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4505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12188825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twee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verwacht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grootste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intermoluculaire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krachten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water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(H</a:t>
            </a:r>
            <a:r>
              <a:rPr lang="en-US" sz="2700" baseline="-25000" dirty="0"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O)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of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waterstofsulfide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(H</a:t>
            </a:r>
            <a:r>
              <a:rPr lang="en-US" sz="2700" baseline="-25000" dirty="0"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S)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Leg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hoe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antwoord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komt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00492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Meerkeuzevraag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4608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548770"/>
            <a:ext cx="6264215" cy="284693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/>
              <a:tabLst>
                <a:tab pos="209564" algn="l"/>
                <a:tab pos="87635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Welk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alcohol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zal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snelst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verdampen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methanol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ethanol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95256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butanol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46089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561859" y="173831"/>
            <a:ext cx="1333153" cy="276420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1" name="Rectangle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228012" y="2410688"/>
            <a:ext cx="980653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indent="539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b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5"/>
            </p:custDataLst>
          </p:nvPr>
        </p:nvSpPr>
        <p:spPr>
          <a:xfrm>
            <a:off x="8277620" y="2770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methanol</a:t>
            </a:r>
            <a:endParaRPr lang="en-US" sz="2300" dirty="0">
              <a:latin typeface="Calibri"/>
            </a:endParaRP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8277620" y="1012031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ethanol</a:t>
            </a:r>
            <a:endParaRPr lang="en-US" sz="2300" dirty="0">
              <a:latin typeface="Calibri"/>
            </a:endParaRPr>
          </a:p>
        </p:txBody>
      </p:sp>
      <p:sp>
        <p:nvSpPr>
          <p:cNvPr id="24" name="TextBox 23"/>
          <p:cNvSpPr txBox="1"/>
          <p:nvPr>
            <p:custDataLst>
              <p:tags r:id="rId7"/>
            </p:custDataLst>
          </p:nvPr>
        </p:nvSpPr>
        <p:spPr>
          <a:xfrm>
            <a:off x="8277620" y="17248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propano</a:t>
            </a:r>
            <a:r>
              <a:rPr lang="en-US" dirty="0" err="1" smtClean="0"/>
              <a:t>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49353" y="136292"/>
            <a:ext cx="33337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8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00492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Meerkeuzevraag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47109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548770"/>
            <a:ext cx="7598971" cy="508600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 startAt="2"/>
              <a:tabLst>
                <a:tab pos="133359" algn="l"/>
                <a:tab pos="609641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Welke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intermoluculaire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kracht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is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sterkst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propanol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 startAt="2"/>
              <a:tabLst>
                <a:tab pos="133359" algn="l"/>
                <a:tab pos="609641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 startAt="2"/>
              <a:tabLst>
                <a:tab pos="133359" algn="l"/>
                <a:tab pos="609641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 startAt="2"/>
              <a:tabLst>
                <a:tab pos="133359" algn="l"/>
                <a:tab pos="609641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dipool-dipool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dispersie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ion binding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33359" algn="l"/>
                <a:tab pos="704897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waterstofbinding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22962" y="1774031"/>
            <a:ext cx="2304450" cy="118193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7114" name="Rectangle 1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0897572" y="326231"/>
            <a:ext cx="946093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sterkste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00492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Meerkeuzevraag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4813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548770"/>
            <a:ext cx="7598971" cy="539378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 startAt="3"/>
              <a:tabLst>
                <a:tab pos="209564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Hoe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heeft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grootte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alcohol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invloed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sterkte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intermoluculaire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krachten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Hoe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kleiner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alcoholmolecuul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hoe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sterker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krachten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Hoe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kleiner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alcoholmolecuul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hoe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zwakker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krachten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Hoe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groter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alcoholmolecuul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hoe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zwakker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krachten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52410" algn="l"/>
                <a:tab pos="666794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grootte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alcoholmolecuul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heeft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invloed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intermoleculaire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krachten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  <a:p>
            <a:pPr marL="666794" indent="-457230" algn="l">
              <a:spcBef>
                <a:spcPts val="900"/>
              </a:spcBef>
              <a:buFontTx/>
              <a:buAutoNum type="arabicPeriod" startAt="3"/>
              <a:tabLst>
                <a:tab pos="209564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sz="23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48137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561859" y="173831"/>
            <a:ext cx="1333153" cy="276420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6" name="Rectangle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228012" y="2410688"/>
            <a:ext cx="980653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indent="539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6401227" algn="l"/>
              </a:tabLst>
              <a:defRPr/>
            </a:pPr>
            <a:r>
              <a:rPr lang="en-US" sz="2300" dirty="0" err="1">
                <a:latin typeface="Calibri"/>
                <a:ea typeface="Verdana" charset="0"/>
                <a:cs typeface="Verdana" charset="0"/>
                <a:sym typeface="Verdana" charset="0"/>
              </a:rPr>
              <a:t>b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utanol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8277620" y="2770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methanol</a:t>
            </a:r>
            <a:endParaRPr lang="en-US" sz="2300" dirty="0">
              <a:latin typeface="Calibri"/>
            </a:endParaRPr>
          </a:p>
        </p:txBody>
      </p:sp>
      <p:sp>
        <p:nvSpPr>
          <p:cNvPr id="18" name="TextBox 17"/>
          <p:cNvSpPr txBox="1"/>
          <p:nvPr>
            <p:custDataLst>
              <p:tags r:id="rId6"/>
            </p:custDataLst>
          </p:nvPr>
        </p:nvSpPr>
        <p:spPr>
          <a:xfrm>
            <a:off x="8277620" y="1012031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ethanol</a:t>
            </a:r>
            <a:endParaRPr lang="en-US" sz="2300" dirty="0">
              <a:latin typeface="Calibri"/>
            </a:endParaRPr>
          </a:p>
        </p:txBody>
      </p:sp>
      <p:sp>
        <p:nvSpPr>
          <p:cNvPr id="19" name="TextBox 18"/>
          <p:cNvSpPr txBox="1"/>
          <p:nvPr>
            <p:custDataLst>
              <p:tags r:id="rId7"/>
            </p:custDataLst>
          </p:nvPr>
        </p:nvSpPr>
        <p:spPr>
          <a:xfrm>
            <a:off x="8277620" y="1724888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propano</a:t>
            </a:r>
            <a:r>
              <a:rPr lang="en-US" dirty="0" err="1" smtClean="0"/>
              <a:t>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"/>
            <a:ext cx="300492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Meerkeuzevraag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4915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548770"/>
            <a:ext cx="7598971" cy="36779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 startAt="4"/>
              <a:tabLst>
                <a:tab pos="133359" algn="l"/>
                <a:tab pos="609641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Bij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verdampen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vloeistof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zal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temperatuur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achtergebleven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vloeistof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____________. 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dalen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stijgen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hetzelfde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blijven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stijgen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of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dalen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afhankelijk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vloeistof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5612" y="250031"/>
            <a:ext cx="4019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6" name="Rectangle 10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548770"/>
            <a:ext cx="7598971" cy="32624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 startAt="5"/>
              <a:tabLst>
                <a:tab pos="209564" algn="l"/>
                <a:tab pos="66679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Welke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stoffen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vertoont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zwakste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intermoluculaire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aantrekkingskracht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</a:t>
            </a:r>
            <a:r>
              <a:rPr lang="en-US" sz="2700" baseline="-25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Cl</a:t>
            </a:r>
            <a:r>
              <a:rPr lang="en-US" sz="2700" baseline="-25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</a:t>
            </a:r>
            <a:r>
              <a:rPr lang="en-US" sz="2700" baseline="-25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4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</a:t>
            </a:r>
            <a:r>
              <a:rPr lang="en-US" sz="2700" baseline="-25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11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OH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71461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NH</a:t>
            </a:r>
            <a:r>
              <a:rPr lang="en-US" sz="2700" baseline="-25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3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199812" y="554831"/>
            <a:ext cx="590396" cy="247824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0971212" y="2574361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50185" name="Rectangle 9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1"/>
            <a:ext cx="300492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Meerkeuzevraag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8228012" y="478631"/>
            <a:ext cx="236220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waterstof</a:t>
            </a:r>
            <a:r>
              <a:rPr lang="en-US" sz="2300" dirty="0" smtClean="0">
                <a:latin typeface="Calibri"/>
              </a:rPr>
              <a:t> binding</a:t>
            </a:r>
            <a:endParaRPr lang="en-US" sz="2300" dirty="0">
              <a:latin typeface="Calibri"/>
            </a:endParaRPr>
          </a:p>
        </p:txBody>
      </p:sp>
      <p:sp>
        <p:nvSpPr>
          <p:cNvPr id="14" name="TextBox 13"/>
          <p:cNvSpPr txBox="1"/>
          <p:nvPr>
            <p:custDataLst>
              <p:tags r:id="rId5"/>
            </p:custDataLst>
          </p:nvPr>
        </p:nvSpPr>
        <p:spPr>
          <a:xfrm>
            <a:off x="8228012" y="1018795"/>
            <a:ext cx="190500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dipool</a:t>
            </a:r>
            <a:r>
              <a:rPr lang="en-US" sz="2300" dirty="0" smtClean="0">
                <a:latin typeface="Calibri"/>
              </a:rPr>
              <a:t>- </a:t>
            </a:r>
            <a:r>
              <a:rPr lang="en-US" sz="2300" dirty="0" err="1" smtClean="0">
                <a:latin typeface="Calibri"/>
              </a:rPr>
              <a:t>dipool</a:t>
            </a:r>
            <a:endParaRPr lang="en-US" sz="2300" dirty="0">
              <a:latin typeface="Calibri"/>
            </a:endParaRPr>
          </a:p>
        </p:txBody>
      </p: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8228012" y="1469231"/>
            <a:ext cx="2514600" cy="707886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door </a:t>
            </a:r>
            <a:r>
              <a:rPr lang="en-US" sz="2300" dirty="0" err="1" smtClean="0">
                <a:latin typeface="Calibri"/>
              </a:rPr>
              <a:t>ionen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veroorzaakte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dipool</a:t>
            </a:r>
            <a:endParaRPr lang="en-US" sz="2300" dirty="0">
              <a:latin typeface="Calibri"/>
            </a:endParaRP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8228012" y="2258288"/>
            <a:ext cx="2895600" cy="707886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smtClean="0">
                <a:latin typeface="Calibri"/>
              </a:rPr>
              <a:t>door </a:t>
            </a:r>
            <a:r>
              <a:rPr lang="en-US" sz="2300" dirty="0" err="1" smtClean="0">
                <a:latin typeface="Calibri"/>
              </a:rPr>
              <a:t>een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dipool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veroorzaakte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dipool</a:t>
            </a:r>
            <a:endParaRPr lang="en-US" sz="2300" dirty="0">
              <a:latin typeface="Calibri"/>
            </a:endParaRPr>
          </a:p>
        </p:txBody>
      </p:sp>
      <p:sp>
        <p:nvSpPr>
          <p:cNvPr id="17" name="TextBox 16"/>
          <p:cNvSpPr txBox="1"/>
          <p:nvPr>
            <p:custDataLst>
              <p:tags r:id="rId8"/>
            </p:custDataLst>
          </p:nvPr>
        </p:nvSpPr>
        <p:spPr>
          <a:xfrm>
            <a:off x="8228012" y="3020288"/>
            <a:ext cx="2438400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dispersie</a:t>
            </a:r>
            <a:r>
              <a:rPr lang="en-US" sz="2300" dirty="0" smtClean="0">
                <a:latin typeface="Calibri"/>
              </a:rPr>
              <a:t> </a:t>
            </a:r>
            <a:endParaRPr lang="en-US" sz="2300" dirty="0">
              <a:latin typeface="Calibri"/>
            </a:endParaRPr>
          </a:p>
        </p:txBody>
      </p: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10944620" y="250031"/>
            <a:ext cx="1626792" cy="3539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300" dirty="0" err="1" smtClean="0">
                <a:latin typeface="Calibri"/>
              </a:rPr>
              <a:t>Sterkste</a:t>
            </a:r>
            <a:endParaRPr lang="en-US" sz="2300" dirty="0"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49837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Gefeliciteerd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!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4608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322"/>
            <a:ext cx="3978033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27443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Je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hebt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onderzoek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klaar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46083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1280160"/>
            <a:ext cx="12188825" cy="14388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algn="l" fontAlgn="auto">
              <a:spcBef>
                <a:spcPts val="1500"/>
              </a:spcBef>
              <a:spcAft>
                <a:spcPts val="0"/>
              </a:spcAft>
              <a:tabLst>
                <a:tab pos="209564" algn="l"/>
                <a:tab pos="685846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instructies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docent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ruimen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resultaten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onderzoek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door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geven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209564" algn="l"/>
                <a:tab pos="685846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2687947"/>
            <a:ext cx="12188825" cy="333610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123640" y="5963291"/>
            <a:ext cx="2056865" cy="37433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1317990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Naslag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5222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" y="896111"/>
            <a:ext cx="11885610" cy="253402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ea typeface="Verdana" charset="0"/>
                <a:cs typeface="Verdana" charset="0"/>
                <a:sym typeface="Verdana" charset="0"/>
              </a:rPr>
              <a:t>WATER MOLECULE http://commons.wikimedia.org/wiki/File:Water-3D-vdW.png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ea typeface="Verdana" charset="0"/>
                <a:cs typeface="Verdana" charset="0"/>
                <a:sym typeface="Verdana" charset="0"/>
              </a:rPr>
              <a:t>ACETONE MOLECULE http://commons.wikimedia.org/wiki/File:Acetone-3D-vdW.png 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ea typeface="Verdana" charset="0"/>
                <a:cs typeface="Verdana" charset="0"/>
                <a:sym typeface="Verdana" charset="0"/>
              </a:rPr>
              <a:t>BE SAFE  http://freeclipartnow.com/signs-symbols/warnings/safety-hands.jpg.html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ea typeface="Verdana" charset="0"/>
                <a:cs typeface="Verdana" charset="0"/>
                <a:sym typeface="Verdana" charset="0"/>
              </a:rPr>
              <a:t>FLAMMABLE http://freeclipartnow.com/signs-symbols/yellow/MatieresInflammables.jpg.html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ea typeface="Verdana" charset="0"/>
                <a:cs typeface="Verdana" charset="0"/>
                <a:sym typeface="Verdana" charset="0"/>
              </a:rPr>
              <a:t>BEAKER http://www.freeclipartnow.com/science/flasks-tubes/beaker-2.jpg.html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ea typeface="Verdana" charset="0"/>
                <a:cs typeface="Verdana" charset="0"/>
                <a:sym typeface="Verdana" charset="0"/>
              </a:rPr>
              <a:t>THERMOMETER http://www.freeclipartnow.com/science/thermometer-medium.jpg.html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FontTx/>
              <a:buAutoNum type="arabicPeriod"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ea typeface="Verdana" charset="0"/>
                <a:cs typeface="Verdana" charset="0"/>
                <a:sym typeface="Verdana" charset="0"/>
              </a:rPr>
              <a:t>JOGGER: http://www.freeclipartnow.com/recreation/sports/fitness/jogging/jogger.jpg.html</a:t>
            </a:r>
          </a:p>
          <a:p>
            <a:pPr marL="685846" marR="0" lvl="0" indent="-476282" defTabSz="91440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9025" y="1774031"/>
            <a:ext cx="3904233" cy="251637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-1" y="896111"/>
            <a:ext cx="12038013" cy="507831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791" algn="l"/>
                <a:tab pos="6401227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structuur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vloeistof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zorgt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ervoor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vloeistoffen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verschillende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snelheden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verdampen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omdat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verschillende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krachten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bijeen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gehouden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worden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aantrekkingskrachten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tussen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noemen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we de </a:t>
            </a:r>
            <a:r>
              <a:rPr lang="en-US" sz="2400" i="1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intermoleculaire</a:t>
            </a:r>
            <a:r>
              <a:rPr lang="en-US" sz="2400" i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i="1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krachten</a:t>
            </a:r>
            <a:r>
              <a:rPr lang="en-US" sz="2400" i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791" algn="l"/>
                <a:tab pos="6401227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791" algn="l"/>
                <a:tab pos="6401227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791" algn="l"/>
                <a:tab pos="6401227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791" algn="l"/>
                <a:tab pos="6401227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791" algn="l"/>
                <a:tab pos="6401227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791" algn="l"/>
                <a:tab pos="6401227" algn="l"/>
              </a:tabLst>
              <a:defRPr/>
            </a:pP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791" algn="l"/>
                <a:tab pos="6401227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sterke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i="1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intermoleculaire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bindingen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verdampen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langzamer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omdat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energie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nodig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aantrekkingskracht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die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samenbindt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verbreken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kleinere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i="1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intermoleculaire</a:t>
            </a:r>
            <a:r>
              <a:rPr lang="en-US" sz="2400" i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krachten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verdampen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sneller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9495" y="2917031"/>
            <a:ext cx="895117" cy="20969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96973"/>
            <a:ext cx="239424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Achtergrond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95225" y="5109006"/>
            <a:ext cx="11579384" cy="114380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609641" indent="-609641" algn="l">
              <a:spcBef>
                <a:spcPts val="1500"/>
              </a:spcBef>
              <a:tabLst>
                <a:tab pos="133359" algn="l"/>
                <a:tab pos="228615" algn="l"/>
                <a:tab pos="571538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sz="21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9222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199024" y="3602831"/>
            <a:ext cx="4153187" cy="1061829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Zwakke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dipoolkrachten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houden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aceton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(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propanon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dimethylketon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bijeen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 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70600" y="2421812"/>
            <a:ext cx="1104612" cy="127725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85141" y="2307431"/>
            <a:ext cx="1276018" cy="108661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46834" y="3069970"/>
            <a:ext cx="285676" cy="72441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226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598612" y="3602831"/>
            <a:ext cx="3656488" cy="1061829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Sterke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waterstofbindingen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houden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watermoleculen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bij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elkaar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39424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Achtergrond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1024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111"/>
            <a:ext cx="9233297" cy="41549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27432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867791" algn="l"/>
                <a:tab pos="6401227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verschillende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soorten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intermoleculaire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bindingen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: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	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522" y="1621631"/>
            <a:ext cx="6170593" cy="42511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598971" y="1850392"/>
            <a:ext cx="1913344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waterstofbrug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0245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598971" y="2765438"/>
            <a:ext cx="1941237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dipool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binding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0246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598971" y="3585166"/>
            <a:ext cx="4259051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door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ionen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veroorzaakte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dipool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0247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598972" y="4288631"/>
            <a:ext cx="4071499" cy="800219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door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dipool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veroorzaakte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dipool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0248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598971" y="5396194"/>
            <a:ext cx="1204561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dispersie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0249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054090" y="1945709"/>
            <a:ext cx="669158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sterk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0250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053962" y="5796527"/>
            <a:ext cx="675570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zwak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91680" y="21431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  <a:effectLst/>
        </p:spPr>
      </p:pic>
      <p:sp>
        <p:nvSpPr>
          <p:cNvPr id="1126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0" y="783431"/>
            <a:ext cx="3694738" cy="258532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3181" marR="0" lvl="0" indent="0" algn="l" defTabSz="914400" eaLnBrk="1" fontAlgn="auto" latinLnBrk="0" hangingPunct="1">
              <a:lnSpc>
                <a:spcPct val="100000"/>
              </a:lnSpc>
              <a:spcBef>
                <a:spcPts val="1501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Het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fotootje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 je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is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herinnering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waarvan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hebt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gemaakt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in je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voeren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op        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maken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1267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1"/>
            <a:ext cx="108414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Toets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1126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548770"/>
            <a:ext cx="7598971" cy="410881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AutoNum type="arabicPeriod"/>
              <a:tabLst>
                <a:tab pos="76205" algn="l"/>
                <a:tab pos="552487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Verdamping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is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overgang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van________________________.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gas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vloeistof</a:t>
            </a:r>
            <a:endParaRPr lang="en-US" sz="24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vloeistof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vaste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stof</a:t>
            </a:r>
            <a:endParaRPr lang="en-US" sz="24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vaste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stof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gas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vloeistof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gas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vaste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stof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endParaRPr lang="en-US" sz="24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tabLst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3" algn="l"/>
                <a:tab pos="743000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    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vloeistof</a:t>
            </a:r>
            <a:endParaRPr lang="en-US" sz="24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5080" y="2439207"/>
            <a:ext cx="2666305" cy="223042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94812" y="2688431"/>
            <a:ext cx="418991" cy="41939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3187" y="171732"/>
            <a:ext cx="3923278" cy="297389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1"/>
            <a:ext cx="108414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Toets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1229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" y="548770"/>
            <a:ext cx="8151812" cy="345479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AutoNum type="arabicPeriod" startAt="2"/>
              <a:tabLst>
                <a:tab pos="209564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intermoleculaire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krachten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zwaartekracht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aantrekkingskracht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tussen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moleculen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overgang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ene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fase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andere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verdampingsoppervlakte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temperatuur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66718" algn="l"/>
                <a:tab pos="838256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 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bindingen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molecuul</a:t>
            </a:r>
            <a:endParaRPr lang="en-US" sz="27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185640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Veiligheid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1331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111"/>
            <a:ext cx="12188825" cy="207749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791" algn="l"/>
                <a:tab pos="6401227" algn="l"/>
                <a:tab pos="114308" algn="l"/>
                <a:tab pos="590589" algn="l"/>
                <a:tab pos="685846" algn="l"/>
                <a:tab pos="1066871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veiligheidsregels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die in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lokaal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gelden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nauwkeurig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791" algn="l"/>
                <a:tab pos="6401227" algn="l"/>
                <a:tab pos="114308" algn="l"/>
                <a:tab pos="590589" algn="l"/>
                <a:tab pos="685846" algn="l"/>
                <a:tab pos="1066871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Gebruik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wuivende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handbeweging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stoffen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ruiken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791" algn="l"/>
                <a:tab pos="6401227" algn="l"/>
                <a:tab pos="114308" algn="l"/>
                <a:tab pos="590589" algn="l"/>
                <a:tab pos="685846" algn="l"/>
                <a:tab pos="1066871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Alcoholen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erg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brandbaar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Doof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brandje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deken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zand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type B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brandblusser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5867791" algn="l"/>
                <a:tab pos="6401227" algn="l"/>
                <a:tab pos="114308" algn="l"/>
                <a:tab pos="590589" algn="l"/>
                <a:tab pos="685846" algn="l"/>
                <a:tab pos="1066871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Was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handen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werken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chemicali</a:t>
            </a:r>
            <a:r>
              <a:rPr lang="az-Cyrl-AZ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ё</a:t>
            </a:r>
            <a:r>
              <a:rPr lang="nl-NL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n, apparaten en glaswerk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2089" y="3526631"/>
            <a:ext cx="2971026" cy="274513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98198" y="4041344"/>
            <a:ext cx="2666305" cy="223042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827212" y="4136231"/>
            <a:ext cx="2209800" cy="762000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1979612" y="4212431"/>
            <a:ext cx="1834860" cy="492443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Calibri"/>
              </a:rPr>
              <a:t>Veiligheid</a:t>
            </a:r>
            <a:endParaRPr lang="en-US" sz="32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751012" y="4903202"/>
            <a:ext cx="2438400" cy="707886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300" dirty="0" smtClean="0">
                <a:latin typeface="Calibri"/>
              </a:rPr>
              <a:t>Was </a:t>
            </a:r>
            <a:r>
              <a:rPr lang="en-US" sz="2300" dirty="0" err="1" smtClean="0">
                <a:latin typeface="Calibri"/>
              </a:rPr>
              <a:t>na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afloop</a:t>
            </a:r>
            <a:r>
              <a:rPr lang="en-US" sz="2300" dirty="0" smtClean="0">
                <a:latin typeface="Calibri"/>
              </a:rPr>
              <a:t> </a:t>
            </a:r>
            <a:r>
              <a:rPr lang="en-US" sz="2300" dirty="0" err="1" smtClean="0">
                <a:latin typeface="Calibri"/>
              </a:rPr>
              <a:t>altijd</a:t>
            </a:r>
            <a:r>
              <a:rPr lang="en-US" sz="2300" dirty="0" smtClean="0">
                <a:latin typeface="Calibri"/>
              </a:rPr>
              <a:t> je </a:t>
            </a:r>
            <a:r>
              <a:rPr lang="en-US" sz="2300" dirty="0" err="1" smtClean="0">
                <a:latin typeface="Calibri"/>
              </a:rPr>
              <a:t>handen</a:t>
            </a:r>
            <a:r>
              <a:rPr lang="en-US" sz="2300" dirty="0" smtClean="0">
                <a:latin typeface="Calibri"/>
              </a:rPr>
              <a:t>.</a:t>
            </a:r>
            <a:endParaRPr lang="en-US" sz="2300" dirty="0"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98612" y="4060031"/>
            <a:ext cx="2667000" cy="1981200"/>
          </a:xfrm>
          <a:prstGeom prst="rect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With Hdr &amp; Hdg &amp; Subheadin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ongratulation Icons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ogo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Image Referenc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No Subheadi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Right Above Tex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 Right Below Camer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1 Ln Subh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 Right Below Camer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1 Ln Subh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B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Right Above Tex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Smal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ech Tool Tip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No Headin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FList Vertical Floa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FList No Headin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SPARK">
  <a:themeElements>
    <a:clrScheme name="Chemistry">
      <a:dk1>
        <a:srgbClr val="000000"/>
      </a:dk1>
      <a:lt1>
        <a:srgbClr val="FFFFFF"/>
      </a:lt1>
      <a:dk2>
        <a:srgbClr val="00B0D8"/>
      </a:dk2>
      <a:lt2>
        <a:srgbClr val="808080"/>
      </a:lt2>
      <a:accent1>
        <a:srgbClr val="00B0D8"/>
      </a:accent1>
      <a:accent2>
        <a:srgbClr val="333399"/>
      </a:accent2>
      <a:accent3>
        <a:srgbClr val="FFFFFF"/>
      </a:accent3>
      <a:accent4>
        <a:srgbClr val="000000"/>
      </a:accent4>
      <a:accent5>
        <a:srgbClr val="B3D3E5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SPAR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SP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st Page">
  <a:themeElements>
    <a:clrScheme name="Chemistry">
      <a:dk1>
        <a:srgbClr val="000000"/>
      </a:dk1>
      <a:lt1>
        <a:srgbClr val="FFFFFF"/>
      </a:lt1>
      <a:dk2>
        <a:srgbClr val="00B0D8"/>
      </a:dk2>
      <a:lt2>
        <a:srgbClr val="808080"/>
      </a:lt2>
      <a:accent1>
        <a:srgbClr val="00B0D8"/>
      </a:accent1>
      <a:accent2>
        <a:srgbClr val="333399"/>
      </a:accent2>
      <a:accent3>
        <a:srgbClr val="FFFFFF"/>
      </a:accent3>
      <a:accent4>
        <a:srgbClr val="000000"/>
      </a:accent4>
      <a:accent5>
        <a:srgbClr val="B3D3E5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st Pag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st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Pages>0</Pages>
  <Words>2088</Words>
  <Characters>0</Characters>
  <Application>Microsoft Office PowerPoint</Application>
  <PresentationFormat>Aangepast</PresentationFormat>
  <Lines>0</Lines>
  <Paragraphs>428</Paragraphs>
  <Slides>47</Slides>
  <Notes>47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47</vt:i4>
      </vt:variant>
    </vt:vector>
  </HeadingPairs>
  <TitlesOfParts>
    <vt:vector size="49" baseType="lpstr">
      <vt:lpstr>Blank SPARK</vt:lpstr>
      <vt:lpstr>First Page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  <vt:lpstr>Dia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 en Joke</dc:creator>
  <cp:lastModifiedBy>gebruiker</cp:lastModifiedBy>
  <cp:revision>163</cp:revision>
  <dcterms:modified xsi:type="dcterms:W3CDTF">2009-08-21T11:04:28Z</dcterms:modified>
</cp:coreProperties>
</file>